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5" r:id="rId3"/>
  </p:sldMasterIdLst>
  <p:notesMasterIdLst>
    <p:notesMasterId r:id="rId64"/>
  </p:notesMasterIdLst>
  <p:sldIdLst>
    <p:sldId id="257" r:id="rId4"/>
    <p:sldId id="258" r:id="rId5"/>
    <p:sldId id="279" r:id="rId6"/>
    <p:sldId id="281" r:id="rId7"/>
    <p:sldId id="290" r:id="rId8"/>
    <p:sldId id="357" r:id="rId9"/>
    <p:sldId id="308" r:id="rId10"/>
    <p:sldId id="305" r:id="rId11"/>
    <p:sldId id="306" r:id="rId12"/>
    <p:sldId id="353" r:id="rId13"/>
    <p:sldId id="309" r:id="rId14"/>
    <p:sldId id="316" r:id="rId15"/>
    <p:sldId id="317" r:id="rId16"/>
    <p:sldId id="318" r:id="rId17"/>
    <p:sldId id="319" r:id="rId18"/>
    <p:sldId id="342" r:id="rId19"/>
    <p:sldId id="343" r:id="rId20"/>
    <p:sldId id="344" r:id="rId21"/>
    <p:sldId id="345" r:id="rId22"/>
    <p:sldId id="346" r:id="rId23"/>
    <p:sldId id="347" r:id="rId24"/>
    <p:sldId id="348" r:id="rId25"/>
    <p:sldId id="349" r:id="rId26"/>
    <p:sldId id="350" r:id="rId27"/>
    <p:sldId id="351" r:id="rId28"/>
    <p:sldId id="352" r:id="rId29"/>
    <p:sldId id="285" r:id="rId30"/>
    <p:sldId id="275" r:id="rId31"/>
    <p:sldId id="277" r:id="rId32"/>
    <p:sldId id="276" r:id="rId33"/>
    <p:sldId id="310" r:id="rId34"/>
    <p:sldId id="320" r:id="rId35"/>
    <p:sldId id="321" r:id="rId36"/>
    <p:sldId id="322" r:id="rId37"/>
    <p:sldId id="323" r:id="rId38"/>
    <p:sldId id="324" r:id="rId39"/>
    <p:sldId id="325" r:id="rId40"/>
    <p:sldId id="326" r:id="rId41"/>
    <p:sldId id="327" r:id="rId42"/>
    <p:sldId id="328" r:id="rId43"/>
    <p:sldId id="329" r:id="rId44"/>
    <p:sldId id="330" r:id="rId45"/>
    <p:sldId id="331" r:id="rId46"/>
    <p:sldId id="332" r:id="rId47"/>
    <p:sldId id="333" r:id="rId48"/>
    <p:sldId id="334" r:id="rId49"/>
    <p:sldId id="335" r:id="rId50"/>
    <p:sldId id="336" r:id="rId51"/>
    <p:sldId id="337" r:id="rId52"/>
    <p:sldId id="338" r:id="rId53"/>
    <p:sldId id="340" r:id="rId54"/>
    <p:sldId id="341" r:id="rId55"/>
    <p:sldId id="355" r:id="rId56"/>
    <p:sldId id="339" r:id="rId57"/>
    <p:sldId id="356" r:id="rId58"/>
    <p:sldId id="360" r:id="rId59"/>
    <p:sldId id="358" r:id="rId60"/>
    <p:sldId id="359" r:id="rId61"/>
    <p:sldId id="361" r:id="rId62"/>
    <p:sldId id="362" r:id="rId6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71" autoAdjust="0"/>
  </p:normalViewPr>
  <p:slideViewPr>
    <p:cSldViewPr snapToGrid="0">
      <p:cViewPr varScale="1">
        <p:scale>
          <a:sx n="83" d="100"/>
          <a:sy n="83" d="100"/>
        </p:scale>
        <p:origin x="686" y="67"/>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50" d="100"/>
        <a:sy n="50" d="100"/>
      </p:scale>
      <p:origin x="0" y="272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58CF0F-8DA5-4964-A169-017F04CDCB2B}" type="doc">
      <dgm:prSet loTypeId="urn:microsoft.com/office/officeart/2005/8/layout/hierarchy2" loCatId="hierarchy" qsTypeId="urn:microsoft.com/office/officeart/2005/8/quickstyle/simple1" qsCatId="simple" csTypeId="urn:microsoft.com/office/officeart/2005/8/colors/accent2_1" csCatId="accent2" phldr="1"/>
      <dgm:spPr/>
      <dgm:t>
        <a:bodyPr/>
        <a:lstStyle/>
        <a:p>
          <a:endParaRPr lang="ru-RU"/>
        </a:p>
      </dgm:t>
    </dgm:pt>
    <dgm:pt modelId="{DBA5B14D-85F0-4585-B024-B7464D617670}">
      <dgm:prSet phldrT="[Текст]" custT="1"/>
      <dgm:spPr>
        <a:solidFill>
          <a:srgbClr val="FFCC99"/>
        </a:solidFill>
        <a:ln w="19050">
          <a:solidFill>
            <a:srgbClr val="660066"/>
          </a:solidFill>
        </a:ln>
      </dgm:spPr>
      <dgm:t>
        <a:bodyPr/>
        <a:lstStyle/>
        <a:p>
          <a:r>
            <a:rPr lang="ru-RU" sz="3200" b="1" dirty="0" smtClean="0">
              <a:latin typeface="Comic Sans MS" pitchFamily="66" charset="0"/>
            </a:rPr>
            <a:t>Типы задач</a:t>
          </a:r>
          <a:endParaRPr lang="ru-RU" sz="3200" b="1" dirty="0">
            <a:latin typeface="Comic Sans MS" pitchFamily="66" charset="0"/>
          </a:endParaRPr>
        </a:p>
      </dgm:t>
    </dgm:pt>
    <dgm:pt modelId="{7487CD1D-B16C-45FF-B720-B2E9AE71F042}" type="parTrans" cxnId="{C25A8302-A320-4180-8523-F4DAF0099655}">
      <dgm:prSet/>
      <dgm:spPr/>
      <dgm:t>
        <a:bodyPr/>
        <a:lstStyle/>
        <a:p>
          <a:endParaRPr lang="ru-RU"/>
        </a:p>
      </dgm:t>
    </dgm:pt>
    <dgm:pt modelId="{A113E639-232D-4B42-8426-F888AEAE3A7A}" type="sibTrans" cxnId="{C25A8302-A320-4180-8523-F4DAF0099655}">
      <dgm:prSet/>
      <dgm:spPr/>
      <dgm:t>
        <a:bodyPr/>
        <a:lstStyle/>
        <a:p>
          <a:endParaRPr lang="ru-RU"/>
        </a:p>
      </dgm:t>
    </dgm:pt>
    <dgm:pt modelId="{57616727-5637-4EFC-B425-74396B265214}">
      <dgm:prSet phldrT="[Текст]" custT="1"/>
      <dgm:spPr>
        <a:solidFill>
          <a:schemeClr val="accent1">
            <a:lumMod val="90000"/>
          </a:schemeClr>
        </a:solidFill>
        <a:ln w="19050">
          <a:solidFill>
            <a:srgbClr val="660066"/>
          </a:solidFill>
        </a:ln>
      </dgm:spPr>
      <dgm:t>
        <a:bodyPr/>
        <a:lstStyle/>
        <a:p>
          <a:r>
            <a:rPr lang="ru-RU" sz="2000" b="1" dirty="0" smtClean="0">
              <a:latin typeface="Comic Sans MS" pitchFamily="66" charset="0"/>
            </a:rPr>
            <a:t>Дигибридное скрещивание</a:t>
          </a:r>
          <a:endParaRPr lang="ru-RU" sz="2000" b="1" dirty="0">
            <a:latin typeface="Comic Sans MS" pitchFamily="66" charset="0"/>
          </a:endParaRPr>
        </a:p>
      </dgm:t>
    </dgm:pt>
    <dgm:pt modelId="{6C605B79-8161-4779-A752-5AF9392D6476}" type="parTrans" cxnId="{77019787-AAED-42E8-B421-AA464D66CCFD}">
      <dgm:prSet/>
      <dgm:spPr>
        <a:ln w="19050">
          <a:solidFill>
            <a:srgbClr val="660066"/>
          </a:solidFill>
        </a:ln>
      </dgm:spPr>
      <dgm:t>
        <a:bodyPr/>
        <a:lstStyle/>
        <a:p>
          <a:endParaRPr lang="ru-RU"/>
        </a:p>
      </dgm:t>
    </dgm:pt>
    <dgm:pt modelId="{17D141C3-53A5-4F7B-99DF-125FC1F69170}" type="sibTrans" cxnId="{77019787-AAED-42E8-B421-AA464D66CCFD}">
      <dgm:prSet/>
      <dgm:spPr/>
      <dgm:t>
        <a:bodyPr/>
        <a:lstStyle/>
        <a:p>
          <a:endParaRPr lang="ru-RU"/>
        </a:p>
      </dgm:t>
    </dgm:pt>
    <dgm:pt modelId="{B7B0B5BF-EFF0-40B2-A082-D3FB90DF89F6}">
      <dgm:prSet phldrT="[Текст]" custT="1"/>
      <dgm:spPr>
        <a:solidFill>
          <a:schemeClr val="accent2">
            <a:lumMod val="40000"/>
            <a:lumOff val="60000"/>
          </a:schemeClr>
        </a:solidFill>
        <a:ln w="19050">
          <a:solidFill>
            <a:srgbClr val="660066"/>
          </a:solidFill>
        </a:ln>
      </dgm:spPr>
      <dgm:t>
        <a:bodyPr/>
        <a:lstStyle/>
        <a:p>
          <a:r>
            <a:rPr lang="ru-RU" sz="2000" b="1" dirty="0" smtClean="0">
              <a:latin typeface="Comic Sans MS" pitchFamily="66" charset="0"/>
            </a:rPr>
            <a:t>Сцепленное наследование</a:t>
          </a:r>
          <a:endParaRPr lang="ru-RU" sz="2000" b="1" dirty="0">
            <a:latin typeface="Comic Sans MS" pitchFamily="66" charset="0"/>
          </a:endParaRPr>
        </a:p>
      </dgm:t>
    </dgm:pt>
    <dgm:pt modelId="{91194A6D-A392-467C-BA63-D846B9AC9626}" type="parTrans" cxnId="{AB8A33D7-A15B-413E-B7EA-67C431B48538}">
      <dgm:prSet/>
      <dgm:spPr>
        <a:ln w="19050">
          <a:solidFill>
            <a:srgbClr val="660066"/>
          </a:solidFill>
        </a:ln>
      </dgm:spPr>
      <dgm:t>
        <a:bodyPr/>
        <a:lstStyle/>
        <a:p>
          <a:endParaRPr lang="ru-RU"/>
        </a:p>
      </dgm:t>
    </dgm:pt>
    <dgm:pt modelId="{5A27760A-2F73-4332-ACE7-AD5B74BD6B00}" type="sibTrans" cxnId="{AB8A33D7-A15B-413E-B7EA-67C431B48538}">
      <dgm:prSet/>
      <dgm:spPr/>
      <dgm:t>
        <a:bodyPr/>
        <a:lstStyle/>
        <a:p>
          <a:endParaRPr lang="ru-RU"/>
        </a:p>
      </dgm:t>
    </dgm:pt>
    <dgm:pt modelId="{9793AF41-9B17-4FDA-BBC2-3B079305807E}">
      <dgm:prSet phldrT="[Текст]" custT="1"/>
      <dgm:spPr>
        <a:solidFill>
          <a:srgbClr val="FF99FF"/>
        </a:solidFill>
        <a:ln w="19050">
          <a:solidFill>
            <a:srgbClr val="660066"/>
          </a:solidFill>
        </a:ln>
      </dgm:spPr>
      <dgm:t>
        <a:bodyPr/>
        <a:lstStyle/>
        <a:p>
          <a:r>
            <a:rPr lang="ru-RU" sz="2000" b="1" dirty="0" smtClean="0">
              <a:latin typeface="Comic Sans MS" pitchFamily="66" charset="0"/>
            </a:rPr>
            <a:t>Сцепленное с полом</a:t>
          </a:r>
          <a:endParaRPr lang="ru-RU" sz="2000" b="1" dirty="0">
            <a:latin typeface="Comic Sans MS" pitchFamily="66" charset="0"/>
          </a:endParaRPr>
        </a:p>
      </dgm:t>
    </dgm:pt>
    <dgm:pt modelId="{D8BADA94-4AD9-4AED-B5A4-1187B4F4C6A0}" type="parTrans" cxnId="{AE5C3144-8AD4-4E2D-888F-A2A53AFFD44B}">
      <dgm:prSet/>
      <dgm:spPr>
        <a:ln w="19050">
          <a:solidFill>
            <a:srgbClr val="660066"/>
          </a:solidFill>
        </a:ln>
      </dgm:spPr>
      <dgm:t>
        <a:bodyPr/>
        <a:lstStyle/>
        <a:p>
          <a:endParaRPr lang="ru-RU"/>
        </a:p>
      </dgm:t>
    </dgm:pt>
    <dgm:pt modelId="{088A7A02-3DC0-4134-B7B3-D5E70DEDA80F}" type="sibTrans" cxnId="{AE5C3144-8AD4-4E2D-888F-A2A53AFFD44B}">
      <dgm:prSet/>
      <dgm:spPr/>
      <dgm:t>
        <a:bodyPr/>
        <a:lstStyle/>
        <a:p>
          <a:endParaRPr lang="ru-RU"/>
        </a:p>
      </dgm:t>
    </dgm:pt>
    <dgm:pt modelId="{01056921-9320-44A9-8942-E223B0512D55}">
      <dgm:prSet custT="1"/>
      <dgm:spPr>
        <a:solidFill>
          <a:srgbClr val="FF9966"/>
        </a:solidFill>
        <a:ln w="19050">
          <a:solidFill>
            <a:srgbClr val="660066"/>
          </a:solidFill>
        </a:ln>
      </dgm:spPr>
      <dgm:t>
        <a:bodyPr/>
        <a:lstStyle/>
        <a:p>
          <a:r>
            <a:rPr lang="ru-RU" sz="2000" b="1" dirty="0" smtClean="0">
              <a:latin typeface="Comic Sans MS" pitchFamily="66" charset="0"/>
            </a:rPr>
            <a:t>Родословные </a:t>
          </a:r>
          <a:endParaRPr lang="ru-RU" sz="2000" b="1" dirty="0">
            <a:latin typeface="Comic Sans MS" pitchFamily="66" charset="0"/>
          </a:endParaRPr>
        </a:p>
      </dgm:t>
    </dgm:pt>
    <dgm:pt modelId="{75D46DDC-6BFB-4D2E-AF42-D332CCACC80F}" type="parTrans" cxnId="{A2250EB0-477A-42C9-B9A6-DB8FCD189B72}">
      <dgm:prSet/>
      <dgm:spPr>
        <a:ln w="19050">
          <a:solidFill>
            <a:srgbClr val="660066"/>
          </a:solidFill>
        </a:ln>
      </dgm:spPr>
      <dgm:t>
        <a:bodyPr/>
        <a:lstStyle/>
        <a:p>
          <a:endParaRPr lang="ru-RU"/>
        </a:p>
      </dgm:t>
    </dgm:pt>
    <dgm:pt modelId="{B6D4D815-1637-408A-A6F4-93FAF5AF7737}" type="sibTrans" cxnId="{A2250EB0-477A-42C9-B9A6-DB8FCD189B72}">
      <dgm:prSet/>
      <dgm:spPr/>
      <dgm:t>
        <a:bodyPr/>
        <a:lstStyle/>
        <a:p>
          <a:endParaRPr lang="ru-RU"/>
        </a:p>
      </dgm:t>
    </dgm:pt>
    <dgm:pt modelId="{86D2FC40-C8C5-44D2-849F-96EE4758760C}">
      <dgm:prSet custT="1"/>
      <dgm:spPr>
        <a:solidFill>
          <a:srgbClr val="92D050"/>
        </a:solidFill>
        <a:ln w="19050">
          <a:solidFill>
            <a:srgbClr val="660066"/>
          </a:solidFill>
        </a:ln>
      </dgm:spPr>
      <dgm:t>
        <a:bodyPr/>
        <a:lstStyle/>
        <a:p>
          <a:r>
            <a:rPr lang="ru-RU" sz="2000" b="1" dirty="0" smtClean="0">
              <a:latin typeface="Comic Sans MS" pitchFamily="66" charset="0"/>
            </a:rPr>
            <a:t>Задачи с рисунком</a:t>
          </a:r>
          <a:endParaRPr lang="ru-RU" sz="2000" b="1" dirty="0">
            <a:latin typeface="Comic Sans MS" pitchFamily="66" charset="0"/>
          </a:endParaRPr>
        </a:p>
      </dgm:t>
    </dgm:pt>
    <dgm:pt modelId="{4C01C80D-F84B-4C5B-A30A-81E8B347ADFE}" type="parTrans" cxnId="{B472A276-DC76-4788-83E9-095ED341B241}">
      <dgm:prSet/>
      <dgm:spPr>
        <a:ln w="19050">
          <a:solidFill>
            <a:srgbClr val="660066"/>
          </a:solidFill>
        </a:ln>
      </dgm:spPr>
      <dgm:t>
        <a:bodyPr/>
        <a:lstStyle/>
        <a:p>
          <a:endParaRPr lang="ru-RU"/>
        </a:p>
      </dgm:t>
    </dgm:pt>
    <dgm:pt modelId="{B7751AAA-70ED-47CA-9085-856DE8CE1535}" type="sibTrans" cxnId="{B472A276-DC76-4788-83E9-095ED341B241}">
      <dgm:prSet/>
      <dgm:spPr/>
      <dgm:t>
        <a:bodyPr/>
        <a:lstStyle/>
        <a:p>
          <a:endParaRPr lang="ru-RU"/>
        </a:p>
      </dgm:t>
    </dgm:pt>
    <dgm:pt modelId="{E0C60F2C-8C6D-462B-A9C9-848DBFA2A5E6}">
      <dgm:prSet custT="1"/>
      <dgm:spPr>
        <a:solidFill>
          <a:schemeClr val="accent6">
            <a:lumMod val="20000"/>
            <a:lumOff val="80000"/>
          </a:schemeClr>
        </a:solidFill>
        <a:ln w="19050">
          <a:solidFill>
            <a:srgbClr val="660066"/>
          </a:solidFill>
        </a:ln>
      </dgm:spPr>
      <dgm:t>
        <a:bodyPr/>
        <a:lstStyle/>
        <a:p>
          <a:r>
            <a:rPr lang="ru-RU" sz="2000" b="1" dirty="0" smtClean="0">
              <a:latin typeface="Comic Sans MS" pitchFamily="66" charset="0"/>
            </a:rPr>
            <a:t>Полное доминирование</a:t>
          </a:r>
          <a:endParaRPr lang="ru-RU" sz="2000" b="1" dirty="0">
            <a:latin typeface="Comic Sans MS" pitchFamily="66" charset="0"/>
          </a:endParaRPr>
        </a:p>
      </dgm:t>
    </dgm:pt>
    <dgm:pt modelId="{8F4A8223-B8CE-4EEA-A44C-3092E2E5CE12}" type="parTrans" cxnId="{99A83056-84A1-4A03-AC76-E8B48AE8DEE6}">
      <dgm:prSet/>
      <dgm:spPr>
        <a:ln w="19050">
          <a:solidFill>
            <a:srgbClr val="660066"/>
          </a:solidFill>
        </a:ln>
      </dgm:spPr>
      <dgm:t>
        <a:bodyPr/>
        <a:lstStyle/>
        <a:p>
          <a:endParaRPr lang="ru-RU"/>
        </a:p>
      </dgm:t>
    </dgm:pt>
    <dgm:pt modelId="{68529E89-AEEF-4676-9778-44D3974109D2}" type="sibTrans" cxnId="{99A83056-84A1-4A03-AC76-E8B48AE8DEE6}">
      <dgm:prSet/>
      <dgm:spPr/>
      <dgm:t>
        <a:bodyPr/>
        <a:lstStyle/>
        <a:p>
          <a:endParaRPr lang="ru-RU"/>
        </a:p>
      </dgm:t>
    </dgm:pt>
    <dgm:pt modelId="{9EF56547-220F-4B72-851C-1981BFE2C643}">
      <dgm:prSet custT="1"/>
      <dgm:spPr>
        <a:solidFill>
          <a:schemeClr val="bg2">
            <a:lumMod val="40000"/>
            <a:lumOff val="60000"/>
          </a:schemeClr>
        </a:solidFill>
        <a:ln w="19050">
          <a:solidFill>
            <a:srgbClr val="660066"/>
          </a:solidFill>
        </a:ln>
      </dgm:spPr>
      <dgm:t>
        <a:bodyPr/>
        <a:lstStyle/>
        <a:p>
          <a:r>
            <a:rPr lang="ru-RU" sz="2000" b="1" dirty="0" smtClean="0">
              <a:latin typeface="Comic Sans MS" pitchFamily="66" charset="0"/>
            </a:rPr>
            <a:t>Неполное доминирование</a:t>
          </a:r>
          <a:endParaRPr lang="ru-RU" sz="2000" b="1" dirty="0">
            <a:latin typeface="Comic Sans MS" pitchFamily="66" charset="0"/>
          </a:endParaRPr>
        </a:p>
      </dgm:t>
    </dgm:pt>
    <dgm:pt modelId="{C6E53E8E-B8CA-4889-8354-F1C74F4B45C1}" type="parTrans" cxnId="{EA58EF27-317B-45F5-807D-F76D1438EF32}">
      <dgm:prSet/>
      <dgm:spPr>
        <a:ln w="19050">
          <a:solidFill>
            <a:srgbClr val="660066"/>
          </a:solidFill>
        </a:ln>
      </dgm:spPr>
      <dgm:t>
        <a:bodyPr/>
        <a:lstStyle/>
        <a:p>
          <a:endParaRPr lang="ru-RU"/>
        </a:p>
      </dgm:t>
    </dgm:pt>
    <dgm:pt modelId="{5E2205E5-7C6E-4E33-8558-8DFB1BB0A2F3}" type="sibTrans" cxnId="{EA58EF27-317B-45F5-807D-F76D1438EF32}">
      <dgm:prSet/>
      <dgm:spPr/>
      <dgm:t>
        <a:bodyPr/>
        <a:lstStyle/>
        <a:p>
          <a:endParaRPr lang="ru-RU"/>
        </a:p>
      </dgm:t>
    </dgm:pt>
    <dgm:pt modelId="{8063C49F-C828-4693-8C06-D0FE00E63DA3}">
      <dgm:prSet custT="1"/>
      <dgm:spPr>
        <a:solidFill>
          <a:srgbClr val="CCFF99"/>
        </a:solidFill>
        <a:ln w="19050">
          <a:solidFill>
            <a:srgbClr val="660066"/>
          </a:solidFill>
        </a:ln>
      </dgm:spPr>
      <dgm:t>
        <a:bodyPr/>
        <a:lstStyle/>
        <a:p>
          <a:r>
            <a:rPr lang="ru-RU" sz="2000" b="1" dirty="0" smtClean="0">
              <a:latin typeface="Comic Sans MS" pitchFamily="66" charset="0"/>
            </a:rPr>
            <a:t>Полное сцепление</a:t>
          </a:r>
          <a:endParaRPr lang="ru-RU" sz="2000" b="1" dirty="0">
            <a:latin typeface="Comic Sans MS" pitchFamily="66" charset="0"/>
          </a:endParaRPr>
        </a:p>
      </dgm:t>
    </dgm:pt>
    <dgm:pt modelId="{EB3CC8D2-3ABF-49A2-9D45-93761EA920E1}" type="parTrans" cxnId="{66D59E57-71DC-44A2-B8D3-FF8E5C7D23B9}">
      <dgm:prSet/>
      <dgm:spPr>
        <a:ln w="19050">
          <a:solidFill>
            <a:srgbClr val="660066"/>
          </a:solidFill>
        </a:ln>
      </dgm:spPr>
      <dgm:t>
        <a:bodyPr/>
        <a:lstStyle/>
        <a:p>
          <a:endParaRPr lang="ru-RU"/>
        </a:p>
      </dgm:t>
    </dgm:pt>
    <dgm:pt modelId="{56941C7B-54E3-4B73-99D5-FF672C3BC8CA}" type="sibTrans" cxnId="{66D59E57-71DC-44A2-B8D3-FF8E5C7D23B9}">
      <dgm:prSet/>
      <dgm:spPr/>
      <dgm:t>
        <a:bodyPr/>
        <a:lstStyle/>
        <a:p>
          <a:endParaRPr lang="ru-RU"/>
        </a:p>
      </dgm:t>
    </dgm:pt>
    <dgm:pt modelId="{9A16AF08-8A47-47A0-A811-65FED1C3CAC4}">
      <dgm:prSet custT="1"/>
      <dgm:spPr>
        <a:solidFill>
          <a:srgbClr val="FF9999"/>
        </a:solidFill>
        <a:ln w="19050">
          <a:solidFill>
            <a:srgbClr val="660066"/>
          </a:solidFill>
        </a:ln>
      </dgm:spPr>
      <dgm:t>
        <a:bodyPr/>
        <a:lstStyle/>
        <a:p>
          <a:r>
            <a:rPr lang="ru-RU" sz="2000" b="1" dirty="0" smtClean="0">
              <a:latin typeface="Comic Sans MS" pitchFamily="66" charset="0"/>
            </a:rPr>
            <a:t>Неполное сцепление</a:t>
          </a:r>
          <a:endParaRPr lang="ru-RU" sz="2000" b="1" dirty="0">
            <a:latin typeface="Comic Sans MS" pitchFamily="66" charset="0"/>
          </a:endParaRPr>
        </a:p>
      </dgm:t>
    </dgm:pt>
    <dgm:pt modelId="{8FD97882-BA3C-4582-BCB4-F2210F4545F6}" type="parTrans" cxnId="{B0612834-D619-4B1B-BFE5-2D882723BE8B}">
      <dgm:prSet/>
      <dgm:spPr>
        <a:ln w="19050">
          <a:solidFill>
            <a:srgbClr val="660066"/>
          </a:solidFill>
        </a:ln>
      </dgm:spPr>
      <dgm:t>
        <a:bodyPr/>
        <a:lstStyle/>
        <a:p>
          <a:endParaRPr lang="ru-RU"/>
        </a:p>
      </dgm:t>
    </dgm:pt>
    <dgm:pt modelId="{8D7AD780-72C6-45F3-A6F4-A4794B78D27C}" type="sibTrans" cxnId="{B0612834-D619-4B1B-BFE5-2D882723BE8B}">
      <dgm:prSet/>
      <dgm:spPr/>
      <dgm:t>
        <a:bodyPr/>
        <a:lstStyle/>
        <a:p>
          <a:endParaRPr lang="ru-RU"/>
        </a:p>
      </dgm:t>
    </dgm:pt>
    <dgm:pt modelId="{048654C6-8C0F-4CC1-A9F8-F282835DFD50}">
      <dgm:prSet custT="1"/>
      <dgm:spPr>
        <a:solidFill>
          <a:srgbClr val="66CCFF"/>
        </a:solidFill>
        <a:ln w="19050">
          <a:solidFill>
            <a:srgbClr val="660066"/>
          </a:solidFill>
        </a:ln>
      </dgm:spPr>
      <dgm:t>
        <a:bodyPr/>
        <a:lstStyle/>
        <a:p>
          <a:r>
            <a:rPr lang="ru-RU" sz="2000" b="1" dirty="0" smtClean="0">
              <a:latin typeface="Comic Sans MS" pitchFamily="66" charset="0"/>
            </a:rPr>
            <a:t>Комбинированные</a:t>
          </a:r>
          <a:endParaRPr lang="ru-RU" sz="2000" b="1" dirty="0">
            <a:latin typeface="Comic Sans MS" pitchFamily="66" charset="0"/>
          </a:endParaRPr>
        </a:p>
      </dgm:t>
    </dgm:pt>
    <dgm:pt modelId="{0E73D5F3-2168-4BC7-8F09-20D374B59AD5}" type="parTrans" cxnId="{D4F99ACC-07B7-4E35-9C6D-CAFD56A2F1AC}">
      <dgm:prSet/>
      <dgm:spPr>
        <a:ln w="19050">
          <a:solidFill>
            <a:srgbClr val="660066"/>
          </a:solidFill>
        </a:ln>
      </dgm:spPr>
      <dgm:t>
        <a:bodyPr/>
        <a:lstStyle/>
        <a:p>
          <a:endParaRPr lang="ru-RU"/>
        </a:p>
      </dgm:t>
    </dgm:pt>
    <dgm:pt modelId="{36F43053-6939-405B-928D-5DE3AB68F147}" type="sibTrans" cxnId="{D4F99ACC-07B7-4E35-9C6D-CAFD56A2F1AC}">
      <dgm:prSet/>
      <dgm:spPr/>
      <dgm:t>
        <a:bodyPr/>
        <a:lstStyle/>
        <a:p>
          <a:endParaRPr lang="ru-RU"/>
        </a:p>
      </dgm:t>
    </dgm:pt>
    <dgm:pt modelId="{B4CD1DA3-AAB5-4F8C-84CF-2B6A1FA787D0}">
      <dgm:prSet custT="1"/>
      <dgm:spPr>
        <a:solidFill>
          <a:srgbClr val="996633"/>
        </a:solidFill>
        <a:ln w="19050">
          <a:solidFill>
            <a:srgbClr val="660066"/>
          </a:solidFill>
        </a:ln>
      </dgm:spPr>
      <dgm:t>
        <a:bodyPr/>
        <a:lstStyle/>
        <a:p>
          <a:r>
            <a:rPr lang="ru-RU" sz="2000" b="1" smtClean="0">
              <a:solidFill>
                <a:schemeClr val="tx1"/>
              </a:solidFill>
              <a:latin typeface="Comic Sans MS" pitchFamily="66" charset="0"/>
            </a:rPr>
            <a:t>Группы крови – резус фактор</a:t>
          </a:r>
          <a:endParaRPr lang="ru-RU" sz="2000" b="1" dirty="0">
            <a:solidFill>
              <a:schemeClr val="tx1"/>
            </a:solidFill>
            <a:latin typeface="Comic Sans MS" pitchFamily="66" charset="0"/>
          </a:endParaRPr>
        </a:p>
      </dgm:t>
    </dgm:pt>
    <dgm:pt modelId="{E9EB2708-445E-409D-B1F7-9FE41DD3733F}" type="parTrans" cxnId="{0878742C-682A-4D67-BCEC-9C19D04408A3}">
      <dgm:prSet/>
      <dgm:spPr>
        <a:ln w="19050">
          <a:solidFill>
            <a:srgbClr val="660066"/>
          </a:solidFill>
        </a:ln>
      </dgm:spPr>
      <dgm:t>
        <a:bodyPr/>
        <a:lstStyle/>
        <a:p>
          <a:endParaRPr lang="ru-RU"/>
        </a:p>
      </dgm:t>
    </dgm:pt>
    <dgm:pt modelId="{B9CE38B9-8E8C-48B5-A16E-BCEF335C6966}" type="sibTrans" cxnId="{0878742C-682A-4D67-BCEC-9C19D04408A3}">
      <dgm:prSet/>
      <dgm:spPr/>
      <dgm:t>
        <a:bodyPr/>
        <a:lstStyle/>
        <a:p>
          <a:endParaRPr lang="ru-RU"/>
        </a:p>
      </dgm:t>
    </dgm:pt>
    <dgm:pt modelId="{106C8730-9B3D-4A1D-AA75-49CA64BF7FD4}" type="pres">
      <dgm:prSet presAssocID="{F458CF0F-8DA5-4964-A169-017F04CDCB2B}" presName="diagram" presStyleCnt="0">
        <dgm:presLayoutVars>
          <dgm:chPref val="1"/>
          <dgm:dir/>
          <dgm:animOne val="branch"/>
          <dgm:animLvl val="lvl"/>
          <dgm:resizeHandles val="exact"/>
        </dgm:presLayoutVars>
      </dgm:prSet>
      <dgm:spPr/>
      <dgm:t>
        <a:bodyPr/>
        <a:lstStyle/>
        <a:p>
          <a:endParaRPr lang="ru-RU"/>
        </a:p>
      </dgm:t>
    </dgm:pt>
    <dgm:pt modelId="{091C00C4-EFDA-4C77-A28E-750BF16A3935}" type="pres">
      <dgm:prSet presAssocID="{DBA5B14D-85F0-4585-B024-B7464D617670}" presName="root1" presStyleCnt="0"/>
      <dgm:spPr/>
      <dgm:t>
        <a:bodyPr/>
        <a:lstStyle/>
        <a:p>
          <a:endParaRPr lang="ru-RU"/>
        </a:p>
      </dgm:t>
    </dgm:pt>
    <dgm:pt modelId="{8B27D154-A58E-49BF-B204-EF4D50060CD9}" type="pres">
      <dgm:prSet presAssocID="{DBA5B14D-85F0-4585-B024-B7464D617670}" presName="LevelOneTextNode" presStyleLbl="node0" presStyleIdx="0" presStyleCnt="1" custScaleX="174002" custScaleY="196265">
        <dgm:presLayoutVars>
          <dgm:chPref val="3"/>
        </dgm:presLayoutVars>
      </dgm:prSet>
      <dgm:spPr/>
      <dgm:t>
        <a:bodyPr/>
        <a:lstStyle/>
        <a:p>
          <a:endParaRPr lang="ru-RU"/>
        </a:p>
      </dgm:t>
    </dgm:pt>
    <dgm:pt modelId="{B14E7EAF-807D-48C1-910E-1B8F5D2BFF7C}" type="pres">
      <dgm:prSet presAssocID="{DBA5B14D-85F0-4585-B024-B7464D617670}" presName="level2hierChild" presStyleCnt="0"/>
      <dgm:spPr/>
      <dgm:t>
        <a:bodyPr/>
        <a:lstStyle/>
        <a:p>
          <a:endParaRPr lang="ru-RU"/>
        </a:p>
      </dgm:t>
    </dgm:pt>
    <dgm:pt modelId="{04F3D35D-3BF7-4B79-B05D-FCD08D1BF6F3}" type="pres">
      <dgm:prSet presAssocID="{6C605B79-8161-4779-A752-5AF9392D6476}" presName="conn2-1" presStyleLbl="parChTrans1D2" presStyleIdx="0" presStyleCnt="6"/>
      <dgm:spPr/>
      <dgm:t>
        <a:bodyPr/>
        <a:lstStyle/>
        <a:p>
          <a:endParaRPr lang="ru-RU"/>
        </a:p>
      </dgm:t>
    </dgm:pt>
    <dgm:pt modelId="{33D9868B-8E2B-490F-998D-52DBB2148698}" type="pres">
      <dgm:prSet presAssocID="{6C605B79-8161-4779-A752-5AF9392D6476}" presName="connTx" presStyleLbl="parChTrans1D2" presStyleIdx="0" presStyleCnt="6"/>
      <dgm:spPr/>
      <dgm:t>
        <a:bodyPr/>
        <a:lstStyle/>
        <a:p>
          <a:endParaRPr lang="ru-RU"/>
        </a:p>
      </dgm:t>
    </dgm:pt>
    <dgm:pt modelId="{D7619C97-C60C-4C40-9C81-AFCD504ECABA}" type="pres">
      <dgm:prSet presAssocID="{57616727-5637-4EFC-B425-74396B265214}" presName="root2" presStyleCnt="0"/>
      <dgm:spPr/>
      <dgm:t>
        <a:bodyPr/>
        <a:lstStyle/>
        <a:p>
          <a:endParaRPr lang="ru-RU"/>
        </a:p>
      </dgm:t>
    </dgm:pt>
    <dgm:pt modelId="{8775F0F2-01AB-4931-B97E-D3F07B611657}" type="pres">
      <dgm:prSet presAssocID="{57616727-5637-4EFC-B425-74396B265214}" presName="LevelTwoTextNode" presStyleLbl="node2" presStyleIdx="0" presStyleCnt="6" custScaleX="174449">
        <dgm:presLayoutVars>
          <dgm:chPref val="3"/>
        </dgm:presLayoutVars>
      </dgm:prSet>
      <dgm:spPr/>
      <dgm:t>
        <a:bodyPr/>
        <a:lstStyle/>
        <a:p>
          <a:endParaRPr lang="ru-RU"/>
        </a:p>
      </dgm:t>
    </dgm:pt>
    <dgm:pt modelId="{370B25C6-84A5-48F1-966F-C4F9EF8E80F9}" type="pres">
      <dgm:prSet presAssocID="{57616727-5637-4EFC-B425-74396B265214}" presName="level3hierChild" presStyleCnt="0"/>
      <dgm:spPr/>
      <dgm:t>
        <a:bodyPr/>
        <a:lstStyle/>
        <a:p>
          <a:endParaRPr lang="ru-RU"/>
        </a:p>
      </dgm:t>
    </dgm:pt>
    <dgm:pt modelId="{D49993FF-5CE9-4FB5-8243-DBD5DCEBD1CF}" type="pres">
      <dgm:prSet presAssocID="{8F4A8223-B8CE-4EEA-A44C-3092E2E5CE12}" presName="conn2-1" presStyleLbl="parChTrans1D3" presStyleIdx="0" presStyleCnt="5"/>
      <dgm:spPr/>
      <dgm:t>
        <a:bodyPr/>
        <a:lstStyle/>
        <a:p>
          <a:endParaRPr lang="ru-RU"/>
        </a:p>
      </dgm:t>
    </dgm:pt>
    <dgm:pt modelId="{7D1C2E43-0181-4E44-8CF2-A25FC4152EB4}" type="pres">
      <dgm:prSet presAssocID="{8F4A8223-B8CE-4EEA-A44C-3092E2E5CE12}" presName="connTx" presStyleLbl="parChTrans1D3" presStyleIdx="0" presStyleCnt="5"/>
      <dgm:spPr/>
      <dgm:t>
        <a:bodyPr/>
        <a:lstStyle/>
        <a:p>
          <a:endParaRPr lang="ru-RU"/>
        </a:p>
      </dgm:t>
    </dgm:pt>
    <dgm:pt modelId="{5C6C2421-91C2-4E8C-ACC9-F1B31B26563D}" type="pres">
      <dgm:prSet presAssocID="{E0C60F2C-8C6D-462B-A9C9-848DBFA2A5E6}" presName="root2" presStyleCnt="0"/>
      <dgm:spPr/>
      <dgm:t>
        <a:bodyPr/>
        <a:lstStyle/>
        <a:p>
          <a:endParaRPr lang="ru-RU"/>
        </a:p>
      </dgm:t>
    </dgm:pt>
    <dgm:pt modelId="{3DA19D07-1BE7-4B87-AE13-0897189F43D2}" type="pres">
      <dgm:prSet presAssocID="{E0C60F2C-8C6D-462B-A9C9-848DBFA2A5E6}" presName="LevelTwoTextNode" presStyleLbl="node3" presStyleIdx="0" presStyleCnt="5" custScaleX="178429">
        <dgm:presLayoutVars>
          <dgm:chPref val="3"/>
        </dgm:presLayoutVars>
      </dgm:prSet>
      <dgm:spPr/>
      <dgm:t>
        <a:bodyPr/>
        <a:lstStyle/>
        <a:p>
          <a:endParaRPr lang="ru-RU"/>
        </a:p>
      </dgm:t>
    </dgm:pt>
    <dgm:pt modelId="{840E7ED2-C3D8-4274-B270-F512CF482683}" type="pres">
      <dgm:prSet presAssocID="{E0C60F2C-8C6D-462B-A9C9-848DBFA2A5E6}" presName="level3hierChild" presStyleCnt="0"/>
      <dgm:spPr/>
      <dgm:t>
        <a:bodyPr/>
        <a:lstStyle/>
        <a:p>
          <a:endParaRPr lang="ru-RU"/>
        </a:p>
      </dgm:t>
    </dgm:pt>
    <dgm:pt modelId="{C9628F63-DB4B-4A0D-8925-DC8794AE70BA}" type="pres">
      <dgm:prSet presAssocID="{C6E53E8E-B8CA-4889-8354-F1C74F4B45C1}" presName="conn2-1" presStyleLbl="parChTrans1D3" presStyleIdx="1" presStyleCnt="5"/>
      <dgm:spPr/>
      <dgm:t>
        <a:bodyPr/>
        <a:lstStyle/>
        <a:p>
          <a:endParaRPr lang="ru-RU"/>
        </a:p>
      </dgm:t>
    </dgm:pt>
    <dgm:pt modelId="{A6B77CD0-D9AF-46D0-9353-2C6D9CB9CD5C}" type="pres">
      <dgm:prSet presAssocID="{C6E53E8E-B8CA-4889-8354-F1C74F4B45C1}" presName="connTx" presStyleLbl="parChTrans1D3" presStyleIdx="1" presStyleCnt="5"/>
      <dgm:spPr/>
      <dgm:t>
        <a:bodyPr/>
        <a:lstStyle/>
        <a:p>
          <a:endParaRPr lang="ru-RU"/>
        </a:p>
      </dgm:t>
    </dgm:pt>
    <dgm:pt modelId="{3513EE63-3624-4DA1-8F48-2D77F4028C8D}" type="pres">
      <dgm:prSet presAssocID="{9EF56547-220F-4B72-851C-1981BFE2C643}" presName="root2" presStyleCnt="0"/>
      <dgm:spPr/>
      <dgm:t>
        <a:bodyPr/>
        <a:lstStyle/>
        <a:p>
          <a:endParaRPr lang="ru-RU"/>
        </a:p>
      </dgm:t>
    </dgm:pt>
    <dgm:pt modelId="{E3A15547-AF2B-4FBF-A2F5-A12EBC037CD2}" type="pres">
      <dgm:prSet presAssocID="{9EF56547-220F-4B72-851C-1981BFE2C643}" presName="LevelTwoTextNode" presStyleLbl="node3" presStyleIdx="1" presStyleCnt="5" custScaleX="178429">
        <dgm:presLayoutVars>
          <dgm:chPref val="3"/>
        </dgm:presLayoutVars>
      </dgm:prSet>
      <dgm:spPr/>
      <dgm:t>
        <a:bodyPr/>
        <a:lstStyle/>
        <a:p>
          <a:endParaRPr lang="ru-RU"/>
        </a:p>
      </dgm:t>
    </dgm:pt>
    <dgm:pt modelId="{29984783-7B1D-4F54-BC45-CC43A50853DE}" type="pres">
      <dgm:prSet presAssocID="{9EF56547-220F-4B72-851C-1981BFE2C643}" presName="level3hierChild" presStyleCnt="0"/>
      <dgm:spPr/>
      <dgm:t>
        <a:bodyPr/>
        <a:lstStyle/>
        <a:p>
          <a:endParaRPr lang="ru-RU"/>
        </a:p>
      </dgm:t>
    </dgm:pt>
    <dgm:pt modelId="{D21CA32C-B354-4AFB-8B6E-E8E65E5BD94E}" type="pres">
      <dgm:prSet presAssocID="{E9EB2708-445E-409D-B1F7-9FE41DD3733F}" presName="conn2-1" presStyleLbl="parChTrans1D3" presStyleIdx="2" presStyleCnt="5"/>
      <dgm:spPr/>
      <dgm:t>
        <a:bodyPr/>
        <a:lstStyle/>
        <a:p>
          <a:endParaRPr lang="ru-RU"/>
        </a:p>
      </dgm:t>
    </dgm:pt>
    <dgm:pt modelId="{C3814377-C73F-4460-A222-37BDA848091A}" type="pres">
      <dgm:prSet presAssocID="{E9EB2708-445E-409D-B1F7-9FE41DD3733F}" presName="connTx" presStyleLbl="parChTrans1D3" presStyleIdx="2" presStyleCnt="5"/>
      <dgm:spPr/>
      <dgm:t>
        <a:bodyPr/>
        <a:lstStyle/>
        <a:p>
          <a:endParaRPr lang="ru-RU"/>
        </a:p>
      </dgm:t>
    </dgm:pt>
    <dgm:pt modelId="{797B6067-B9D1-4835-A73F-072054AB640D}" type="pres">
      <dgm:prSet presAssocID="{B4CD1DA3-AAB5-4F8C-84CF-2B6A1FA787D0}" presName="root2" presStyleCnt="0"/>
      <dgm:spPr/>
      <dgm:t>
        <a:bodyPr/>
        <a:lstStyle/>
        <a:p>
          <a:endParaRPr lang="ru-RU"/>
        </a:p>
      </dgm:t>
    </dgm:pt>
    <dgm:pt modelId="{9E5EA67B-7EB6-4E16-8C14-35000C84765F}" type="pres">
      <dgm:prSet presAssocID="{B4CD1DA3-AAB5-4F8C-84CF-2B6A1FA787D0}" presName="LevelTwoTextNode" presStyleLbl="node3" presStyleIdx="2" presStyleCnt="5" custScaleX="186480">
        <dgm:presLayoutVars>
          <dgm:chPref val="3"/>
        </dgm:presLayoutVars>
      </dgm:prSet>
      <dgm:spPr/>
      <dgm:t>
        <a:bodyPr/>
        <a:lstStyle/>
        <a:p>
          <a:endParaRPr lang="ru-RU"/>
        </a:p>
      </dgm:t>
    </dgm:pt>
    <dgm:pt modelId="{65C42E8C-000A-4A2E-B1F3-82C547FCA3E7}" type="pres">
      <dgm:prSet presAssocID="{B4CD1DA3-AAB5-4F8C-84CF-2B6A1FA787D0}" presName="level3hierChild" presStyleCnt="0"/>
      <dgm:spPr/>
      <dgm:t>
        <a:bodyPr/>
        <a:lstStyle/>
        <a:p>
          <a:endParaRPr lang="ru-RU"/>
        </a:p>
      </dgm:t>
    </dgm:pt>
    <dgm:pt modelId="{6F77E9FB-646E-4901-82F2-51F667C7547B}" type="pres">
      <dgm:prSet presAssocID="{91194A6D-A392-467C-BA63-D846B9AC9626}" presName="conn2-1" presStyleLbl="parChTrans1D2" presStyleIdx="1" presStyleCnt="6"/>
      <dgm:spPr/>
      <dgm:t>
        <a:bodyPr/>
        <a:lstStyle/>
        <a:p>
          <a:endParaRPr lang="ru-RU"/>
        </a:p>
      </dgm:t>
    </dgm:pt>
    <dgm:pt modelId="{E7F9CAF4-D1D0-4FE2-86DF-6FEE033D53C6}" type="pres">
      <dgm:prSet presAssocID="{91194A6D-A392-467C-BA63-D846B9AC9626}" presName="connTx" presStyleLbl="parChTrans1D2" presStyleIdx="1" presStyleCnt="6"/>
      <dgm:spPr/>
      <dgm:t>
        <a:bodyPr/>
        <a:lstStyle/>
        <a:p>
          <a:endParaRPr lang="ru-RU"/>
        </a:p>
      </dgm:t>
    </dgm:pt>
    <dgm:pt modelId="{DAF41992-90D2-4F01-A7B5-079C0C78AD17}" type="pres">
      <dgm:prSet presAssocID="{B7B0B5BF-EFF0-40B2-A082-D3FB90DF89F6}" presName="root2" presStyleCnt="0"/>
      <dgm:spPr/>
      <dgm:t>
        <a:bodyPr/>
        <a:lstStyle/>
        <a:p>
          <a:endParaRPr lang="ru-RU"/>
        </a:p>
      </dgm:t>
    </dgm:pt>
    <dgm:pt modelId="{521637EE-20BA-437B-89B0-4822A40ADFAF}" type="pres">
      <dgm:prSet presAssocID="{B7B0B5BF-EFF0-40B2-A082-D3FB90DF89F6}" presName="LevelTwoTextNode" presStyleLbl="node2" presStyleIdx="1" presStyleCnt="6" custScaleX="174282">
        <dgm:presLayoutVars>
          <dgm:chPref val="3"/>
        </dgm:presLayoutVars>
      </dgm:prSet>
      <dgm:spPr/>
      <dgm:t>
        <a:bodyPr/>
        <a:lstStyle/>
        <a:p>
          <a:endParaRPr lang="ru-RU"/>
        </a:p>
      </dgm:t>
    </dgm:pt>
    <dgm:pt modelId="{EF96A726-29C2-46DE-BB7E-AE6C078CF0D2}" type="pres">
      <dgm:prSet presAssocID="{B7B0B5BF-EFF0-40B2-A082-D3FB90DF89F6}" presName="level3hierChild" presStyleCnt="0"/>
      <dgm:spPr/>
      <dgm:t>
        <a:bodyPr/>
        <a:lstStyle/>
        <a:p>
          <a:endParaRPr lang="ru-RU"/>
        </a:p>
      </dgm:t>
    </dgm:pt>
    <dgm:pt modelId="{8E8D9E01-C2A0-479F-98C0-A356E883F02A}" type="pres">
      <dgm:prSet presAssocID="{EB3CC8D2-3ABF-49A2-9D45-93761EA920E1}" presName="conn2-1" presStyleLbl="parChTrans1D3" presStyleIdx="3" presStyleCnt="5"/>
      <dgm:spPr/>
      <dgm:t>
        <a:bodyPr/>
        <a:lstStyle/>
        <a:p>
          <a:endParaRPr lang="ru-RU"/>
        </a:p>
      </dgm:t>
    </dgm:pt>
    <dgm:pt modelId="{1FC74F60-1436-41BB-940C-30B70D70191A}" type="pres">
      <dgm:prSet presAssocID="{EB3CC8D2-3ABF-49A2-9D45-93761EA920E1}" presName="connTx" presStyleLbl="parChTrans1D3" presStyleIdx="3" presStyleCnt="5"/>
      <dgm:spPr/>
      <dgm:t>
        <a:bodyPr/>
        <a:lstStyle/>
        <a:p>
          <a:endParaRPr lang="ru-RU"/>
        </a:p>
      </dgm:t>
    </dgm:pt>
    <dgm:pt modelId="{96C01F5A-A578-4402-9EA9-8CC62B0B2B5E}" type="pres">
      <dgm:prSet presAssocID="{8063C49F-C828-4693-8C06-D0FE00E63DA3}" presName="root2" presStyleCnt="0"/>
      <dgm:spPr/>
      <dgm:t>
        <a:bodyPr/>
        <a:lstStyle/>
        <a:p>
          <a:endParaRPr lang="ru-RU"/>
        </a:p>
      </dgm:t>
    </dgm:pt>
    <dgm:pt modelId="{07FB35F2-7448-4D9D-BB7E-18FD92873165}" type="pres">
      <dgm:prSet presAssocID="{8063C49F-C828-4693-8C06-D0FE00E63DA3}" presName="LevelTwoTextNode" presStyleLbl="node3" presStyleIdx="3" presStyleCnt="5" custScaleX="183614">
        <dgm:presLayoutVars>
          <dgm:chPref val="3"/>
        </dgm:presLayoutVars>
      </dgm:prSet>
      <dgm:spPr/>
      <dgm:t>
        <a:bodyPr/>
        <a:lstStyle/>
        <a:p>
          <a:endParaRPr lang="ru-RU"/>
        </a:p>
      </dgm:t>
    </dgm:pt>
    <dgm:pt modelId="{EF90B094-DBFA-4EC0-B2A7-EFA3BD17D212}" type="pres">
      <dgm:prSet presAssocID="{8063C49F-C828-4693-8C06-D0FE00E63DA3}" presName="level3hierChild" presStyleCnt="0"/>
      <dgm:spPr/>
      <dgm:t>
        <a:bodyPr/>
        <a:lstStyle/>
        <a:p>
          <a:endParaRPr lang="ru-RU"/>
        </a:p>
      </dgm:t>
    </dgm:pt>
    <dgm:pt modelId="{D37F927A-1C47-4DF4-AEBA-5D27110DD7C5}" type="pres">
      <dgm:prSet presAssocID="{8FD97882-BA3C-4582-BCB4-F2210F4545F6}" presName="conn2-1" presStyleLbl="parChTrans1D3" presStyleIdx="4" presStyleCnt="5"/>
      <dgm:spPr/>
      <dgm:t>
        <a:bodyPr/>
        <a:lstStyle/>
        <a:p>
          <a:endParaRPr lang="ru-RU"/>
        </a:p>
      </dgm:t>
    </dgm:pt>
    <dgm:pt modelId="{0A7B781E-643B-48CC-AEB8-2D9149275E0C}" type="pres">
      <dgm:prSet presAssocID="{8FD97882-BA3C-4582-BCB4-F2210F4545F6}" presName="connTx" presStyleLbl="parChTrans1D3" presStyleIdx="4" presStyleCnt="5"/>
      <dgm:spPr/>
      <dgm:t>
        <a:bodyPr/>
        <a:lstStyle/>
        <a:p>
          <a:endParaRPr lang="ru-RU"/>
        </a:p>
      </dgm:t>
    </dgm:pt>
    <dgm:pt modelId="{EDC846E1-51B3-493B-A1AA-A25DD0E387CB}" type="pres">
      <dgm:prSet presAssocID="{9A16AF08-8A47-47A0-A811-65FED1C3CAC4}" presName="root2" presStyleCnt="0"/>
      <dgm:spPr/>
      <dgm:t>
        <a:bodyPr/>
        <a:lstStyle/>
        <a:p>
          <a:endParaRPr lang="ru-RU"/>
        </a:p>
      </dgm:t>
    </dgm:pt>
    <dgm:pt modelId="{EB8F6570-A65A-4C60-990D-6700851FB3CC}" type="pres">
      <dgm:prSet presAssocID="{9A16AF08-8A47-47A0-A811-65FED1C3CAC4}" presName="LevelTwoTextNode" presStyleLbl="node3" presStyleIdx="4" presStyleCnt="5" custScaleX="179119">
        <dgm:presLayoutVars>
          <dgm:chPref val="3"/>
        </dgm:presLayoutVars>
      </dgm:prSet>
      <dgm:spPr/>
      <dgm:t>
        <a:bodyPr/>
        <a:lstStyle/>
        <a:p>
          <a:endParaRPr lang="ru-RU"/>
        </a:p>
      </dgm:t>
    </dgm:pt>
    <dgm:pt modelId="{26D38C35-205B-4A42-BAAE-0500F48CCDFB}" type="pres">
      <dgm:prSet presAssocID="{9A16AF08-8A47-47A0-A811-65FED1C3CAC4}" presName="level3hierChild" presStyleCnt="0"/>
      <dgm:spPr/>
      <dgm:t>
        <a:bodyPr/>
        <a:lstStyle/>
        <a:p>
          <a:endParaRPr lang="ru-RU"/>
        </a:p>
      </dgm:t>
    </dgm:pt>
    <dgm:pt modelId="{6A269DA8-3F31-4FC4-9628-B7F97A8FA3BE}" type="pres">
      <dgm:prSet presAssocID="{D8BADA94-4AD9-4AED-B5A4-1187B4F4C6A0}" presName="conn2-1" presStyleLbl="parChTrans1D2" presStyleIdx="2" presStyleCnt="6"/>
      <dgm:spPr/>
      <dgm:t>
        <a:bodyPr/>
        <a:lstStyle/>
        <a:p>
          <a:endParaRPr lang="ru-RU"/>
        </a:p>
      </dgm:t>
    </dgm:pt>
    <dgm:pt modelId="{1068FB0D-47C3-491D-AE6A-749055A95550}" type="pres">
      <dgm:prSet presAssocID="{D8BADA94-4AD9-4AED-B5A4-1187B4F4C6A0}" presName="connTx" presStyleLbl="parChTrans1D2" presStyleIdx="2" presStyleCnt="6"/>
      <dgm:spPr/>
      <dgm:t>
        <a:bodyPr/>
        <a:lstStyle/>
        <a:p>
          <a:endParaRPr lang="ru-RU"/>
        </a:p>
      </dgm:t>
    </dgm:pt>
    <dgm:pt modelId="{3F80A00D-9154-4C5F-93CB-DB10C8B211BB}" type="pres">
      <dgm:prSet presAssocID="{9793AF41-9B17-4FDA-BBC2-3B079305807E}" presName="root2" presStyleCnt="0"/>
      <dgm:spPr/>
      <dgm:t>
        <a:bodyPr/>
        <a:lstStyle/>
        <a:p>
          <a:endParaRPr lang="ru-RU"/>
        </a:p>
      </dgm:t>
    </dgm:pt>
    <dgm:pt modelId="{70B38137-9C1B-4D92-B893-C643BDB05C2B}" type="pres">
      <dgm:prSet presAssocID="{9793AF41-9B17-4FDA-BBC2-3B079305807E}" presName="LevelTwoTextNode" presStyleLbl="node2" presStyleIdx="2" presStyleCnt="6" custScaleX="174599">
        <dgm:presLayoutVars>
          <dgm:chPref val="3"/>
        </dgm:presLayoutVars>
      </dgm:prSet>
      <dgm:spPr/>
      <dgm:t>
        <a:bodyPr/>
        <a:lstStyle/>
        <a:p>
          <a:endParaRPr lang="ru-RU"/>
        </a:p>
      </dgm:t>
    </dgm:pt>
    <dgm:pt modelId="{4EACB5DC-3C51-492D-BC40-A259B4133717}" type="pres">
      <dgm:prSet presAssocID="{9793AF41-9B17-4FDA-BBC2-3B079305807E}" presName="level3hierChild" presStyleCnt="0"/>
      <dgm:spPr/>
      <dgm:t>
        <a:bodyPr/>
        <a:lstStyle/>
        <a:p>
          <a:endParaRPr lang="ru-RU"/>
        </a:p>
      </dgm:t>
    </dgm:pt>
    <dgm:pt modelId="{3A50976F-A4DC-4F7C-AAAC-80697B429EE7}" type="pres">
      <dgm:prSet presAssocID="{75D46DDC-6BFB-4D2E-AF42-D332CCACC80F}" presName="conn2-1" presStyleLbl="parChTrans1D2" presStyleIdx="3" presStyleCnt="6"/>
      <dgm:spPr/>
      <dgm:t>
        <a:bodyPr/>
        <a:lstStyle/>
        <a:p>
          <a:endParaRPr lang="ru-RU"/>
        </a:p>
      </dgm:t>
    </dgm:pt>
    <dgm:pt modelId="{AF25958A-EF38-4E2E-9208-448419E97ABA}" type="pres">
      <dgm:prSet presAssocID="{75D46DDC-6BFB-4D2E-AF42-D332CCACC80F}" presName="connTx" presStyleLbl="parChTrans1D2" presStyleIdx="3" presStyleCnt="6"/>
      <dgm:spPr/>
      <dgm:t>
        <a:bodyPr/>
        <a:lstStyle/>
        <a:p>
          <a:endParaRPr lang="ru-RU"/>
        </a:p>
      </dgm:t>
    </dgm:pt>
    <dgm:pt modelId="{37FD8105-2C34-44C0-AC02-EC1E0777C399}" type="pres">
      <dgm:prSet presAssocID="{01056921-9320-44A9-8942-E223B0512D55}" presName="root2" presStyleCnt="0"/>
      <dgm:spPr/>
      <dgm:t>
        <a:bodyPr/>
        <a:lstStyle/>
        <a:p>
          <a:endParaRPr lang="ru-RU"/>
        </a:p>
      </dgm:t>
    </dgm:pt>
    <dgm:pt modelId="{5F8FA5D1-4C03-43C8-8578-288065041D57}" type="pres">
      <dgm:prSet presAssocID="{01056921-9320-44A9-8942-E223B0512D55}" presName="LevelTwoTextNode" presStyleLbl="node2" presStyleIdx="3" presStyleCnt="6" custScaleX="180058">
        <dgm:presLayoutVars>
          <dgm:chPref val="3"/>
        </dgm:presLayoutVars>
      </dgm:prSet>
      <dgm:spPr/>
      <dgm:t>
        <a:bodyPr/>
        <a:lstStyle/>
        <a:p>
          <a:endParaRPr lang="ru-RU"/>
        </a:p>
      </dgm:t>
    </dgm:pt>
    <dgm:pt modelId="{5D70162C-6871-4CA9-98CD-463AAAB5B49D}" type="pres">
      <dgm:prSet presAssocID="{01056921-9320-44A9-8942-E223B0512D55}" presName="level3hierChild" presStyleCnt="0"/>
      <dgm:spPr/>
      <dgm:t>
        <a:bodyPr/>
        <a:lstStyle/>
        <a:p>
          <a:endParaRPr lang="ru-RU"/>
        </a:p>
      </dgm:t>
    </dgm:pt>
    <dgm:pt modelId="{5DFDDF35-30C4-458B-8991-CEDC2957B5C7}" type="pres">
      <dgm:prSet presAssocID="{4C01C80D-F84B-4C5B-A30A-81E8B347ADFE}" presName="conn2-1" presStyleLbl="parChTrans1D2" presStyleIdx="4" presStyleCnt="6"/>
      <dgm:spPr/>
      <dgm:t>
        <a:bodyPr/>
        <a:lstStyle/>
        <a:p>
          <a:endParaRPr lang="ru-RU"/>
        </a:p>
      </dgm:t>
    </dgm:pt>
    <dgm:pt modelId="{FE270996-72CE-4DF0-817A-C1CF2EB77781}" type="pres">
      <dgm:prSet presAssocID="{4C01C80D-F84B-4C5B-A30A-81E8B347ADFE}" presName="connTx" presStyleLbl="parChTrans1D2" presStyleIdx="4" presStyleCnt="6"/>
      <dgm:spPr/>
      <dgm:t>
        <a:bodyPr/>
        <a:lstStyle/>
        <a:p>
          <a:endParaRPr lang="ru-RU"/>
        </a:p>
      </dgm:t>
    </dgm:pt>
    <dgm:pt modelId="{444969BB-5319-44EF-BF6C-DCD765ED85DA}" type="pres">
      <dgm:prSet presAssocID="{86D2FC40-C8C5-44D2-849F-96EE4758760C}" presName="root2" presStyleCnt="0"/>
      <dgm:spPr/>
      <dgm:t>
        <a:bodyPr/>
        <a:lstStyle/>
        <a:p>
          <a:endParaRPr lang="ru-RU"/>
        </a:p>
      </dgm:t>
    </dgm:pt>
    <dgm:pt modelId="{580312F5-E9F9-44D6-8941-4DF19373D85B}" type="pres">
      <dgm:prSet presAssocID="{86D2FC40-C8C5-44D2-849F-96EE4758760C}" presName="LevelTwoTextNode" presStyleLbl="node2" presStyleIdx="4" presStyleCnt="6" custScaleX="181089">
        <dgm:presLayoutVars>
          <dgm:chPref val="3"/>
        </dgm:presLayoutVars>
      </dgm:prSet>
      <dgm:spPr/>
      <dgm:t>
        <a:bodyPr/>
        <a:lstStyle/>
        <a:p>
          <a:endParaRPr lang="ru-RU"/>
        </a:p>
      </dgm:t>
    </dgm:pt>
    <dgm:pt modelId="{E6210353-3860-4E6D-9AF9-551BCE8BCF43}" type="pres">
      <dgm:prSet presAssocID="{86D2FC40-C8C5-44D2-849F-96EE4758760C}" presName="level3hierChild" presStyleCnt="0"/>
      <dgm:spPr/>
      <dgm:t>
        <a:bodyPr/>
        <a:lstStyle/>
        <a:p>
          <a:endParaRPr lang="ru-RU"/>
        </a:p>
      </dgm:t>
    </dgm:pt>
    <dgm:pt modelId="{EE701B7A-958D-4EDE-AD76-6CD92DB610A1}" type="pres">
      <dgm:prSet presAssocID="{0E73D5F3-2168-4BC7-8F09-20D374B59AD5}" presName="conn2-1" presStyleLbl="parChTrans1D2" presStyleIdx="5" presStyleCnt="6"/>
      <dgm:spPr/>
      <dgm:t>
        <a:bodyPr/>
        <a:lstStyle/>
        <a:p>
          <a:endParaRPr lang="ru-RU"/>
        </a:p>
      </dgm:t>
    </dgm:pt>
    <dgm:pt modelId="{72AB5ACA-FA7F-4410-90B3-8AFD13DD23B9}" type="pres">
      <dgm:prSet presAssocID="{0E73D5F3-2168-4BC7-8F09-20D374B59AD5}" presName="connTx" presStyleLbl="parChTrans1D2" presStyleIdx="5" presStyleCnt="6"/>
      <dgm:spPr/>
      <dgm:t>
        <a:bodyPr/>
        <a:lstStyle/>
        <a:p>
          <a:endParaRPr lang="ru-RU"/>
        </a:p>
      </dgm:t>
    </dgm:pt>
    <dgm:pt modelId="{2B1EF1C6-83F9-457C-B747-3E6218AC4B5E}" type="pres">
      <dgm:prSet presAssocID="{048654C6-8C0F-4CC1-A9F8-F282835DFD50}" presName="root2" presStyleCnt="0"/>
      <dgm:spPr/>
      <dgm:t>
        <a:bodyPr/>
        <a:lstStyle/>
        <a:p>
          <a:endParaRPr lang="ru-RU"/>
        </a:p>
      </dgm:t>
    </dgm:pt>
    <dgm:pt modelId="{CBC5FED8-4F1A-4FCD-ACAA-F00E6F074D04}" type="pres">
      <dgm:prSet presAssocID="{048654C6-8C0F-4CC1-A9F8-F282835DFD50}" presName="LevelTwoTextNode" presStyleLbl="node2" presStyleIdx="5" presStyleCnt="6" custScaleX="181818">
        <dgm:presLayoutVars>
          <dgm:chPref val="3"/>
        </dgm:presLayoutVars>
      </dgm:prSet>
      <dgm:spPr/>
      <dgm:t>
        <a:bodyPr/>
        <a:lstStyle/>
        <a:p>
          <a:endParaRPr lang="ru-RU"/>
        </a:p>
      </dgm:t>
    </dgm:pt>
    <dgm:pt modelId="{7AFD6B91-7521-4D9B-96A4-3996E444E9C5}" type="pres">
      <dgm:prSet presAssocID="{048654C6-8C0F-4CC1-A9F8-F282835DFD50}" presName="level3hierChild" presStyleCnt="0"/>
      <dgm:spPr/>
      <dgm:t>
        <a:bodyPr/>
        <a:lstStyle/>
        <a:p>
          <a:endParaRPr lang="ru-RU"/>
        </a:p>
      </dgm:t>
    </dgm:pt>
  </dgm:ptLst>
  <dgm:cxnLst>
    <dgm:cxn modelId="{77019787-AAED-42E8-B421-AA464D66CCFD}" srcId="{DBA5B14D-85F0-4585-B024-B7464D617670}" destId="{57616727-5637-4EFC-B425-74396B265214}" srcOrd="0" destOrd="0" parTransId="{6C605B79-8161-4779-A752-5AF9392D6476}" sibTransId="{17D141C3-53A5-4F7B-99DF-125FC1F69170}"/>
    <dgm:cxn modelId="{A35EF87A-0E59-4CC4-BB3A-8BD327304909}" type="presOf" srcId="{D8BADA94-4AD9-4AED-B5A4-1187B4F4C6A0}" destId="{1068FB0D-47C3-491D-AE6A-749055A95550}" srcOrd="1" destOrd="0" presId="urn:microsoft.com/office/officeart/2005/8/layout/hierarchy2"/>
    <dgm:cxn modelId="{38A4300A-17DE-4182-B7CE-6300F4060741}" type="presOf" srcId="{86D2FC40-C8C5-44D2-849F-96EE4758760C}" destId="{580312F5-E9F9-44D6-8941-4DF19373D85B}" srcOrd="0" destOrd="0" presId="urn:microsoft.com/office/officeart/2005/8/layout/hierarchy2"/>
    <dgm:cxn modelId="{481B6E85-C68A-46BE-8CCA-5CD3EFF30A4B}" type="presOf" srcId="{B4CD1DA3-AAB5-4F8C-84CF-2B6A1FA787D0}" destId="{9E5EA67B-7EB6-4E16-8C14-35000C84765F}" srcOrd="0" destOrd="0" presId="urn:microsoft.com/office/officeart/2005/8/layout/hierarchy2"/>
    <dgm:cxn modelId="{EA58EF27-317B-45F5-807D-F76D1438EF32}" srcId="{57616727-5637-4EFC-B425-74396B265214}" destId="{9EF56547-220F-4B72-851C-1981BFE2C643}" srcOrd="1" destOrd="0" parTransId="{C6E53E8E-B8CA-4889-8354-F1C74F4B45C1}" sibTransId="{5E2205E5-7C6E-4E33-8558-8DFB1BB0A2F3}"/>
    <dgm:cxn modelId="{B472A276-DC76-4788-83E9-095ED341B241}" srcId="{DBA5B14D-85F0-4585-B024-B7464D617670}" destId="{86D2FC40-C8C5-44D2-849F-96EE4758760C}" srcOrd="4" destOrd="0" parTransId="{4C01C80D-F84B-4C5B-A30A-81E8B347ADFE}" sibTransId="{B7751AAA-70ED-47CA-9085-856DE8CE1535}"/>
    <dgm:cxn modelId="{C25A8302-A320-4180-8523-F4DAF0099655}" srcId="{F458CF0F-8DA5-4964-A169-017F04CDCB2B}" destId="{DBA5B14D-85F0-4585-B024-B7464D617670}" srcOrd="0" destOrd="0" parTransId="{7487CD1D-B16C-45FF-B720-B2E9AE71F042}" sibTransId="{A113E639-232D-4B42-8426-F888AEAE3A7A}"/>
    <dgm:cxn modelId="{99A83056-84A1-4A03-AC76-E8B48AE8DEE6}" srcId="{57616727-5637-4EFC-B425-74396B265214}" destId="{E0C60F2C-8C6D-462B-A9C9-848DBFA2A5E6}" srcOrd="0" destOrd="0" parTransId="{8F4A8223-B8CE-4EEA-A44C-3092E2E5CE12}" sibTransId="{68529E89-AEEF-4676-9778-44D3974109D2}"/>
    <dgm:cxn modelId="{E64070B3-A318-44E8-ABF1-71816106A6ED}" type="presOf" srcId="{8F4A8223-B8CE-4EEA-A44C-3092E2E5CE12}" destId="{7D1C2E43-0181-4E44-8CF2-A25FC4152EB4}" srcOrd="1" destOrd="0" presId="urn:microsoft.com/office/officeart/2005/8/layout/hierarchy2"/>
    <dgm:cxn modelId="{2823F83A-A5A4-439F-A3B6-C76CD3FAA0DE}" type="presOf" srcId="{4C01C80D-F84B-4C5B-A30A-81E8B347ADFE}" destId="{5DFDDF35-30C4-458B-8991-CEDC2957B5C7}" srcOrd="0" destOrd="0" presId="urn:microsoft.com/office/officeart/2005/8/layout/hierarchy2"/>
    <dgm:cxn modelId="{F41BB51A-ECDC-43AE-9BF7-BACA09A44D6F}" type="presOf" srcId="{0E73D5F3-2168-4BC7-8F09-20D374B59AD5}" destId="{EE701B7A-958D-4EDE-AD76-6CD92DB610A1}" srcOrd="0" destOrd="0" presId="urn:microsoft.com/office/officeart/2005/8/layout/hierarchy2"/>
    <dgm:cxn modelId="{B0612834-D619-4B1B-BFE5-2D882723BE8B}" srcId="{B7B0B5BF-EFF0-40B2-A082-D3FB90DF89F6}" destId="{9A16AF08-8A47-47A0-A811-65FED1C3CAC4}" srcOrd="1" destOrd="0" parTransId="{8FD97882-BA3C-4582-BCB4-F2210F4545F6}" sibTransId="{8D7AD780-72C6-45F3-A6F4-A4794B78D27C}"/>
    <dgm:cxn modelId="{D7E28BE7-E28A-4A7E-A0A1-B32B5F185C61}" type="presOf" srcId="{8F4A8223-B8CE-4EEA-A44C-3092E2E5CE12}" destId="{D49993FF-5CE9-4FB5-8243-DBD5DCEBD1CF}" srcOrd="0" destOrd="0" presId="urn:microsoft.com/office/officeart/2005/8/layout/hierarchy2"/>
    <dgm:cxn modelId="{C5F952C8-B34E-44F0-B86B-3C73CBC2082A}" type="presOf" srcId="{9EF56547-220F-4B72-851C-1981BFE2C643}" destId="{E3A15547-AF2B-4FBF-A2F5-A12EBC037CD2}" srcOrd="0" destOrd="0" presId="urn:microsoft.com/office/officeart/2005/8/layout/hierarchy2"/>
    <dgm:cxn modelId="{5623D081-ABCF-41A7-B0BD-4D5647EF0A70}" type="presOf" srcId="{B7B0B5BF-EFF0-40B2-A082-D3FB90DF89F6}" destId="{521637EE-20BA-437B-89B0-4822A40ADFAF}" srcOrd="0" destOrd="0" presId="urn:microsoft.com/office/officeart/2005/8/layout/hierarchy2"/>
    <dgm:cxn modelId="{B4311721-D033-45E1-A959-B41E3D3D1169}" type="presOf" srcId="{DBA5B14D-85F0-4585-B024-B7464D617670}" destId="{8B27D154-A58E-49BF-B204-EF4D50060CD9}" srcOrd="0" destOrd="0" presId="urn:microsoft.com/office/officeart/2005/8/layout/hierarchy2"/>
    <dgm:cxn modelId="{2AC26C27-3057-4664-A685-E2D392958758}" type="presOf" srcId="{048654C6-8C0F-4CC1-A9F8-F282835DFD50}" destId="{CBC5FED8-4F1A-4FCD-ACAA-F00E6F074D04}" srcOrd="0" destOrd="0" presId="urn:microsoft.com/office/officeart/2005/8/layout/hierarchy2"/>
    <dgm:cxn modelId="{293D6A2E-F0C5-462E-9F03-297CB1117C8B}" type="presOf" srcId="{0E73D5F3-2168-4BC7-8F09-20D374B59AD5}" destId="{72AB5ACA-FA7F-4410-90B3-8AFD13DD23B9}" srcOrd="1" destOrd="0" presId="urn:microsoft.com/office/officeart/2005/8/layout/hierarchy2"/>
    <dgm:cxn modelId="{FC0FBC4D-3421-4E6A-889A-BC4DF60E3FFE}" type="presOf" srcId="{8063C49F-C828-4693-8C06-D0FE00E63DA3}" destId="{07FB35F2-7448-4D9D-BB7E-18FD92873165}" srcOrd="0" destOrd="0" presId="urn:microsoft.com/office/officeart/2005/8/layout/hierarchy2"/>
    <dgm:cxn modelId="{0878742C-682A-4D67-BCEC-9C19D04408A3}" srcId="{57616727-5637-4EFC-B425-74396B265214}" destId="{B4CD1DA3-AAB5-4F8C-84CF-2B6A1FA787D0}" srcOrd="2" destOrd="0" parTransId="{E9EB2708-445E-409D-B1F7-9FE41DD3733F}" sibTransId="{B9CE38B9-8E8C-48B5-A16E-BCEF335C6966}"/>
    <dgm:cxn modelId="{4AA5EF82-2F82-488E-A47A-BA012361C04F}" type="presOf" srcId="{6C605B79-8161-4779-A752-5AF9392D6476}" destId="{33D9868B-8E2B-490F-998D-52DBB2148698}" srcOrd="1" destOrd="0" presId="urn:microsoft.com/office/officeart/2005/8/layout/hierarchy2"/>
    <dgm:cxn modelId="{4CC529E4-42B6-44A9-AAA4-0D539272E131}" type="presOf" srcId="{01056921-9320-44A9-8942-E223B0512D55}" destId="{5F8FA5D1-4C03-43C8-8578-288065041D57}" srcOrd="0" destOrd="0" presId="urn:microsoft.com/office/officeart/2005/8/layout/hierarchy2"/>
    <dgm:cxn modelId="{D48D28EE-3219-4301-A9C9-C9ED4021F8B7}" type="presOf" srcId="{91194A6D-A392-467C-BA63-D846B9AC9626}" destId="{6F77E9FB-646E-4901-82F2-51F667C7547B}" srcOrd="0" destOrd="0" presId="urn:microsoft.com/office/officeart/2005/8/layout/hierarchy2"/>
    <dgm:cxn modelId="{4EDCC2D3-8DA8-45F6-9CD2-D58B3F850182}" type="presOf" srcId="{75D46DDC-6BFB-4D2E-AF42-D332CCACC80F}" destId="{3A50976F-A4DC-4F7C-AAAC-80697B429EE7}" srcOrd="0" destOrd="0" presId="urn:microsoft.com/office/officeart/2005/8/layout/hierarchy2"/>
    <dgm:cxn modelId="{AB8A33D7-A15B-413E-B7EA-67C431B48538}" srcId="{DBA5B14D-85F0-4585-B024-B7464D617670}" destId="{B7B0B5BF-EFF0-40B2-A082-D3FB90DF89F6}" srcOrd="1" destOrd="0" parTransId="{91194A6D-A392-467C-BA63-D846B9AC9626}" sibTransId="{5A27760A-2F73-4332-ACE7-AD5B74BD6B00}"/>
    <dgm:cxn modelId="{0E6862DF-A9D9-40A4-AEF4-90C7BE197B95}" type="presOf" srcId="{8FD97882-BA3C-4582-BCB4-F2210F4545F6}" destId="{0A7B781E-643B-48CC-AEB8-2D9149275E0C}" srcOrd="1" destOrd="0" presId="urn:microsoft.com/office/officeart/2005/8/layout/hierarchy2"/>
    <dgm:cxn modelId="{BBC6EA01-291C-44C8-B729-EB63210CF155}" type="presOf" srcId="{F458CF0F-8DA5-4964-A169-017F04CDCB2B}" destId="{106C8730-9B3D-4A1D-AA75-49CA64BF7FD4}" srcOrd="0" destOrd="0" presId="urn:microsoft.com/office/officeart/2005/8/layout/hierarchy2"/>
    <dgm:cxn modelId="{100E7100-FFFB-41B8-B086-2A6C85484115}" type="presOf" srcId="{57616727-5637-4EFC-B425-74396B265214}" destId="{8775F0F2-01AB-4931-B97E-D3F07B611657}" srcOrd="0" destOrd="0" presId="urn:microsoft.com/office/officeart/2005/8/layout/hierarchy2"/>
    <dgm:cxn modelId="{B49966AC-9552-4BCB-B124-82B771F13A4F}" type="presOf" srcId="{91194A6D-A392-467C-BA63-D846B9AC9626}" destId="{E7F9CAF4-D1D0-4FE2-86DF-6FEE033D53C6}" srcOrd="1" destOrd="0" presId="urn:microsoft.com/office/officeart/2005/8/layout/hierarchy2"/>
    <dgm:cxn modelId="{A2250EB0-477A-42C9-B9A6-DB8FCD189B72}" srcId="{DBA5B14D-85F0-4585-B024-B7464D617670}" destId="{01056921-9320-44A9-8942-E223B0512D55}" srcOrd="3" destOrd="0" parTransId="{75D46DDC-6BFB-4D2E-AF42-D332CCACC80F}" sibTransId="{B6D4D815-1637-408A-A6F4-93FAF5AF7737}"/>
    <dgm:cxn modelId="{820CEB13-057C-4971-9184-845B3510B7F4}" type="presOf" srcId="{C6E53E8E-B8CA-4889-8354-F1C74F4B45C1}" destId="{C9628F63-DB4B-4A0D-8925-DC8794AE70BA}" srcOrd="0" destOrd="0" presId="urn:microsoft.com/office/officeart/2005/8/layout/hierarchy2"/>
    <dgm:cxn modelId="{BDBA4045-ED40-4573-B516-740BCC3CC938}" type="presOf" srcId="{4C01C80D-F84B-4C5B-A30A-81E8B347ADFE}" destId="{FE270996-72CE-4DF0-817A-C1CF2EB77781}" srcOrd="1" destOrd="0" presId="urn:microsoft.com/office/officeart/2005/8/layout/hierarchy2"/>
    <dgm:cxn modelId="{775C5F91-5525-4B13-BE36-FDA2A83016BB}" type="presOf" srcId="{6C605B79-8161-4779-A752-5AF9392D6476}" destId="{04F3D35D-3BF7-4B79-B05D-FCD08D1BF6F3}" srcOrd="0" destOrd="0" presId="urn:microsoft.com/office/officeart/2005/8/layout/hierarchy2"/>
    <dgm:cxn modelId="{A25CA607-C7C7-4EFF-B559-C87DBC229BA5}" type="presOf" srcId="{E9EB2708-445E-409D-B1F7-9FE41DD3733F}" destId="{C3814377-C73F-4460-A222-37BDA848091A}" srcOrd="1" destOrd="0" presId="urn:microsoft.com/office/officeart/2005/8/layout/hierarchy2"/>
    <dgm:cxn modelId="{DDDC23D6-F815-4CA3-8F02-EED88069A4B0}" type="presOf" srcId="{E9EB2708-445E-409D-B1F7-9FE41DD3733F}" destId="{D21CA32C-B354-4AFB-8B6E-E8E65E5BD94E}" srcOrd="0" destOrd="0" presId="urn:microsoft.com/office/officeart/2005/8/layout/hierarchy2"/>
    <dgm:cxn modelId="{66D59E57-71DC-44A2-B8D3-FF8E5C7D23B9}" srcId="{B7B0B5BF-EFF0-40B2-A082-D3FB90DF89F6}" destId="{8063C49F-C828-4693-8C06-D0FE00E63DA3}" srcOrd="0" destOrd="0" parTransId="{EB3CC8D2-3ABF-49A2-9D45-93761EA920E1}" sibTransId="{56941C7B-54E3-4B73-99D5-FF672C3BC8CA}"/>
    <dgm:cxn modelId="{8F9D359C-E392-4D31-90B0-A2A81F5103AF}" type="presOf" srcId="{9793AF41-9B17-4FDA-BBC2-3B079305807E}" destId="{70B38137-9C1B-4D92-B893-C643BDB05C2B}" srcOrd="0" destOrd="0" presId="urn:microsoft.com/office/officeart/2005/8/layout/hierarchy2"/>
    <dgm:cxn modelId="{35CD9DC3-CF0F-459A-B675-A04932421F26}" type="presOf" srcId="{75D46DDC-6BFB-4D2E-AF42-D332CCACC80F}" destId="{AF25958A-EF38-4E2E-9208-448419E97ABA}" srcOrd="1" destOrd="0" presId="urn:microsoft.com/office/officeart/2005/8/layout/hierarchy2"/>
    <dgm:cxn modelId="{C77EDCB5-A5F5-4C55-A64F-119F099E478A}" type="presOf" srcId="{C6E53E8E-B8CA-4889-8354-F1C74F4B45C1}" destId="{A6B77CD0-D9AF-46D0-9353-2C6D9CB9CD5C}" srcOrd="1" destOrd="0" presId="urn:microsoft.com/office/officeart/2005/8/layout/hierarchy2"/>
    <dgm:cxn modelId="{AE5C3144-8AD4-4E2D-888F-A2A53AFFD44B}" srcId="{DBA5B14D-85F0-4585-B024-B7464D617670}" destId="{9793AF41-9B17-4FDA-BBC2-3B079305807E}" srcOrd="2" destOrd="0" parTransId="{D8BADA94-4AD9-4AED-B5A4-1187B4F4C6A0}" sibTransId="{088A7A02-3DC0-4134-B7B3-D5E70DEDA80F}"/>
    <dgm:cxn modelId="{796CF8D3-76E3-47D7-A214-DE6155BA535B}" type="presOf" srcId="{D8BADA94-4AD9-4AED-B5A4-1187B4F4C6A0}" destId="{6A269DA8-3F31-4FC4-9628-B7F97A8FA3BE}" srcOrd="0" destOrd="0" presId="urn:microsoft.com/office/officeart/2005/8/layout/hierarchy2"/>
    <dgm:cxn modelId="{FD68C601-867C-4333-9C11-3AC5A6C5F577}" type="presOf" srcId="{9A16AF08-8A47-47A0-A811-65FED1C3CAC4}" destId="{EB8F6570-A65A-4C60-990D-6700851FB3CC}" srcOrd="0" destOrd="0" presId="urn:microsoft.com/office/officeart/2005/8/layout/hierarchy2"/>
    <dgm:cxn modelId="{69DFD609-95B1-416C-977E-989318909496}" type="presOf" srcId="{EB3CC8D2-3ABF-49A2-9D45-93761EA920E1}" destId="{8E8D9E01-C2A0-479F-98C0-A356E883F02A}" srcOrd="0" destOrd="0" presId="urn:microsoft.com/office/officeart/2005/8/layout/hierarchy2"/>
    <dgm:cxn modelId="{16C30A77-FEF5-4348-91F6-5CDF3F37832E}" type="presOf" srcId="{8FD97882-BA3C-4582-BCB4-F2210F4545F6}" destId="{D37F927A-1C47-4DF4-AEBA-5D27110DD7C5}" srcOrd="0" destOrd="0" presId="urn:microsoft.com/office/officeart/2005/8/layout/hierarchy2"/>
    <dgm:cxn modelId="{EDF4FDE4-745B-454A-938C-E7484C364A75}" type="presOf" srcId="{EB3CC8D2-3ABF-49A2-9D45-93761EA920E1}" destId="{1FC74F60-1436-41BB-940C-30B70D70191A}" srcOrd="1" destOrd="0" presId="urn:microsoft.com/office/officeart/2005/8/layout/hierarchy2"/>
    <dgm:cxn modelId="{4A976113-0EA8-40EE-88B1-116815D94CFD}" type="presOf" srcId="{E0C60F2C-8C6D-462B-A9C9-848DBFA2A5E6}" destId="{3DA19D07-1BE7-4B87-AE13-0897189F43D2}" srcOrd="0" destOrd="0" presId="urn:microsoft.com/office/officeart/2005/8/layout/hierarchy2"/>
    <dgm:cxn modelId="{D4F99ACC-07B7-4E35-9C6D-CAFD56A2F1AC}" srcId="{DBA5B14D-85F0-4585-B024-B7464D617670}" destId="{048654C6-8C0F-4CC1-A9F8-F282835DFD50}" srcOrd="5" destOrd="0" parTransId="{0E73D5F3-2168-4BC7-8F09-20D374B59AD5}" sibTransId="{36F43053-6939-405B-928D-5DE3AB68F147}"/>
    <dgm:cxn modelId="{D9A001CB-6DCF-4581-A77D-7C993B8226B3}" type="presParOf" srcId="{106C8730-9B3D-4A1D-AA75-49CA64BF7FD4}" destId="{091C00C4-EFDA-4C77-A28E-750BF16A3935}" srcOrd="0" destOrd="0" presId="urn:microsoft.com/office/officeart/2005/8/layout/hierarchy2"/>
    <dgm:cxn modelId="{C4839649-9414-4570-A02F-1E813BC4726C}" type="presParOf" srcId="{091C00C4-EFDA-4C77-A28E-750BF16A3935}" destId="{8B27D154-A58E-49BF-B204-EF4D50060CD9}" srcOrd="0" destOrd="0" presId="urn:microsoft.com/office/officeart/2005/8/layout/hierarchy2"/>
    <dgm:cxn modelId="{C35BEE53-586C-492C-A57B-8B39A5853A78}" type="presParOf" srcId="{091C00C4-EFDA-4C77-A28E-750BF16A3935}" destId="{B14E7EAF-807D-48C1-910E-1B8F5D2BFF7C}" srcOrd="1" destOrd="0" presId="urn:microsoft.com/office/officeart/2005/8/layout/hierarchy2"/>
    <dgm:cxn modelId="{3E54CB36-088A-4B57-94C2-654D0B413C5E}" type="presParOf" srcId="{B14E7EAF-807D-48C1-910E-1B8F5D2BFF7C}" destId="{04F3D35D-3BF7-4B79-B05D-FCD08D1BF6F3}" srcOrd="0" destOrd="0" presId="urn:microsoft.com/office/officeart/2005/8/layout/hierarchy2"/>
    <dgm:cxn modelId="{9F8E62CE-89BA-427D-B188-466D9AE1F63B}" type="presParOf" srcId="{04F3D35D-3BF7-4B79-B05D-FCD08D1BF6F3}" destId="{33D9868B-8E2B-490F-998D-52DBB2148698}" srcOrd="0" destOrd="0" presId="urn:microsoft.com/office/officeart/2005/8/layout/hierarchy2"/>
    <dgm:cxn modelId="{3C155ABA-2D58-45A0-80D5-A8E60CF55C22}" type="presParOf" srcId="{B14E7EAF-807D-48C1-910E-1B8F5D2BFF7C}" destId="{D7619C97-C60C-4C40-9C81-AFCD504ECABA}" srcOrd="1" destOrd="0" presId="urn:microsoft.com/office/officeart/2005/8/layout/hierarchy2"/>
    <dgm:cxn modelId="{16B2E98E-6B43-4FE4-8C3A-DE4085A3E459}" type="presParOf" srcId="{D7619C97-C60C-4C40-9C81-AFCD504ECABA}" destId="{8775F0F2-01AB-4931-B97E-D3F07B611657}" srcOrd="0" destOrd="0" presId="urn:microsoft.com/office/officeart/2005/8/layout/hierarchy2"/>
    <dgm:cxn modelId="{24DAD1CA-C598-4AEA-9361-BDA7BD47D74F}" type="presParOf" srcId="{D7619C97-C60C-4C40-9C81-AFCD504ECABA}" destId="{370B25C6-84A5-48F1-966F-C4F9EF8E80F9}" srcOrd="1" destOrd="0" presId="urn:microsoft.com/office/officeart/2005/8/layout/hierarchy2"/>
    <dgm:cxn modelId="{7DB52D0A-452A-41BF-BBCD-CB74ACDC1A23}" type="presParOf" srcId="{370B25C6-84A5-48F1-966F-C4F9EF8E80F9}" destId="{D49993FF-5CE9-4FB5-8243-DBD5DCEBD1CF}" srcOrd="0" destOrd="0" presId="urn:microsoft.com/office/officeart/2005/8/layout/hierarchy2"/>
    <dgm:cxn modelId="{238B1A50-D079-471C-A25F-20EA7089300E}" type="presParOf" srcId="{D49993FF-5CE9-4FB5-8243-DBD5DCEBD1CF}" destId="{7D1C2E43-0181-4E44-8CF2-A25FC4152EB4}" srcOrd="0" destOrd="0" presId="urn:microsoft.com/office/officeart/2005/8/layout/hierarchy2"/>
    <dgm:cxn modelId="{C70F7A47-14F6-431A-9B1A-BC6B0D6CBCE3}" type="presParOf" srcId="{370B25C6-84A5-48F1-966F-C4F9EF8E80F9}" destId="{5C6C2421-91C2-4E8C-ACC9-F1B31B26563D}" srcOrd="1" destOrd="0" presId="urn:microsoft.com/office/officeart/2005/8/layout/hierarchy2"/>
    <dgm:cxn modelId="{6D5535A4-8C75-4561-9A39-0D913193CAB8}" type="presParOf" srcId="{5C6C2421-91C2-4E8C-ACC9-F1B31B26563D}" destId="{3DA19D07-1BE7-4B87-AE13-0897189F43D2}" srcOrd="0" destOrd="0" presId="urn:microsoft.com/office/officeart/2005/8/layout/hierarchy2"/>
    <dgm:cxn modelId="{1463EA2E-2CCA-4BC5-97A4-8AE5F991069C}" type="presParOf" srcId="{5C6C2421-91C2-4E8C-ACC9-F1B31B26563D}" destId="{840E7ED2-C3D8-4274-B270-F512CF482683}" srcOrd="1" destOrd="0" presId="urn:microsoft.com/office/officeart/2005/8/layout/hierarchy2"/>
    <dgm:cxn modelId="{C654BC1C-4589-40DB-ACAA-F5DDB2A1987B}" type="presParOf" srcId="{370B25C6-84A5-48F1-966F-C4F9EF8E80F9}" destId="{C9628F63-DB4B-4A0D-8925-DC8794AE70BA}" srcOrd="2" destOrd="0" presId="urn:microsoft.com/office/officeart/2005/8/layout/hierarchy2"/>
    <dgm:cxn modelId="{7AACFB6B-C00C-429E-8F28-757ED56F2B78}" type="presParOf" srcId="{C9628F63-DB4B-4A0D-8925-DC8794AE70BA}" destId="{A6B77CD0-D9AF-46D0-9353-2C6D9CB9CD5C}" srcOrd="0" destOrd="0" presId="urn:microsoft.com/office/officeart/2005/8/layout/hierarchy2"/>
    <dgm:cxn modelId="{6BFB8F09-65F4-4505-ADF0-B0EFD7E58959}" type="presParOf" srcId="{370B25C6-84A5-48F1-966F-C4F9EF8E80F9}" destId="{3513EE63-3624-4DA1-8F48-2D77F4028C8D}" srcOrd="3" destOrd="0" presId="urn:microsoft.com/office/officeart/2005/8/layout/hierarchy2"/>
    <dgm:cxn modelId="{22DB3B4F-C42D-430D-976D-A514F7C8136B}" type="presParOf" srcId="{3513EE63-3624-4DA1-8F48-2D77F4028C8D}" destId="{E3A15547-AF2B-4FBF-A2F5-A12EBC037CD2}" srcOrd="0" destOrd="0" presId="urn:microsoft.com/office/officeart/2005/8/layout/hierarchy2"/>
    <dgm:cxn modelId="{E9E8A5F3-FC04-47A2-9976-89491B136843}" type="presParOf" srcId="{3513EE63-3624-4DA1-8F48-2D77F4028C8D}" destId="{29984783-7B1D-4F54-BC45-CC43A50853DE}" srcOrd="1" destOrd="0" presId="urn:microsoft.com/office/officeart/2005/8/layout/hierarchy2"/>
    <dgm:cxn modelId="{77B0B290-54E6-4484-837E-7F41601167B1}" type="presParOf" srcId="{370B25C6-84A5-48F1-966F-C4F9EF8E80F9}" destId="{D21CA32C-B354-4AFB-8B6E-E8E65E5BD94E}" srcOrd="4" destOrd="0" presId="urn:microsoft.com/office/officeart/2005/8/layout/hierarchy2"/>
    <dgm:cxn modelId="{5D232D56-2AB7-4BE5-AC9F-2001E641A2F9}" type="presParOf" srcId="{D21CA32C-B354-4AFB-8B6E-E8E65E5BD94E}" destId="{C3814377-C73F-4460-A222-37BDA848091A}" srcOrd="0" destOrd="0" presId="urn:microsoft.com/office/officeart/2005/8/layout/hierarchy2"/>
    <dgm:cxn modelId="{0F9F4326-D1AE-4A25-BC90-120E421F4757}" type="presParOf" srcId="{370B25C6-84A5-48F1-966F-C4F9EF8E80F9}" destId="{797B6067-B9D1-4835-A73F-072054AB640D}" srcOrd="5" destOrd="0" presId="urn:microsoft.com/office/officeart/2005/8/layout/hierarchy2"/>
    <dgm:cxn modelId="{2A7C45CA-A296-44E0-895A-D15F166C03C5}" type="presParOf" srcId="{797B6067-B9D1-4835-A73F-072054AB640D}" destId="{9E5EA67B-7EB6-4E16-8C14-35000C84765F}" srcOrd="0" destOrd="0" presId="urn:microsoft.com/office/officeart/2005/8/layout/hierarchy2"/>
    <dgm:cxn modelId="{1DDBC746-7064-40F2-9BA5-549EF31CA6B7}" type="presParOf" srcId="{797B6067-B9D1-4835-A73F-072054AB640D}" destId="{65C42E8C-000A-4A2E-B1F3-82C547FCA3E7}" srcOrd="1" destOrd="0" presId="urn:microsoft.com/office/officeart/2005/8/layout/hierarchy2"/>
    <dgm:cxn modelId="{EE705941-554B-4CAB-B2E5-53ED5F597042}" type="presParOf" srcId="{B14E7EAF-807D-48C1-910E-1B8F5D2BFF7C}" destId="{6F77E9FB-646E-4901-82F2-51F667C7547B}" srcOrd="2" destOrd="0" presId="urn:microsoft.com/office/officeart/2005/8/layout/hierarchy2"/>
    <dgm:cxn modelId="{2772FF54-52B3-4F2D-B0FE-83F742D96ECF}" type="presParOf" srcId="{6F77E9FB-646E-4901-82F2-51F667C7547B}" destId="{E7F9CAF4-D1D0-4FE2-86DF-6FEE033D53C6}" srcOrd="0" destOrd="0" presId="urn:microsoft.com/office/officeart/2005/8/layout/hierarchy2"/>
    <dgm:cxn modelId="{42307175-44A8-4FB8-AADB-5B86446F14AA}" type="presParOf" srcId="{B14E7EAF-807D-48C1-910E-1B8F5D2BFF7C}" destId="{DAF41992-90D2-4F01-A7B5-079C0C78AD17}" srcOrd="3" destOrd="0" presId="urn:microsoft.com/office/officeart/2005/8/layout/hierarchy2"/>
    <dgm:cxn modelId="{39CD6468-B901-4DD2-9EC6-16A23EFBB1AE}" type="presParOf" srcId="{DAF41992-90D2-4F01-A7B5-079C0C78AD17}" destId="{521637EE-20BA-437B-89B0-4822A40ADFAF}" srcOrd="0" destOrd="0" presId="urn:microsoft.com/office/officeart/2005/8/layout/hierarchy2"/>
    <dgm:cxn modelId="{95F2077D-1E2C-4E42-8AD3-825C27485F99}" type="presParOf" srcId="{DAF41992-90D2-4F01-A7B5-079C0C78AD17}" destId="{EF96A726-29C2-46DE-BB7E-AE6C078CF0D2}" srcOrd="1" destOrd="0" presId="urn:microsoft.com/office/officeart/2005/8/layout/hierarchy2"/>
    <dgm:cxn modelId="{FF8E2297-9105-4B2A-9207-3F2C7F6378B8}" type="presParOf" srcId="{EF96A726-29C2-46DE-BB7E-AE6C078CF0D2}" destId="{8E8D9E01-C2A0-479F-98C0-A356E883F02A}" srcOrd="0" destOrd="0" presId="urn:microsoft.com/office/officeart/2005/8/layout/hierarchy2"/>
    <dgm:cxn modelId="{D47C267F-7E7D-4F2B-912A-F66CC1C8FDC7}" type="presParOf" srcId="{8E8D9E01-C2A0-479F-98C0-A356E883F02A}" destId="{1FC74F60-1436-41BB-940C-30B70D70191A}" srcOrd="0" destOrd="0" presId="urn:microsoft.com/office/officeart/2005/8/layout/hierarchy2"/>
    <dgm:cxn modelId="{0808ADEA-8C24-45F9-A6CE-D4604DBF83E6}" type="presParOf" srcId="{EF96A726-29C2-46DE-BB7E-AE6C078CF0D2}" destId="{96C01F5A-A578-4402-9EA9-8CC62B0B2B5E}" srcOrd="1" destOrd="0" presId="urn:microsoft.com/office/officeart/2005/8/layout/hierarchy2"/>
    <dgm:cxn modelId="{2545F229-ADAC-44A4-8C49-4FA16EDEB6C3}" type="presParOf" srcId="{96C01F5A-A578-4402-9EA9-8CC62B0B2B5E}" destId="{07FB35F2-7448-4D9D-BB7E-18FD92873165}" srcOrd="0" destOrd="0" presId="urn:microsoft.com/office/officeart/2005/8/layout/hierarchy2"/>
    <dgm:cxn modelId="{6A250250-5286-4B12-BC1C-3FC7C41B9AD3}" type="presParOf" srcId="{96C01F5A-A578-4402-9EA9-8CC62B0B2B5E}" destId="{EF90B094-DBFA-4EC0-B2A7-EFA3BD17D212}" srcOrd="1" destOrd="0" presId="urn:microsoft.com/office/officeart/2005/8/layout/hierarchy2"/>
    <dgm:cxn modelId="{E04F89C9-F19B-429C-AEE5-F0778C896182}" type="presParOf" srcId="{EF96A726-29C2-46DE-BB7E-AE6C078CF0D2}" destId="{D37F927A-1C47-4DF4-AEBA-5D27110DD7C5}" srcOrd="2" destOrd="0" presId="urn:microsoft.com/office/officeart/2005/8/layout/hierarchy2"/>
    <dgm:cxn modelId="{EC086BEE-7A85-4D25-A23E-FA1D86A0E9FB}" type="presParOf" srcId="{D37F927A-1C47-4DF4-AEBA-5D27110DD7C5}" destId="{0A7B781E-643B-48CC-AEB8-2D9149275E0C}" srcOrd="0" destOrd="0" presId="urn:microsoft.com/office/officeart/2005/8/layout/hierarchy2"/>
    <dgm:cxn modelId="{ED0BC603-5BAB-47ED-BD27-3C5AB91A432A}" type="presParOf" srcId="{EF96A726-29C2-46DE-BB7E-AE6C078CF0D2}" destId="{EDC846E1-51B3-493B-A1AA-A25DD0E387CB}" srcOrd="3" destOrd="0" presId="urn:microsoft.com/office/officeart/2005/8/layout/hierarchy2"/>
    <dgm:cxn modelId="{C6903E96-AFC9-4F50-B515-E7640248683D}" type="presParOf" srcId="{EDC846E1-51B3-493B-A1AA-A25DD0E387CB}" destId="{EB8F6570-A65A-4C60-990D-6700851FB3CC}" srcOrd="0" destOrd="0" presId="urn:microsoft.com/office/officeart/2005/8/layout/hierarchy2"/>
    <dgm:cxn modelId="{99E79058-F777-4C53-A099-5168E066DD81}" type="presParOf" srcId="{EDC846E1-51B3-493B-A1AA-A25DD0E387CB}" destId="{26D38C35-205B-4A42-BAAE-0500F48CCDFB}" srcOrd="1" destOrd="0" presId="urn:microsoft.com/office/officeart/2005/8/layout/hierarchy2"/>
    <dgm:cxn modelId="{8A62AD54-5C56-4FEB-8167-96C4CC447676}" type="presParOf" srcId="{B14E7EAF-807D-48C1-910E-1B8F5D2BFF7C}" destId="{6A269DA8-3F31-4FC4-9628-B7F97A8FA3BE}" srcOrd="4" destOrd="0" presId="urn:microsoft.com/office/officeart/2005/8/layout/hierarchy2"/>
    <dgm:cxn modelId="{490450F7-E239-452E-8783-E47278AA9244}" type="presParOf" srcId="{6A269DA8-3F31-4FC4-9628-B7F97A8FA3BE}" destId="{1068FB0D-47C3-491D-AE6A-749055A95550}" srcOrd="0" destOrd="0" presId="urn:microsoft.com/office/officeart/2005/8/layout/hierarchy2"/>
    <dgm:cxn modelId="{CCEFDB89-C70E-46C3-9EFE-A9E67630492E}" type="presParOf" srcId="{B14E7EAF-807D-48C1-910E-1B8F5D2BFF7C}" destId="{3F80A00D-9154-4C5F-93CB-DB10C8B211BB}" srcOrd="5" destOrd="0" presId="urn:microsoft.com/office/officeart/2005/8/layout/hierarchy2"/>
    <dgm:cxn modelId="{C721D639-6058-43ED-A920-8C70BE1C05F5}" type="presParOf" srcId="{3F80A00D-9154-4C5F-93CB-DB10C8B211BB}" destId="{70B38137-9C1B-4D92-B893-C643BDB05C2B}" srcOrd="0" destOrd="0" presId="urn:microsoft.com/office/officeart/2005/8/layout/hierarchy2"/>
    <dgm:cxn modelId="{31917B76-62CF-4E1A-B1E0-7D05938E0A82}" type="presParOf" srcId="{3F80A00D-9154-4C5F-93CB-DB10C8B211BB}" destId="{4EACB5DC-3C51-492D-BC40-A259B4133717}" srcOrd="1" destOrd="0" presId="urn:microsoft.com/office/officeart/2005/8/layout/hierarchy2"/>
    <dgm:cxn modelId="{7ED27C67-28E5-4C03-8715-C763A5DF48CE}" type="presParOf" srcId="{B14E7EAF-807D-48C1-910E-1B8F5D2BFF7C}" destId="{3A50976F-A4DC-4F7C-AAAC-80697B429EE7}" srcOrd="6" destOrd="0" presId="urn:microsoft.com/office/officeart/2005/8/layout/hierarchy2"/>
    <dgm:cxn modelId="{6A5FA303-6E2B-4CB2-8319-7D3A0C1034B1}" type="presParOf" srcId="{3A50976F-A4DC-4F7C-AAAC-80697B429EE7}" destId="{AF25958A-EF38-4E2E-9208-448419E97ABA}" srcOrd="0" destOrd="0" presId="urn:microsoft.com/office/officeart/2005/8/layout/hierarchy2"/>
    <dgm:cxn modelId="{31CB29C8-ABD0-49B3-8ED0-3CC33CECD9A7}" type="presParOf" srcId="{B14E7EAF-807D-48C1-910E-1B8F5D2BFF7C}" destId="{37FD8105-2C34-44C0-AC02-EC1E0777C399}" srcOrd="7" destOrd="0" presId="urn:microsoft.com/office/officeart/2005/8/layout/hierarchy2"/>
    <dgm:cxn modelId="{B812035A-A2F7-4DEE-B883-98462F9649E9}" type="presParOf" srcId="{37FD8105-2C34-44C0-AC02-EC1E0777C399}" destId="{5F8FA5D1-4C03-43C8-8578-288065041D57}" srcOrd="0" destOrd="0" presId="urn:microsoft.com/office/officeart/2005/8/layout/hierarchy2"/>
    <dgm:cxn modelId="{E3DD4C1B-A5C1-413A-A1E7-A0AB3B475472}" type="presParOf" srcId="{37FD8105-2C34-44C0-AC02-EC1E0777C399}" destId="{5D70162C-6871-4CA9-98CD-463AAAB5B49D}" srcOrd="1" destOrd="0" presId="urn:microsoft.com/office/officeart/2005/8/layout/hierarchy2"/>
    <dgm:cxn modelId="{43C9B1D9-B6C1-41A8-853F-20BE6161A757}" type="presParOf" srcId="{B14E7EAF-807D-48C1-910E-1B8F5D2BFF7C}" destId="{5DFDDF35-30C4-458B-8991-CEDC2957B5C7}" srcOrd="8" destOrd="0" presId="urn:microsoft.com/office/officeart/2005/8/layout/hierarchy2"/>
    <dgm:cxn modelId="{C1568532-9970-4BF1-A4D2-091970761DB9}" type="presParOf" srcId="{5DFDDF35-30C4-458B-8991-CEDC2957B5C7}" destId="{FE270996-72CE-4DF0-817A-C1CF2EB77781}" srcOrd="0" destOrd="0" presId="urn:microsoft.com/office/officeart/2005/8/layout/hierarchy2"/>
    <dgm:cxn modelId="{9463BCDC-032A-42BE-8D13-EDB70D4FD6DF}" type="presParOf" srcId="{B14E7EAF-807D-48C1-910E-1B8F5D2BFF7C}" destId="{444969BB-5319-44EF-BF6C-DCD765ED85DA}" srcOrd="9" destOrd="0" presId="urn:microsoft.com/office/officeart/2005/8/layout/hierarchy2"/>
    <dgm:cxn modelId="{B096A331-3494-46EC-A7A1-BC7F41F72D3E}" type="presParOf" srcId="{444969BB-5319-44EF-BF6C-DCD765ED85DA}" destId="{580312F5-E9F9-44D6-8941-4DF19373D85B}" srcOrd="0" destOrd="0" presId="urn:microsoft.com/office/officeart/2005/8/layout/hierarchy2"/>
    <dgm:cxn modelId="{118B8D15-5A8A-48DA-A251-3320CF9B4991}" type="presParOf" srcId="{444969BB-5319-44EF-BF6C-DCD765ED85DA}" destId="{E6210353-3860-4E6D-9AF9-551BCE8BCF43}" srcOrd="1" destOrd="0" presId="urn:microsoft.com/office/officeart/2005/8/layout/hierarchy2"/>
    <dgm:cxn modelId="{427F1422-DE06-45EA-9011-FDF95D811484}" type="presParOf" srcId="{B14E7EAF-807D-48C1-910E-1B8F5D2BFF7C}" destId="{EE701B7A-958D-4EDE-AD76-6CD92DB610A1}" srcOrd="10" destOrd="0" presId="urn:microsoft.com/office/officeart/2005/8/layout/hierarchy2"/>
    <dgm:cxn modelId="{7B597E5B-AF8C-4071-B9B2-7B15A6C63B8F}" type="presParOf" srcId="{EE701B7A-958D-4EDE-AD76-6CD92DB610A1}" destId="{72AB5ACA-FA7F-4410-90B3-8AFD13DD23B9}" srcOrd="0" destOrd="0" presId="urn:microsoft.com/office/officeart/2005/8/layout/hierarchy2"/>
    <dgm:cxn modelId="{4A06933E-3E86-473A-A67F-9D97D02C02F9}" type="presParOf" srcId="{B14E7EAF-807D-48C1-910E-1B8F5D2BFF7C}" destId="{2B1EF1C6-83F9-457C-B747-3E6218AC4B5E}" srcOrd="11" destOrd="0" presId="urn:microsoft.com/office/officeart/2005/8/layout/hierarchy2"/>
    <dgm:cxn modelId="{3ACB720C-6C60-4D4C-901F-0A5E89D1610F}" type="presParOf" srcId="{2B1EF1C6-83F9-457C-B747-3E6218AC4B5E}" destId="{CBC5FED8-4F1A-4FCD-ACAA-F00E6F074D04}" srcOrd="0" destOrd="0" presId="urn:microsoft.com/office/officeart/2005/8/layout/hierarchy2"/>
    <dgm:cxn modelId="{8BDB4A35-E27B-4AC9-ACF1-12EF2C31B654}" type="presParOf" srcId="{2B1EF1C6-83F9-457C-B747-3E6218AC4B5E}" destId="{7AFD6B91-7521-4D9B-96A4-3996E444E9C5}" srcOrd="1" destOrd="0" presId="urn:microsoft.com/office/officeart/2005/8/layout/hierarchy2"/>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27D154-A58E-49BF-B204-EF4D50060CD9}">
      <dsp:nvSpPr>
        <dsp:cNvPr id="0" name=""/>
        <dsp:cNvSpPr/>
      </dsp:nvSpPr>
      <dsp:spPr>
        <a:xfrm>
          <a:off x="668519" y="2664931"/>
          <a:ext cx="2102229" cy="1185601"/>
        </a:xfrm>
        <a:prstGeom prst="roundRect">
          <a:avLst>
            <a:gd name="adj" fmla="val 10000"/>
          </a:avLst>
        </a:prstGeom>
        <a:solidFill>
          <a:srgbClr val="FFCC99"/>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ru-RU" sz="3200" b="1" kern="1200" dirty="0" smtClean="0">
              <a:latin typeface="Comic Sans MS" pitchFamily="66" charset="0"/>
            </a:rPr>
            <a:t>Типы задач</a:t>
          </a:r>
          <a:endParaRPr lang="ru-RU" sz="3200" b="1" kern="1200" dirty="0">
            <a:latin typeface="Comic Sans MS" pitchFamily="66" charset="0"/>
          </a:endParaRPr>
        </a:p>
      </dsp:txBody>
      <dsp:txXfrm>
        <a:off x="703244" y="2699656"/>
        <a:ext cx="2032779" cy="1116151"/>
      </dsp:txXfrm>
    </dsp:sp>
    <dsp:sp modelId="{04F3D35D-3BF7-4B79-B05D-FCD08D1BF6F3}">
      <dsp:nvSpPr>
        <dsp:cNvPr id="0" name=""/>
        <dsp:cNvSpPr/>
      </dsp:nvSpPr>
      <dsp:spPr>
        <a:xfrm rot="16924900">
          <a:off x="1857932" y="2119514"/>
          <a:ext cx="2308897" cy="18680"/>
        </a:xfrm>
        <a:custGeom>
          <a:avLst/>
          <a:gdLst/>
          <a:ahLst/>
          <a:cxnLst/>
          <a:rect l="0" t="0" r="0" b="0"/>
          <a:pathLst>
            <a:path>
              <a:moveTo>
                <a:pt x="0" y="9340"/>
              </a:moveTo>
              <a:lnTo>
                <a:pt x="2308897"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ru-RU" sz="800" kern="1200"/>
        </a:p>
      </dsp:txBody>
      <dsp:txXfrm>
        <a:off x="2954658" y="2071132"/>
        <a:ext cx="115444" cy="115444"/>
      </dsp:txXfrm>
    </dsp:sp>
    <dsp:sp modelId="{8775F0F2-01AB-4931-B97E-D3F07B611657}">
      <dsp:nvSpPr>
        <dsp:cNvPr id="0" name=""/>
        <dsp:cNvSpPr/>
      </dsp:nvSpPr>
      <dsp:spPr>
        <a:xfrm>
          <a:off x="3254013" y="697935"/>
          <a:ext cx="2107629" cy="604081"/>
        </a:xfrm>
        <a:prstGeom prst="roundRect">
          <a:avLst>
            <a:gd name="adj" fmla="val 10000"/>
          </a:avLst>
        </a:prstGeom>
        <a:solidFill>
          <a:schemeClr val="accent1">
            <a:lumMod val="90000"/>
          </a:schemeClr>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dirty="0" smtClean="0">
              <a:latin typeface="Comic Sans MS" pitchFamily="66" charset="0"/>
            </a:rPr>
            <a:t>Дигибридное скрещивание</a:t>
          </a:r>
          <a:endParaRPr lang="ru-RU" sz="2000" b="1" kern="1200" dirty="0">
            <a:latin typeface="Comic Sans MS" pitchFamily="66" charset="0"/>
          </a:endParaRPr>
        </a:p>
      </dsp:txBody>
      <dsp:txXfrm>
        <a:off x="3271706" y="715628"/>
        <a:ext cx="2072243" cy="568695"/>
      </dsp:txXfrm>
    </dsp:sp>
    <dsp:sp modelId="{D49993FF-5CE9-4FB5-8243-DBD5DCEBD1CF}">
      <dsp:nvSpPr>
        <dsp:cNvPr id="0" name=""/>
        <dsp:cNvSpPr/>
      </dsp:nvSpPr>
      <dsp:spPr>
        <a:xfrm rot="18289469">
          <a:off x="5180149" y="643289"/>
          <a:ext cx="846253" cy="18680"/>
        </a:xfrm>
        <a:custGeom>
          <a:avLst/>
          <a:gdLst/>
          <a:ahLst/>
          <a:cxnLst/>
          <a:rect l="0" t="0" r="0" b="0"/>
          <a:pathLst>
            <a:path>
              <a:moveTo>
                <a:pt x="0" y="9340"/>
              </a:moveTo>
              <a:lnTo>
                <a:pt x="846253"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5582119" y="631473"/>
        <a:ext cx="42312" cy="42312"/>
      </dsp:txXfrm>
    </dsp:sp>
    <dsp:sp modelId="{3DA19D07-1BE7-4B87-AE13-0897189F43D2}">
      <dsp:nvSpPr>
        <dsp:cNvPr id="0" name=""/>
        <dsp:cNvSpPr/>
      </dsp:nvSpPr>
      <dsp:spPr>
        <a:xfrm>
          <a:off x="5844908" y="3241"/>
          <a:ext cx="2155714" cy="604081"/>
        </a:xfrm>
        <a:prstGeom prst="roundRect">
          <a:avLst>
            <a:gd name="adj" fmla="val 10000"/>
          </a:avLst>
        </a:prstGeom>
        <a:solidFill>
          <a:schemeClr val="accent6">
            <a:lumMod val="20000"/>
            <a:lumOff val="80000"/>
          </a:schemeClr>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dirty="0" smtClean="0">
              <a:latin typeface="Comic Sans MS" pitchFamily="66" charset="0"/>
            </a:rPr>
            <a:t>Полное доминирование</a:t>
          </a:r>
          <a:endParaRPr lang="ru-RU" sz="2000" b="1" kern="1200" dirty="0">
            <a:latin typeface="Comic Sans MS" pitchFamily="66" charset="0"/>
          </a:endParaRPr>
        </a:p>
      </dsp:txBody>
      <dsp:txXfrm>
        <a:off x="5862601" y="20934"/>
        <a:ext cx="2120328" cy="568695"/>
      </dsp:txXfrm>
    </dsp:sp>
    <dsp:sp modelId="{C9628F63-DB4B-4A0D-8925-DC8794AE70BA}">
      <dsp:nvSpPr>
        <dsp:cNvPr id="0" name=""/>
        <dsp:cNvSpPr/>
      </dsp:nvSpPr>
      <dsp:spPr>
        <a:xfrm>
          <a:off x="5361643" y="990636"/>
          <a:ext cx="483265" cy="18680"/>
        </a:xfrm>
        <a:custGeom>
          <a:avLst/>
          <a:gdLst/>
          <a:ahLst/>
          <a:cxnLst/>
          <a:rect l="0" t="0" r="0" b="0"/>
          <a:pathLst>
            <a:path>
              <a:moveTo>
                <a:pt x="0" y="9340"/>
              </a:moveTo>
              <a:lnTo>
                <a:pt x="483265"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5591194" y="987894"/>
        <a:ext cx="24163" cy="24163"/>
      </dsp:txXfrm>
    </dsp:sp>
    <dsp:sp modelId="{E3A15547-AF2B-4FBF-A2F5-A12EBC037CD2}">
      <dsp:nvSpPr>
        <dsp:cNvPr id="0" name=""/>
        <dsp:cNvSpPr/>
      </dsp:nvSpPr>
      <dsp:spPr>
        <a:xfrm>
          <a:off x="5844908" y="697935"/>
          <a:ext cx="2155714" cy="604081"/>
        </a:xfrm>
        <a:prstGeom prst="roundRect">
          <a:avLst>
            <a:gd name="adj" fmla="val 10000"/>
          </a:avLst>
        </a:prstGeom>
        <a:solidFill>
          <a:schemeClr val="bg2">
            <a:lumMod val="40000"/>
            <a:lumOff val="60000"/>
          </a:schemeClr>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dirty="0" smtClean="0">
              <a:latin typeface="Comic Sans MS" pitchFamily="66" charset="0"/>
            </a:rPr>
            <a:t>Неполное доминирование</a:t>
          </a:r>
          <a:endParaRPr lang="ru-RU" sz="2000" b="1" kern="1200" dirty="0">
            <a:latin typeface="Comic Sans MS" pitchFamily="66" charset="0"/>
          </a:endParaRPr>
        </a:p>
      </dsp:txBody>
      <dsp:txXfrm>
        <a:off x="5862601" y="715628"/>
        <a:ext cx="2120328" cy="568695"/>
      </dsp:txXfrm>
    </dsp:sp>
    <dsp:sp modelId="{D21CA32C-B354-4AFB-8B6E-E8E65E5BD94E}">
      <dsp:nvSpPr>
        <dsp:cNvPr id="0" name=""/>
        <dsp:cNvSpPr/>
      </dsp:nvSpPr>
      <dsp:spPr>
        <a:xfrm rot="3310531">
          <a:off x="5180149" y="1337983"/>
          <a:ext cx="846253" cy="18680"/>
        </a:xfrm>
        <a:custGeom>
          <a:avLst/>
          <a:gdLst/>
          <a:ahLst/>
          <a:cxnLst/>
          <a:rect l="0" t="0" r="0" b="0"/>
          <a:pathLst>
            <a:path>
              <a:moveTo>
                <a:pt x="0" y="9340"/>
              </a:moveTo>
              <a:lnTo>
                <a:pt x="846253"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5582119" y="1326167"/>
        <a:ext cx="42312" cy="42312"/>
      </dsp:txXfrm>
    </dsp:sp>
    <dsp:sp modelId="{9E5EA67B-7EB6-4E16-8C14-35000C84765F}">
      <dsp:nvSpPr>
        <dsp:cNvPr id="0" name=""/>
        <dsp:cNvSpPr/>
      </dsp:nvSpPr>
      <dsp:spPr>
        <a:xfrm>
          <a:off x="5844908" y="1392629"/>
          <a:ext cx="2252983" cy="604081"/>
        </a:xfrm>
        <a:prstGeom prst="roundRect">
          <a:avLst>
            <a:gd name="adj" fmla="val 10000"/>
          </a:avLst>
        </a:prstGeom>
        <a:solidFill>
          <a:srgbClr val="996633"/>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smtClean="0">
              <a:solidFill>
                <a:schemeClr val="tx1"/>
              </a:solidFill>
              <a:latin typeface="Comic Sans MS" pitchFamily="66" charset="0"/>
            </a:rPr>
            <a:t>Группы крови – резус фактор</a:t>
          </a:r>
          <a:endParaRPr lang="ru-RU" sz="2000" b="1" kern="1200" dirty="0">
            <a:solidFill>
              <a:schemeClr val="tx1"/>
            </a:solidFill>
            <a:latin typeface="Comic Sans MS" pitchFamily="66" charset="0"/>
          </a:endParaRPr>
        </a:p>
      </dsp:txBody>
      <dsp:txXfrm>
        <a:off x="5862601" y="1410322"/>
        <a:ext cx="2217597" cy="568695"/>
      </dsp:txXfrm>
    </dsp:sp>
    <dsp:sp modelId="{6F77E9FB-646E-4901-82F2-51F667C7547B}">
      <dsp:nvSpPr>
        <dsp:cNvPr id="0" name=""/>
        <dsp:cNvSpPr/>
      </dsp:nvSpPr>
      <dsp:spPr>
        <a:xfrm rot="18770822">
          <a:off x="2657061" y="2987882"/>
          <a:ext cx="710639" cy="18680"/>
        </a:xfrm>
        <a:custGeom>
          <a:avLst/>
          <a:gdLst/>
          <a:ahLst/>
          <a:cxnLst/>
          <a:rect l="0" t="0" r="0" b="0"/>
          <a:pathLst>
            <a:path>
              <a:moveTo>
                <a:pt x="0" y="9340"/>
              </a:moveTo>
              <a:lnTo>
                <a:pt x="710639"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2994615" y="2979456"/>
        <a:ext cx="35531" cy="35531"/>
      </dsp:txXfrm>
    </dsp:sp>
    <dsp:sp modelId="{521637EE-20BA-437B-89B0-4822A40ADFAF}">
      <dsp:nvSpPr>
        <dsp:cNvPr id="0" name=""/>
        <dsp:cNvSpPr/>
      </dsp:nvSpPr>
      <dsp:spPr>
        <a:xfrm>
          <a:off x="3254013" y="2434671"/>
          <a:ext cx="2105611" cy="604081"/>
        </a:xfrm>
        <a:prstGeom prst="roundRect">
          <a:avLst>
            <a:gd name="adj" fmla="val 10000"/>
          </a:avLst>
        </a:prstGeom>
        <a:solidFill>
          <a:schemeClr val="accent2">
            <a:lumMod val="40000"/>
            <a:lumOff val="60000"/>
          </a:schemeClr>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dirty="0" smtClean="0">
              <a:latin typeface="Comic Sans MS" pitchFamily="66" charset="0"/>
            </a:rPr>
            <a:t>Сцепленное наследование</a:t>
          </a:r>
          <a:endParaRPr lang="ru-RU" sz="2000" b="1" kern="1200" dirty="0">
            <a:latin typeface="Comic Sans MS" pitchFamily="66" charset="0"/>
          </a:endParaRPr>
        </a:p>
      </dsp:txBody>
      <dsp:txXfrm>
        <a:off x="3271706" y="2452364"/>
        <a:ext cx="2070225" cy="568695"/>
      </dsp:txXfrm>
    </dsp:sp>
    <dsp:sp modelId="{8E8D9E01-C2A0-479F-98C0-A356E883F02A}">
      <dsp:nvSpPr>
        <dsp:cNvPr id="0" name=""/>
        <dsp:cNvSpPr/>
      </dsp:nvSpPr>
      <dsp:spPr>
        <a:xfrm rot="19457599">
          <a:off x="5303686" y="2553698"/>
          <a:ext cx="595143" cy="18680"/>
        </a:xfrm>
        <a:custGeom>
          <a:avLst/>
          <a:gdLst/>
          <a:ahLst/>
          <a:cxnLst/>
          <a:rect l="0" t="0" r="0" b="0"/>
          <a:pathLst>
            <a:path>
              <a:moveTo>
                <a:pt x="0" y="9340"/>
              </a:moveTo>
              <a:lnTo>
                <a:pt x="595143"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5586379" y="2548159"/>
        <a:ext cx="29757" cy="29757"/>
      </dsp:txXfrm>
    </dsp:sp>
    <dsp:sp modelId="{07FB35F2-7448-4D9D-BB7E-18FD92873165}">
      <dsp:nvSpPr>
        <dsp:cNvPr id="0" name=""/>
        <dsp:cNvSpPr/>
      </dsp:nvSpPr>
      <dsp:spPr>
        <a:xfrm>
          <a:off x="5842891" y="2087323"/>
          <a:ext cx="2218357" cy="604081"/>
        </a:xfrm>
        <a:prstGeom prst="roundRect">
          <a:avLst>
            <a:gd name="adj" fmla="val 10000"/>
          </a:avLst>
        </a:prstGeom>
        <a:solidFill>
          <a:srgbClr val="CCFF99"/>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dirty="0" smtClean="0">
              <a:latin typeface="Comic Sans MS" pitchFamily="66" charset="0"/>
            </a:rPr>
            <a:t>Полное сцепление</a:t>
          </a:r>
          <a:endParaRPr lang="ru-RU" sz="2000" b="1" kern="1200" dirty="0">
            <a:latin typeface="Comic Sans MS" pitchFamily="66" charset="0"/>
          </a:endParaRPr>
        </a:p>
      </dsp:txBody>
      <dsp:txXfrm>
        <a:off x="5860584" y="2105016"/>
        <a:ext cx="2182971" cy="568695"/>
      </dsp:txXfrm>
    </dsp:sp>
    <dsp:sp modelId="{D37F927A-1C47-4DF4-AEBA-5D27110DD7C5}">
      <dsp:nvSpPr>
        <dsp:cNvPr id="0" name=""/>
        <dsp:cNvSpPr/>
      </dsp:nvSpPr>
      <dsp:spPr>
        <a:xfrm rot="2142401">
          <a:off x="5303686" y="2901045"/>
          <a:ext cx="595143" cy="18680"/>
        </a:xfrm>
        <a:custGeom>
          <a:avLst/>
          <a:gdLst/>
          <a:ahLst/>
          <a:cxnLst/>
          <a:rect l="0" t="0" r="0" b="0"/>
          <a:pathLst>
            <a:path>
              <a:moveTo>
                <a:pt x="0" y="9340"/>
              </a:moveTo>
              <a:lnTo>
                <a:pt x="595143"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5586379" y="2895506"/>
        <a:ext cx="29757" cy="29757"/>
      </dsp:txXfrm>
    </dsp:sp>
    <dsp:sp modelId="{EB8F6570-A65A-4C60-990D-6700851FB3CC}">
      <dsp:nvSpPr>
        <dsp:cNvPr id="0" name=""/>
        <dsp:cNvSpPr/>
      </dsp:nvSpPr>
      <dsp:spPr>
        <a:xfrm>
          <a:off x="5842891" y="2782018"/>
          <a:ext cx="2164050" cy="604081"/>
        </a:xfrm>
        <a:prstGeom prst="roundRect">
          <a:avLst>
            <a:gd name="adj" fmla="val 10000"/>
          </a:avLst>
        </a:prstGeom>
        <a:solidFill>
          <a:srgbClr val="FF9999"/>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dirty="0" smtClean="0">
              <a:latin typeface="Comic Sans MS" pitchFamily="66" charset="0"/>
            </a:rPr>
            <a:t>Неполное сцепление</a:t>
          </a:r>
          <a:endParaRPr lang="ru-RU" sz="2000" b="1" kern="1200" dirty="0">
            <a:latin typeface="Comic Sans MS" pitchFamily="66" charset="0"/>
          </a:endParaRPr>
        </a:p>
      </dsp:txBody>
      <dsp:txXfrm>
        <a:off x="5860584" y="2799711"/>
        <a:ext cx="2128664" cy="568695"/>
      </dsp:txXfrm>
    </dsp:sp>
    <dsp:sp modelId="{6A269DA8-3F31-4FC4-9628-B7F97A8FA3BE}">
      <dsp:nvSpPr>
        <dsp:cNvPr id="0" name=""/>
        <dsp:cNvSpPr/>
      </dsp:nvSpPr>
      <dsp:spPr>
        <a:xfrm rot="1186030">
          <a:off x="2755618" y="3335229"/>
          <a:ext cx="513525" cy="18680"/>
        </a:xfrm>
        <a:custGeom>
          <a:avLst/>
          <a:gdLst/>
          <a:ahLst/>
          <a:cxnLst/>
          <a:rect l="0" t="0" r="0" b="0"/>
          <a:pathLst>
            <a:path>
              <a:moveTo>
                <a:pt x="0" y="9340"/>
              </a:moveTo>
              <a:lnTo>
                <a:pt x="513525"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2999542" y="3331731"/>
        <a:ext cx="25676" cy="25676"/>
      </dsp:txXfrm>
    </dsp:sp>
    <dsp:sp modelId="{70B38137-9C1B-4D92-B893-C643BDB05C2B}">
      <dsp:nvSpPr>
        <dsp:cNvPr id="0" name=""/>
        <dsp:cNvSpPr/>
      </dsp:nvSpPr>
      <dsp:spPr>
        <a:xfrm>
          <a:off x="3254013" y="3129365"/>
          <a:ext cx="2109441" cy="604081"/>
        </a:xfrm>
        <a:prstGeom prst="roundRect">
          <a:avLst>
            <a:gd name="adj" fmla="val 10000"/>
          </a:avLst>
        </a:prstGeom>
        <a:solidFill>
          <a:srgbClr val="FF99FF"/>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dirty="0" smtClean="0">
              <a:latin typeface="Comic Sans MS" pitchFamily="66" charset="0"/>
            </a:rPr>
            <a:t>Сцепленное с полом</a:t>
          </a:r>
          <a:endParaRPr lang="ru-RU" sz="2000" b="1" kern="1200" dirty="0">
            <a:latin typeface="Comic Sans MS" pitchFamily="66" charset="0"/>
          </a:endParaRPr>
        </a:p>
      </dsp:txBody>
      <dsp:txXfrm>
        <a:off x="3271706" y="3147058"/>
        <a:ext cx="2074055" cy="568695"/>
      </dsp:txXfrm>
    </dsp:sp>
    <dsp:sp modelId="{3A50976F-A4DC-4F7C-AAAC-80697B429EE7}">
      <dsp:nvSpPr>
        <dsp:cNvPr id="0" name=""/>
        <dsp:cNvSpPr/>
      </dsp:nvSpPr>
      <dsp:spPr>
        <a:xfrm rot="3654187">
          <a:off x="2515488" y="3682576"/>
          <a:ext cx="993784" cy="18680"/>
        </a:xfrm>
        <a:custGeom>
          <a:avLst/>
          <a:gdLst/>
          <a:ahLst/>
          <a:cxnLst/>
          <a:rect l="0" t="0" r="0" b="0"/>
          <a:pathLst>
            <a:path>
              <a:moveTo>
                <a:pt x="0" y="9340"/>
              </a:moveTo>
              <a:lnTo>
                <a:pt x="993784"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2987536" y="3667071"/>
        <a:ext cx="49689" cy="49689"/>
      </dsp:txXfrm>
    </dsp:sp>
    <dsp:sp modelId="{5F8FA5D1-4C03-43C8-8578-288065041D57}">
      <dsp:nvSpPr>
        <dsp:cNvPr id="0" name=""/>
        <dsp:cNvSpPr/>
      </dsp:nvSpPr>
      <dsp:spPr>
        <a:xfrm>
          <a:off x="3254013" y="3824059"/>
          <a:ext cx="2175395" cy="604081"/>
        </a:xfrm>
        <a:prstGeom prst="roundRect">
          <a:avLst>
            <a:gd name="adj" fmla="val 10000"/>
          </a:avLst>
        </a:prstGeom>
        <a:solidFill>
          <a:srgbClr val="FF9966"/>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dirty="0" smtClean="0">
              <a:latin typeface="Comic Sans MS" pitchFamily="66" charset="0"/>
            </a:rPr>
            <a:t>Родословные </a:t>
          </a:r>
          <a:endParaRPr lang="ru-RU" sz="2000" b="1" kern="1200" dirty="0">
            <a:latin typeface="Comic Sans MS" pitchFamily="66" charset="0"/>
          </a:endParaRPr>
        </a:p>
      </dsp:txBody>
      <dsp:txXfrm>
        <a:off x="3271706" y="3841752"/>
        <a:ext cx="2140009" cy="568695"/>
      </dsp:txXfrm>
    </dsp:sp>
    <dsp:sp modelId="{5DFDDF35-30C4-458B-8991-CEDC2957B5C7}">
      <dsp:nvSpPr>
        <dsp:cNvPr id="0" name=""/>
        <dsp:cNvSpPr/>
      </dsp:nvSpPr>
      <dsp:spPr>
        <a:xfrm rot="4369170">
          <a:off x="2194348" y="4029923"/>
          <a:ext cx="1636064" cy="18680"/>
        </a:xfrm>
        <a:custGeom>
          <a:avLst/>
          <a:gdLst/>
          <a:ahLst/>
          <a:cxnLst/>
          <a:rect l="0" t="0" r="0" b="0"/>
          <a:pathLst>
            <a:path>
              <a:moveTo>
                <a:pt x="0" y="9340"/>
              </a:moveTo>
              <a:lnTo>
                <a:pt x="1636064"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2971479" y="3998361"/>
        <a:ext cx="81803" cy="81803"/>
      </dsp:txXfrm>
    </dsp:sp>
    <dsp:sp modelId="{580312F5-E9F9-44D6-8941-4DF19373D85B}">
      <dsp:nvSpPr>
        <dsp:cNvPr id="0" name=""/>
        <dsp:cNvSpPr/>
      </dsp:nvSpPr>
      <dsp:spPr>
        <a:xfrm>
          <a:off x="3254013" y="4518753"/>
          <a:ext cx="2187851" cy="604081"/>
        </a:xfrm>
        <a:prstGeom prst="roundRect">
          <a:avLst>
            <a:gd name="adj" fmla="val 10000"/>
          </a:avLst>
        </a:prstGeom>
        <a:solidFill>
          <a:srgbClr val="92D050"/>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dirty="0" smtClean="0">
              <a:latin typeface="Comic Sans MS" pitchFamily="66" charset="0"/>
            </a:rPr>
            <a:t>Задачи с рисунком</a:t>
          </a:r>
          <a:endParaRPr lang="ru-RU" sz="2000" b="1" kern="1200" dirty="0">
            <a:latin typeface="Comic Sans MS" pitchFamily="66" charset="0"/>
          </a:endParaRPr>
        </a:p>
      </dsp:txBody>
      <dsp:txXfrm>
        <a:off x="3271706" y="4536446"/>
        <a:ext cx="2152465" cy="568695"/>
      </dsp:txXfrm>
    </dsp:sp>
    <dsp:sp modelId="{EE701B7A-958D-4EDE-AD76-6CD92DB610A1}">
      <dsp:nvSpPr>
        <dsp:cNvPr id="0" name=""/>
        <dsp:cNvSpPr/>
      </dsp:nvSpPr>
      <dsp:spPr>
        <a:xfrm rot="4675100">
          <a:off x="1857932" y="4377270"/>
          <a:ext cx="2308897" cy="18680"/>
        </a:xfrm>
        <a:custGeom>
          <a:avLst/>
          <a:gdLst/>
          <a:ahLst/>
          <a:cxnLst/>
          <a:rect l="0" t="0" r="0" b="0"/>
          <a:pathLst>
            <a:path>
              <a:moveTo>
                <a:pt x="0" y="9340"/>
              </a:moveTo>
              <a:lnTo>
                <a:pt x="2308897" y="9340"/>
              </a:lnTo>
            </a:path>
          </a:pathLst>
        </a:custGeom>
        <a:noFill/>
        <a:ln w="19050" cap="flat" cmpd="sng" algn="ctr">
          <a:solidFill>
            <a:srgbClr val="660066"/>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ru-RU" sz="800" kern="1200"/>
        </a:p>
      </dsp:txBody>
      <dsp:txXfrm>
        <a:off x="2954658" y="4328888"/>
        <a:ext cx="115444" cy="115444"/>
      </dsp:txXfrm>
    </dsp:sp>
    <dsp:sp modelId="{CBC5FED8-4F1A-4FCD-ACAA-F00E6F074D04}">
      <dsp:nvSpPr>
        <dsp:cNvPr id="0" name=""/>
        <dsp:cNvSpPr/>
      </dsp:nvSpPr>
      <dsp:spPr>
        <a:xfrm>
          <a:off x="3254013" y="5213447"/>
          <a:ext cx="2196659" cy="604081"/>
        </a:xfrm>
        <a:prstGeom prst="roundRect">
          <a:avLst>
            <a:gd name="adj" fmla="val 10000"/>
          </a:avLst>
        </a:prstGeom>
        <a:solidFill>
          <a:srgbClr val="66CCFF"/>
        </a:solidFill>
        <a:ln w="19050" cap="flat" cmpd="sng" algn="ctr">
          <a:solidFill>
            <a:srgbClr val="66006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ru-RU" sz="2000" b="1" kern="1200" dirty="0" smtClean="0">
              <a:latin typeface="Comic Sans MS" pitchFamily="66" charset="0"/>
            </a:rPr>
            <a:t>Комбинированные</a:t>
          </a:r>
          <a:endParaRPr lang="ru-RU" sz="2000" b="1" kern="1200" dirty="0">
            <a:latin typeface="Comic Sans MS" pitchFamily="66" charset="0"/>
          </a:endParaRPr>
        </a:p>
      </dsp:txBody>
      <dsp:txXfrm>
        <a:off x="3271706" y="5231140"/>
        <a:ext cx="2161273" cy="56869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image" Target="../media/image2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D9AA6A-C78E-4337-A671-A5AA90CEC678}" type="datetimeFigureOut">
              <a:rPr lang="ru-RU" smtClean="0"/>
              <a:t>23.05.2023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C0D7F6-BA71-4BD6-8559-27CFA69DA719}" type="slidenum">
              <a:rPr lang="ru-RU" smtClean="0"/>
              <a:t>‹#›</a:t>
            </a:fld>
            <a:endParaRPr lang="ru-RU"/>
          </a:p>
        </p:txBody>
      </p:sp>
    </p:spTree>
    <p:extLst>
      <p:ext uri="{BB962C8B-B14F-4D97-AF65-F5344CB8AC3E}">
        <p14:creationId xmlns:p14="http://schemas.microsoft.com/office/powerpoint/2010/main" val="1733330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250EA8C7-1A2A-48B6-837C-027632FB668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DDB1D67-F462-4512-8086-2EDB33CF6BF7}" type="slidenum">
              <a:rPr lang="ru-RU" altLang="ru-RU">
                <a:latin typeface="Calibri" panose="020F0502020204030204" pitchFamily="34" charset="0"/>
              </a:rPr>
              <a:pPr/>
              <a:t>14</a:t>
            </a:fld>
            <a:endParaRPr lang="ru-RU" altLang="ru-RU">
              <a:latin typeface="Calibri" panose="020F0502020204030204" pitchFamily="34" charset="0"/>
            </a:endParaRPr>
          </a:p>
        </p:txBody>
      </p:sp>
      <p:sp>
        <p:nvSpPr>
          <p:cNvPr id="9219" name="Rectangle 2">
            <a:extLst>
              <a:ext uri="{FF2B5EF4-FFF2-40B4-BE49-F238E27FC236}">
                <a16:creationId xmlns:a16="http://schemas.microsoft.com/office/drawing/2014/main" id="{B824CA20-E131-4743-8A25-BCD775DEAE8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20" name="Rectangle 3">
            <a:extLst>
              <a:ext uri="{FF2B5EF4-FFF2-40B4-BE49-F238E27FC236}">
                <a16:creationId xmlns:a16="http://schemas.microsoft.com/office/drawing/2014/main" id="{9CA0B950-7619-4398-8E9B-628BC8C1278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a:p>
        </p:txBody>
      </p:sp>
    </p:spTree>
    <p:extLst>
      <p:ext uri="{BB962C8B-B14F-4D97-AF65-F5344CB8AC3E}">
        <p14:creationId xmlns:p14="http://schemas.microsoft.com/office/powerpoint/2010/main" val="32285402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89884BF7-EBFE-410E-9685-A6A027565A1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A7D9615-70F2-4E4F-B8FC-F4995C810360}" type="slidenum">
              <a:rPr lang="ru-RU" altLang="ru-RU">
                <a:latin typeface="Calibri" panose="020F0502020204030204" pitchFamily="34" charset="0"/>
              </a:rPr>
              <a:pPr/>
              <a:t>15</a:t>
            </a:fld>
            <a:endParaRPr lang="ru-RU" altLang="ru-RU">
              <a:latin typeface="Calibri" panose="020F0502020204030204" pitchFamily="34" charset="0"/>
            </a:endParaRPr>
          </a:p>
        </p:txBody>
      </p:sp>
      <p:sp>
        <p:nvSpPr>
          <p:cNvPr id="16387" name="Rectangle 2">
            <a:extLst>
              <a:ext uri="{FF2B5EF4-FFF2-40B4-BE49-F238E27FC236}">
                <a16:creationId xmlns:a16="http://schemas.microsoft.com/office/drawing/2014/main" id="{70BABF8A-1526-4906-A711-81D111E1624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8" name="Rectangle 3">
            <a:extLst>
              <a:ext uri="{FF2B5EF4-FFF2-40B4-BE49-F238E27FC236}">
                <a16:creationId xmlns:a16="http://schemas.microsoft.com/office/drawing/2014/main" id="{C4839439-9C59-4506-AA20-6B495553D8F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a:p>
        </p:txBody>
      </p:sp>
    </p:spTree>
    <p:extLst>
      <p:ext uri="{BB962C8B-B14F-4D97-AF65-F5344CB8AC3E}">
        <p14:creationId xmlns:p14="http://schemas.microsoft.com/office/powerpoint/2010/main" val="24080526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B83C4B6C-75E1-4247-AF22-DB94D875A9F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C32FAAD-BF94-4AA5-840B-7F36B06E5B26}" type="slidenum">
              <a:rPr lang="ru-RU" altLang="ru-RU">
                <a:latin typeface="Calibri" panose="020F0502020204030204" pitchFamily="34" charset="0"/>
              </a:rPr>
              <a:pPr/>
              <a:t>16</a:t>
            </a:fld>
            <a:endParaRPr lang="ru-RU" altLang="ru-RU">
              <a:latin typeface="Calibri" panose="020F0502020204030204" pitchFamily="34" charset="0"/>
            </a:endParaRPr>
          </a:p>
        </p:txBody>
      </p:sp>
      <p:sp>
        <p:nvSpPr>
          <p:cNvPr id="18435" name="Rectangle 2">
            <a:extLst>
              <a:ext uri="{FF2B5EF4-FFF2-40B4-BE49-F238E27FC236}">
                <a16:creationId xmlns:a16="http://schemas.microsoft.com/office/drawing/2014/main" id="{2C2877EB-8B17-42B8-ADC9-D4937AE75C1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6" name="Rectangle 3">
            <a:extLst>
              <a:ext uri="{FF2B5EF4-FFF2-40B4-BE49-F238E27FC236}">
                <a16:creationId xmlns:a16="http://schemas.microsoft.com/office/drawing/2014/main" id="{1AC2AA29-07B9-43B2-B3CA-4056342BE74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a:p>
        </p:txBody>
      </p:sp>
    </p:spTree>
    <p:extLst>
      <p:ext uri="{BB962C8B-B14F-4D97-AF65-F5344CB8AC3E}">
        <p14:creationId xmlns:p14="http://schemas.microsoft.com/office/powerpoint/2010/main" val="992644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A5E96D31-283C-4D1D-87AB-4CB230F8CBC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3C16754-59C8-4110-955F-6545DB0E2F68}" type="slidenum">
              <a:rPr lang="ru-RU" altLang="ru-RU">
                <a:latin typeface="Calibri" panose="020F0502020204030204" pitchFamily="34" charset="0"/>
              </a:rPr>
              <a:pPr/>
              <a:t>17</a:t>
            </a:fld>
            <a:endParaRPr lang="ru-RU" altLang="ru-RU">
              <a:latin typeface="Calibri" panose="020F0502020204030204" pitchFamily="34" charset="0"/>
            </a:endParaRPr>
          </a:p>
        </p:txBody>
      </p:sp>
      <p:sp>
        <p:nvSpPr>
          <p:cNvPr id="20483" name="Rectangle 2">
            <a:extLst>
              <a:ext uri="{FF2B5EF4-FFF2-40B4-BE49-F238E27FC236}">
                <a16:creationId xmlns:a16="http://schemas.microsoft.com/office/drawing/2014/main" id="{773BFD2F-BB17-4833-832F-03B4DACB947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4" name="Rectangle 3">
            <a:extLst>
              <a:ext uri="{FF2B5EF4-FFF2-40B4-BE49-F238E27FC236}">
                <a16:creationId xmlns:a16="http://schemas.microsoft.com/office/drawing/2014/main" id="{E0D7B59A-9F79-4027-9051-93E276EB9E4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a:p>
        </p:txBody>
      </p:sp>
    </p:spTree>
    <p:extLst>
      <p:ext uri="{BB962C8B-B14F-4D97-AF65-F5344CB8AC3E}">
        <p14:creationId xmlns:p14="http://schemas.microsoft.com/office/powerpoint/2010/main" val="107425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FBED64A1-2A5A-44BC-9976-A8519B82585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D33F3F-EF81-4AA6-81DE-FC36FBF7531E}" type="slidenum">
              <a:rPr lang="ru-RU" altLang="ru-RU">
                <a:latin typeface="Calibri" panose="020F0502020204030204" pitchFamily="34" charset="0"/>
              </a:rPr>
              <a:pPr/>
              <a:t>18</a:t>
            </a:fld>
            <a:endParaRPr lang="ru-RU" altLang="ru-RU">
              <a:latin typeface="Calibri" panose="020F0502020204030204" pitchFamily="34" charset="0"/>
            </a:endParaRPr>
          </a:p>
        </p:txBody>
      </p:sp>
      <p:sp>
        <p:nvSpPr>
          <p:cNvPr id="22531" name="Rectangle 2">
            <a:extLst>
              <a:ext uri="{FF2B5EF4-FFF2-40B4-BE49-F238E27FC236}">
                <a16:creationId xmlns:a16="http://schemas.microsoft.com/office/drawing/2014/main" id="{F297C5B2-02CC-4032-8AEC-11435D27D2D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2" name="Rectangle 3">
            <a:extLst>
              <a:ext uri="{FF2B5EF4-FFF2-40B4-BE49-F238E27FC236}">
                <a16:creationId xmlns:a16="http://schemas.microsoft.com/office/drawing/2014/main" id="{4640021B-0A02-4DBA-9485-DFED354139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a:p>
        </p:txBody>
      </p:sp>
    </p:spTree>
    <p:extLst>
      <p:ext uri="{BB962C8B-B14F-4D97-AF65-F5344CB8AC3E}">
        <p14:creationId xmlns:p14="http://schemas.microsoft.com/office/powerpoint/2010/main" val="2366468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AE2DFF5C-7877-46B7-AB75-10393761B1A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D62C006-A069-4B5F-8F3A-570FAB84D98B}" type="slidenum">
              <a:rPr lang="ru-RU" altLang="ru-RU">
                <a:latin typeface="Calibri" panose="020F0502020204030204" pitchFamily="34" charset="0"/>
              </a:rPr>
              <a:pPr/>
              <a:t>19</a:t>
            </a:fld>
            <a:endParaRPr lang="ru-RU" altLang="ru-RU">
              <a:latin typeface="Calibri" panose="020F0502020204030204" pitchFamily="34" charset="0"/>
            </a:endParaRPr>
          </a:p>
        </p:txBody>
      </p:sp>
      <p:sp>
        <p:nvSpPr>
          <p:cNvPr id="24579" name="Rectangle 2">
            <a:extLst>
              <a:ext uri="{FF2B5EF4-FFF2-40B4-BE49-F238E27FC236}">
                <a16:creationId xmlns:a16="http://schemas.microsoft.com/office/drawing/2014/main" id="{78825952-AA8C-4F1B-A0F1-A9D9A9D34F0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0" name="Rectangle 3">
            <a:extLst>
              <a:ext uri="{FF2B5EF4-FFF2-40B4-BE49-F238E27FC236}">
                <a16:creationId xmlns:a16="http://schemas.microsoft.com/office/drawing/2014/main" id="{D2374069-E4CF-4334-945A-600B21E31CA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a:p>
        </p:txBody>
      </p:sp>
    </p:spTree>
    <p:extLst>
      <p:ext uri="{BB962C8B-B14F-4D97-AF65-F5344CB8AC3E}">
        <p14:creationId xmlns:p14="http://schemas.microsoft.com/office/powerpoint/2010/main" val="631965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F422830E-16C2-47B1-A9ED-807C8B48487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C9A282-3D30-4337-BF38-7F9000A9FEC9}" type="slidenum">
              <a:rPr lang="ru-RU" altLang="ru-RU">
                <a:latin typeface="Calibri" panose="020F0502020204030204" pitchFamily="34" charset="0"/>
              </a:rPr>
              <a:pPr/>
              <a:t>20</a:t>
            </a:fld>
            <a:endParaRPr lang="ru-RU" altLang="ru-RU">
              <a:latin typeface="Calibri" panose="020F0502020204030204" pitchFamily="34" charset="0"/>
            </a:endParaRPr>
          </a:p>
        </p:txBody>
      </p:sp>
      <p:sp>
        <p:nvSpPr>
          <p:cNvPr id="26627" name="Rectangle 2">
            <a:extLst>
              <a:ext uri="{FF2B5EF4-FFF2-40B4-BE49-F238E27FC236}">
                <a16:creationId xmlns:a16="http://schemas.microsoft.com/office/drawing/2014/main" id="{C7183D17-676E-4231-9FF5-238D7907EEB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8" name="Rectangle 3">
            <a:extLst>
              <a:ext uri="{FF2B5EF4-FFF2-40B4-BE49-F238E27FC236}">
                <a16:creationId xmlns:a16="http://schemas.microsoft.com/office/drawing/2014/main" id="{1B185265-24C0-475A-B1BA-7BB39D4F877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a:p>
        </p:txBody>
      </p:sp>
    </p:spTree>
    <p:extLst>
      <p:ext uri="{BB962C8B-B14F-4D97-AF65-F5344CB8AC3E}">
        <p14:creationId xmlns:p14="http://schemas.microsoft.com/office/powerpoint/2010/main" val="3898570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3AEFB913-604D-4E6C-8995-68E793B22A3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9354C73-BC02-4E62-9E83-CCBCBBC2E76D}" type="slidenum">
              <a:rPr lang="ru-RU" altLang="ru-RU">
                <a:latin typeface="Calibri" panose="020F0502020204030204" pitchFamily="34" charset="0"/>
              </a:rPr>
              <a:pPr/>
              <a:t>21</a:t>
            </a:fld>
            <a:endParaRPr lang="ru-RU" altLang="ru-RU">
              <a:latin typeface="Calibri" panose="020F0502020204030204" pitchFamily="34" charset="0"/>
            </a:endParaRPr>
          </a:p>
        </p:txBody>
      </p:sp>
      <p:sp>
        <p:nvSpPr>
          <p:cNvPr id="28675" name="Rectangle 2">
            <a:extLst>
              <a:ext uri="{FF2B5EF4-FFF2-40B4-BE49-F238E27FC236}">
                <a16:creationId xmlns:a16="http://schemas.microsoft.com/office/drawing/2014/main" id="{81EC13EE-9804-48BD-8D9F-1D3BF0BEADD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6" name="Rectangle 3">
            <a:extLst>
              <a:ext uri="{FF2B5EF4-FFF2-40B4-BE49-F238E27FC236}">
                <a16:creationId xmlns:a16="http://schemas.microsoft.com/office/drawing/2014/main" id="{E9244C37-39A6-4DA6-811B-625728997FD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a:p>
        </p:txBody>
      </p:sp>
    </p:spTree>
    <p:extLst>
      <p:ext uri="{BB962C8B-B14F-4D97-AF65-F5344CB8AC3E}">
        <p14:creationId xmlns:p14="http://schemas.microsoft.com/office/powerpoint/2010/main" val="2561115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2DC81310-A8AF-4397-9C0F-F7D7F2079A0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B561EC4-ED1A-4011-AE61-838C3D27465F}" type="slidenum">
              <a:rPr lang="ru-RU" altLang="ru-RU">
                <a:latin typeface="Calibri" panose="020F0502020204030204" pitchFamily="34" charset="0"/>
              </a:rPr>
              <a:pPr/>
              <a:t>22</a:t>
            </a:fld>
            <a:endParaRPr lang="ru-RU" altLang="ru-RU">
              <a:latin typeface="Calibri" panose="020F0502020204030204" pitchFamily="34" charset="0"/>
            </a:endParaRPr>
          </a:p>
        </p:txBody>
      </p:sp>
      <p:sp>
        <p:nvSpPr>
          <p:cNvPr id="30723" name="Rectangle 2">
            <a:extLst>
              <a:ext uri="{FF2B5EF4-FFF2-40B4-BE49-F238E27FC236}">
                <a16:creationId xmlns:a16="http://schemas.microsoft.com/office/drawing/2014/main" id="{7C3B00A3-9117-474D-BD2D-2295941207E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a:extLst>
              <a:ext uri="{FF2B5EF4-FFF2-40B4-BE49-F238E27FC236}">
                <a16:creationId xmlns:a16="http://schemas.microsoft.com/office/drawing/2014/main" id="{340AC7C7-10B7-432C-8C8C-0A7F4D3EFFC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a:p>
        </p:txBody>
      </p:sp>
    </p:spTree>
    <p:extLst>
      <p:ext uri="{BB962C8B-B14F-4D97-AF65-F5344CB8AC3E}">
        <p14:creationId xmlns:p14="http://schemas.microsoft.com/office/powerpoint/2010/main" val="9168178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Образ слайда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110595"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110596" name="Номер слайда 3"/>
          <p:cNvSpPr>
            <a:spLocks noGrp="1"/>
          </p:cNvSpPr>
          <p:nvPr>
            <p:ph type="sldNum" sz="quarter" idx="5"/>
          </p:nvPr>
        </p:nvSpPr>
        <p:spPr bwMode="auto">
          <a:noFill/>
          <a:ln>
            <a:miter lim="800000"/>
            <a:headEnd/>
            <a:tailEnd/>
          </a:ln>
        </p:spPr>
        <p:txBody>
          <a:bodyPr/>
          <a:lstStyle/>
          <a:p>
            <a:fld id="{C74B78F6-E11A-44FC-B9A6-F662EBA7DC6B}" type="slidenum">
              <a:rPr lang="ru-RU" altLang="ru-RU" smtClean="0">
                <a:solidFill>
                  <a:prstClr val="black"/>
                </a:solidFill>
              </a:rPr>
              <a:pPr/>
              <a:t>33</a:t>
            </a:fld>
            <a:endParaRPr lang="ru-RU" altLang="ru-RU" smtClean="0">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Образ слайда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110595"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110596" name="Номер слайда 3"/>
          <p:cNvSpPr>
            <a:spLocks noGrp="1"/>
          </p:cNvSpPr>
          <p:nvPr>
            <p:ph type="sldNum" sz="quarter" idx="5"/>
          </p:nvPr>
        </p:nvSpPr>
        <p:spPr bwMode="auto">
          <a:noFill/>
          <a:ln>
            <a:miter lim="800000"/>
            <a:headEnd/>
            <a:tailEnd/>
          </a:ln>
        </p:spPr>
        <p:txBody>
          <a:bodyPr/>
          <a:lstStyle/>
          <a:p>
            <a:fld id="{C74B78F6-E11A-44FC-B9A6-F662EBA7DC6B}" type="slidenum">
              <a:rPr lang="ru-RU" altLang="ru-RU" smtClean="0">
                <a:solidFill>
                  <a:prstClr val="black"/>
                </a:solidFill>
              </a:rPr>
              <a:pPr/>
              <a:t>34</a:t>
            </a:fld>
            <a:endParaRPr lang="ru-RU" altLang="ru-RU" smtClean="0">
              <a:solidFill>
                <a:prstClr val="black"/>
              </a:solidFill>
            </a:endParaRPr>
          </a:p>
        </p:txBody>
      </p:sp>
    </p:spTree>
    <p:extLst>
      <p:ext uri="{BB962C8B-B14F-4D97-AF65-F5344CB8AC3E}">
        <p14:creationId xmlns:p14="http://schemas.microsoft.com/office/powerpoint/2010/main" val="1696516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6"/>
            <a:ext cx="10363200" cy="1470025"/>
          </a:xfrm>
          <a:prstGeom prst="rect">
            <a:avLst/>
          </a:prstGeo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5"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6"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Tree>
    <p:extLst>
      <p:ext uri="{BB962C8B-B14F-4D97-AF65-F5344CB8AC3E}">
        <p14:creationId xmlns:p14="http://schemas.microsoft.com/office/powerpoint/2010/main" val="1847311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p>
            <a:r>
              <a:rPr lang="ru-RU" smtClean="0"/>
              <a:t>Образец заголовка</a:t>
            </a:r>
            <a:endParaRPr lang="ru-RU"/>
          </a:p>
        </p:txBody>
      </p:sp>
      <p:sp>
        <p:nvSpPr>
          <p:cNvPr id="3" name="Содержимое 2"/>
          <p:cNvSpPr>
            <a:spLocks noGrp="1"/>
          </p:cNvSpPr>
          <p:nvPr>
            <p:ph idx="1"/>
          </p:nvPr>
        </p:nvSpPr>
        <p:spPr>
          <a:xfrm>
            <a:off x="609600" y="1600201"/>
            <a:ext cx="10972800" cy="4525963"/>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5"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6"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
        <p:nvSpPr>
          <p:cNvPr id="8" name="Rectangle 1"/>
          <p:cNvSpPr>
            <a:spLocks noChangeArrowheads="1"/>
          </p:cNvSpPr>
          <p:nvPr/>
        </p:nvSpPr>
        <p:spPr bwMode="auto">
          <a:xfrm>
            <a:off x="239350" y="6507342"/>
            <a:ext cx="2011661" cy="2154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dirty="0" smtClean="0">
                <a:ln>
                  <a:noFill/>
                </a:ln>
                <a:solidFill>
                  <a:schemeClr val="accent2"/>
                </a:solidFill>
                <a:effectLst/>
                <a:latin typeface="Tahoma" pitchFamily="34" charset="0"/>
                <a:ea typeface="Calibri" pitchFamily="34" charset="0"/>
                <a:cs typeface="Tahoma" pitchFamily="34" charset="0"/>
              </a:rPr>
              <a:t>© Фокина Лидия Петровна </a:t>
            </a:r>
            <a:endParaRPr kumimoji="0" lang="ru-RU" sz="800" b="0" i="0" u="none" strike="noStrike" cap="none" normalizeH="0" baseline="0" dirty="0" smtClean="0">
              <a:ln>
                <a:noFill/>
              </a:ln>
              <a:solidFill>
                <a:schemeClr val="accent2"/>
              </a:solidFill>
              <a:effectLst/>
              <a:latin typeface="Arial" pitchFamily="34" charset="0"/>
              <a:cs typeface="Arial" pitchFamily="34" charset="0"/>
            </a:endParaRPr>
          </a:p>
        </p:txBody>
      </p:sp>
    </p:spTree>
    <p:extLst>
      <p:ext uri="{BB962C8B-B14F-4D97-AF65-F5344CB8AC3E}">
        <p14:creationId xmlns:p14="http://schemas.microsoft.com/office/powerpoint/2010/main" val="4039723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5"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6"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Tree>
    <p:extLst>
      <p:ext uri="{BB962C8B-B14F-4D97-AF65-F5344CB8AC3E}">
        <p14:creationId xmlns:p14="http://schemas.microsoft.com/office/powerpoint/2010/main" val="1822635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p>
            <a:r>
              <a:rPr lang="ru-RU" smtClean="0"/>
              <a:t>Образец заголовка</a:t>
            </a:r>
            <a:endParaRPr lang="ru-RU"/>
          </a:p>
        </p:txBody>
      </p:sp>
      <p:sp>
        <p:nvSpPr>
          <p:cNvPr id="3" name="Содержимое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6"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7"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Tree>
    <p:extLst>
      <p:ext uri="{BB962C8B-B14F-4D97-AF65-F5344CB8AC3E}">
        <p14:creationId xmlns:p14="http://schemas.microsoft.com/office/powerpoint/2010/main" val="746396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8"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9"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Tree>
    <p:extLst>
      <p:ext uri="{BB962C8B-B14F-4D97-AF65-F5344CB8AC3E}">
        <p14:creationId xmlns:p14="http://schemas.microsoft.com/office/powerpoint/2010/main" val="3369055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p>
            <a:r>
              <a:rPr lang="ru-RU" smtClean="0"/>
              <a:t>Образец заголовка</a:t>
            </a:r>
            <a:endParaRPr lang="ru-RU"/>
          </a:p>
        </p:txBody>
      </p:sp>
      <p:sp>
        <p:nvSpPr>
          <p:cNvPr id="3"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4"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5"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Tree>
    <p:extLst>
      <p:ext uri="{BB962C8B-B14F-4D97-AF65-F5344CB8AC3E}">
        <p14:creationId xmlns:p14="http://schemas.microsoft.com/office/powerpoint/2010/main" val="4144721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3"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4"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Tree>
    <p:extLst>
      <p:ext uri="{BB962C8B-B14F-4D97-AF65-F5344CB8AC3E}">
        <p14:creationId xmlns:p14="http://schemas.microsoft.com/office/powerpoint/2010/main" val="4057652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273050"/>
            <a:ext cx="4011084" cy="1162050"/>
          </a:xfrm>
          <a:prstGeom prst="rect">
            <a:avLst/>
          </a:prstGeo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6"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7"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Tree>
    <p:extLst>
      <p:ext uri="{BB962C8B-B14F-4D97-AF65-F5344CB8AC3E}">
        <p14:creationId xmlns:p14="http://schemas.microsoft.com/office/powerpoint/2010/main" val="4110727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a:prstGeom prst="rect">
            <a:avLst/>
          </a:prstGeo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2389717" y="612775"/>
            <a:ext cx="73152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p>
        </p:txBody>
      </p:sp>
      <p:sp>
        <p:nvSpPr>
          <p:cNvPr id="4" name="Текст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6"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7"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Tree>
    <p:extLst>
      <p:ext uri="{BB962C8B-B14F-4D97-AF65-F5344CB8AC3E}">
        <p14:creationId xmlns:p14="http://schemas.microsoft.com/office/powerpoint/2010/main" val="3617817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1600201"/>
            <a:ext cx="10972800" cy="4525963"/>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5"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6"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Tree>
    <p:extLst>
      <p:ext uri="{BB962C8B-B14F-4D97-AF65-F5344CB8AC3E}">
        <p14:creationId xmlns:p14="http://schemas.microsoft.com/office/powerpoint/2010/main" val="143404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39"/>
            <a:ext cx="2743200" cy="5851525"/>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274639"/>
            <a:ext cx="8026400" cy="5851525"/>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609600" y="6356351"/>
            <a:ext cx="2844800" cy="365125"/>
          </a:xfrm>
          <a:prstGeom prst="rect">
            <a:avLst/>
          </a:prstGeom>
        </p:spPr>
        <p:txBody>
          <a:bodyPr/>
          <a:lstStyle>
            <a:lvl1pPr>
              <a:defRPr/>
            </a:lvl1pPr>
          </a:lstStyle>
          <a:p>
            <a:fld id="{584962DC-8A86-4444-986A-89C5179A9E7E}" type="datetimeFigureOut">
              <a:rPr lang="ru-RU" smtClean="0"/>
              <a:t>23.05.2023</a:t>
            </a:fld>
            <a:endParaRPr lang="ru-RU"/>
          </a:p>
        </p:txBody>
      </p:sp>
      <p:sp>
        <p:nvSpPr>
          <p:cNvPr id="5" name="Нижний колонтитул 4"/>
          <p:cNvSpPr>
            <a:spLocks noGrp="1"/>
          </p:cNvSpPr>
          <p:nvPr>
            <p:ph type="ftr" sz="quarter" idx="11"/>
          </p:nvPr>
        </p:nvSpPr>
        <p:spPr>
          <a:xfrm>
            <a:off x="4165600" y="6356351"/>
            <a:ext cx="3860800" cy="365125"/>
          </a:xfrm>
          <a:prstGeom prst="rect">
            <a:avLst/>
          </a:prstGeom>
        </p:spPr>
        <p:txBody>
          <a:bodyPr/>
          <a:lstStyle>
            <a:lvl1pPr>
              <a:defRPr/>
            </a:lvl1pPr>
          </a:lstStyle>
          <a:p>
            <a:endParaRPr lang="ru-RU"/>
          </a:p>
        </p:txBody>
      </p:sp>
      <p:sp>
        <p:nvSpPr>
          <p:cNvPr id="6" name="Номер слайда 5"/>
          <p:cNvSpPr>
            <a:spLocks noGrp="1"/>
          </p:cNvSpPr>
          <p:nvPr>
            <p:ph type="sldNum" sz="quarter" idx="12"/>
          </p:nvPr>
        </p:nvSpPr>
        <p:spPr>
          <a:xfrm>
            <a:off x="8737600" y="6356351"/>
            <a:ext cx="2844800" cy="365125"/>
          </a:xfrm>
          <a:prstGeom prst="rect">
            <a:avLst/>
          </a:prstGeom>
        </p:spPr>
        <p:txBody>
          <a:bodyPr/>
          <a:lstStyle>
            <a:lvl1pPr>
              <a:defRPr/>
            </a:lvl1pPr>
          </a:lstStyle>
          <a:p>
            <a:fld id="{5847B161-F168-4637-AA86-057C47B59061}" type="slidenum">
              <a:rPr lang="ru-RU" smtClean="0"/>
              <a:t>‹#›</a:t>
            </a:fld>
            <a:endParaRPr lang="ru-RU"/>
          </a:p>
        </p:txBody>
      </p:sp>
    </p:spTree>
    <p:extLst>
      <p:ext uri="{BB962C8B-B14F-4D97-AF65-F5344CB8AC3E}">
        <p14:creationId xmlns:p14="http://schemas.microsoft.com/office/powerpoint/2010/main" val="42255851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a:lstStyle/>
          <a:p>
            <a:r>
              <a:rPr lang="ru-RU" smtClean="0"/>
              <a:t>Образец заголовка</a:t>
            </a:r>
            <a:endParaRPr lang="ru-RU"/>
          </a:p>
        </p:txBody>
      </p:sp>
      <p:sp>
        <p:nvSpPr>
          <p:cNvPr id="3" name="Текст 2"/>
          <p:cNvSpPr>
            <a:spLocks noGrp="1"/>
          </p:cNvSpPr>
          <p:nvPr>
            <p:ph type="body" sz="half" idx="1"/>
          </p:nvPr>
        </p:nvSpPr>
        <p:spPr>
          <a:xfrm>
            <a:off x="609600" y="1600203"/>
            <a:ext cx="5384800" cy="4525963"/>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600203"/>
            <a:ext cx="5384800" cy="4525963"/>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ru-RU"/>
          </a:p>
        </p:txBody>
      </p:sp>
      <p:sp>
        <p:nvSpPr>
          <p:cNvPr id="6"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04424EBF-67B7-47BD-915E-B18D2F7DCBFD}" type="slidenum">
              <a:rPr lang="ru-RU" altLang="ru-RU"/>
              <a:pPr>
                <a:defRPr/>
              </a:pPr>
              <a:t>‹#›</a:t>
            </a:fld>
            <a:endParaRPr lang="ru-RU" altLang="ru-RU"/>
          </a:p>
        </p:txBody>
      </p:sp>
    </p:spTree>
    <p:extLst>
      <p:ext uri="{BB962C8B-B14F-4D97-AF65-F5344CB8AC3E}">
        <p14:creationId xmlns:p14="http://schemas.microsoft.com/office/powerpoint/2010/main" val="3531526585"/>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84962DC-8A86-4444-986A-89C5179A9E7E}" type="datetimeFigureOut">
              <a:rPr lang="ru-RU" smtClean="0"/>
              <a:t>23.05.2023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22543421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84962DC-8A86-4444-986A-89C5179A9E7E}" type="datetimeFigureOut">
              <a:rPr lang="ru-RU" smtClean="0"/>
              <a:t>23.05.2023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39716527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84962DC-8A86-4444-986A-89C5179A9E7E}" type="datetimeFigureOut">
              <a:rPr lang="ru-RU" smtClean="0"/>
              <a:t>23.05.2023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14918344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84962DC-8A86-4444-986A-89C5179A9E7E}" type="datetimeFigureOut">
              <a:rPr lang="ru-RU" smtClean="0"/>
              <a:t>23.05.2023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25225661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84962DC-8A86-4444-986A-89C5179A9E7E}" type="datetimeFigureOut">
              <a:rPr lang="ru-RU" smtClean="0"/>
              <a:t>23.05.2023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35080740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84962DC-8A86-4444-986A-89C5179A9E7E}" type="datetimeFigureOut">
              <a:rPr lang="ru-RU" smtClean="0"/>
              <a:t>23.05.2023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8758741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84962DC-8A86-4444-986A-89C5179A9E7E}" type="datetimeFigureOut">
              <a:rPr lang="ru-RU" smtClean="0"/>
              <a:t>23.05.2023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17706434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84962DC-8A86-4444-986A-89C5179A9E7E}" type="datetimeFigureOut">
              <a:rPr lang="ru-RU" smtClean="0"/>
              <a:t>23.05.2023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31469365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84962DC-8A86-4444-986A-89C5179A9E7E}" type="datetimeFigureOut">
              <a:rPr lang="ru-RU" smtClean="0"/>
              <a:t>23.05.2023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570238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84962DC-8A86-4444-986A-89C5179A9E7E}" type="datetimeFigureOut">
              <a:rPr lang="ru-RU" smtClean="0"/>
              <a:t>23.05.2023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42192007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84962DC-8A86-4444-986A-89C5179A9E7E}" type="datetimeFigureOut">
              <a:rPr lang="ru-RU" smtClean="0"/>
              <a:t>23.05.2023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847B161-F168-4637-AA86-057C47B59061}" type="slidenum">
              <a:rPr lang="ru-RU" smtClean="0"/>
              <a:t>‹#›</a:t>
            </a:fld>
            <a:endParaRPr lang="ru-RU"/>
          </a:p>
        </p:txBody>
      </p:sp>
    </p:spTree>
    <p:extLst>
      <p:ext uri="{BB962C8B-B14F-4D97-AF65-F5344CB8AC3E}">
        <p14:creationId xmlns:p14="http://schemas.microsoft.com/office/powerpoint/2010/main" val="417108113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6DA2CD0-DF99-40AC-B55C-B3757F16B930}"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3503414725"/>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A94E1A4-E679-45C8-B7F3-7F77399B3403}"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3826936109"/>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41"/>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1" y="4589466"/>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BED703-4067-4717-A976-39B72EBE62B1}"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2461447666"/>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09600" y="1600203"/>
            <a:ext cx="53848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600203"/>
            <a:ext cx="53848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93AD112-2667-4FCF-8534-2C1226B676EF}"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3943668889"/>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7" y="365128"/>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40319"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40319" y="2505075"/>
            <a:ext cx="5158316"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71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9F0750CC-9808-47E3-A32F-409AE695B937}"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1460153811"/>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74A47FF-9FDA-4645-9437-623A7C2B7AB9}"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2741022947"/>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44C46D28-2E1F-4CFB-AF21-865FC21D9AE4}"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3952904126"/>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9" y="457200"/>
            <a:ext cx="393276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717" y="987428"/>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40319"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7713E3E-1DC2-4F6C-BF2A-18111BB0A9E6}"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1851934407"/>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9" y="457200"/>
            <a:ext cx="393276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717" y="987428"/>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840319"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8AB23F6-3F6E-4DA0-AA0D-B619269C4BCB}"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2130742857"/>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948B318-7771-4D68-A31F-E017A9A6EFF2}"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3643792928"/>
      </p:ext>
    </p:extLst>
  </p:cSld>
  <p:clrMapOvr>
    <a:masterClrMapping/>
  </p:clrMapOvr>
  <p:transition>
    <p:wedg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41"/>
            <a:ext cx="27432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274641"/>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F7D4383-84E3-4B2A-B867-11E28B62E660}"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3825044951"/>
      </p:ext>
    </p:extLst>
  </p:cSld>
  <p:clrMapOvr>
    <a:masterClrMapping/>
  </p:clrMapOvr>
  <p:transition>
    <p:wedg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609600" y="1600203"/>
            <a:ext cx="10972800" cy="4525963"/>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611751B-A3BA-44E9-A6EE-77648D1F0501}"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16353158"/>
      </p:ext>
    </p:extLst>
  </p:cSld>
  <p:clrMapOvr>
    <a:masterClrMapping/>
  </p:clrMapOvr>
  <p:transition>
    <p:wedg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609600" y="1600203"/>
            <a:ext cx="53848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600203"/>
            <a:ext cx="53848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4424EBF-67B7-47BD-915E-B18D2F7DCBFD}"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3631981637"/>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image" Target="../media/image4.jpeg"/><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alpha val="70000"/>
          </a:schemeClr>
        </a:solidFill>
        <a:effectLst/>
      </p:bgPr>
    </p:bg>
    <p:spTree>
      <p:nvGrpSpPr>
        <p:cNvPr id="1" name=""/>
        <p:cNvGrpSpPr/>
        <p:nvPr/>
      </p:nvGrpSpPr>
      <p:grpSpPr>
        <a:xfrm>
          <a:off x="0" y="0"/>
          <a:ext cx="0" cy="0"/>
          <a:chOff x="0" y="0"/>
          <a:chExt cx="0" cy="0"/>
        </a:xfrm>
      </p:grpSpPr>
      <p:sp>
        <p:nvSpPr>
          <p:cNvPr id="8" name="Прямоугольник 7"/>
          <p:cNvSpPr/>
          <p:nvPr/>
        </p:nvSpPr>
        <p:spPr>
          <a:xfrm>
            <a:off x="239349" y="188640"/>
            <a:ext cx="2016224" cy="6552728"/>
          </a:xfrm>
          <a:prstGeom prst="rect">
            <a:avLst/>
          </a:prstGeom>
          <a:solidFill>
            <a:schemeClr val="accent3">
              <a:lumMod val="20000"/>
              <a:lumOff val="80000"/>
            </a:schemeClr>
          </a:solidFill>
          <a:ln>
            <a:solidFill>
              <a:schemeClr val="accent3">
                <a:lumMod val="75000"/>
              </a:schemeClr>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800"/>
          </a:p>
        </p:txBody>
      </p:sp>
      <p:sp>
        <p:nvSpPr>
          <p:cNvPr id="21" name="Прямоугольник 20"/>
          <p:cNvSpPr/>
          <p:nvPr/>
        </p:nvSpPr>
        <p:spPr>
          <a:xfrm>
            <a:off x="2447595" y="188640"/>
            <a:ext cx="9529501" cy="6526508"/>
          </a:xfrm>
          <a:prstGeom prst="rect">
            <a:avLst/>
          </a:prstGeom>
          <a:blipFill>
            <a:blip r:embed="rId14" cstate="email">
              <a:duotone>
                <a:schemeClr val="accent3">
                  <a:shade val="45000"/>
                  <a:satMod val="135000"/>
                </a:schemeClr>
                <a:prstClr val="white"/>
              </a:duotone>
            </a:blip>
            <a:stretch>
              <a:fillRect/>
            </a:stretch>
          </a:blipFill>
          <a:ln>
            <a:solidFill>
              <a:schemeClr val="accent3">
                <a:lumMod val="75000"/>
              </a:schemeClr>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ru-RU" sz="1800" dirty="0">
              <a:solidFill>
                <a:prstClr val="white"/>
              </a:solidFill>
            </a:endParaRPr>
          </a:p>
        </p:txBody>
      </p:sp>
      <p:sp>
        <p:nvSpPr>
          <p:cNvPr id="17409" name="Rectangle 1"/>
          <p:cNvSpPr>
            <a:spLocks noChangeArrowheads="1"/>
          </p:cNvSpPr>
          <p:nvPr/>
        </p:nvSpPr>
        <p:spPr bwMode="auto">
          <a:xfrm>
            <a:off x="10032437" y="0"/>
            <a:ext cx="2159563" cy="2154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dirty="0" smtClean="0">
                <a:ln>
                  <a:noFill/>
                </a:ln>
                <a:solidFill>
                  <a:schemeClr val="accent3">
                    <a:lumMod val="75000"/>
                  </a:schemeClr>
                </a:solidFill>
                <a:effectLst/>
                <a:latin typeface="Tahoma" pitchFamily="34" charset="0"/>
                <a:ea typeface="Calibri" pitchFamily="34" charset="0"/>
                <a:cs typeface="Tahoma" pitchFamily="34" charset="0"/>
              </a:rPr>
              <a:t>© Фокина Лидия Петровна </a:t>
            </a:r>
            <a:endParaRPr kumimoji="0" lang="ru-RU" sz="800" b="0" i="0" u="none" strike="noStrike" cap="none" normalizeH="0" baseline="0" dirty="0" smtClean="0">
              <a:ln>
                <a:noFill/>
              </a:ln>
              <a:solidFill>
                <a:schemeClr val="accent3">
                  <a:lumMod val="75000"/>
                </a:schemeClr>
              </a:solidFill>
              <a:effectLst/>
              <a:latin typeface="Arial" pitchFamily="34" charset="0"/>
              <a:cs typeface="Arial" pitchFamily="34" charset="0"/>
            </a:endParaRPr>
          </a:p>
        </p:txBody>
      </p:sp>
      <p:pic>
        <p:nvPicPr>
          <p:cNvPr id="42" name="Picture 4" descr="http://www.playcast.ru/uploads/2015/02/09/12027652.png"/>
          <p:cNvPicPr>
            <a:picLocks noChangeAspect="1" noChangeArrowheads="1"/>
          </p:cNvPicPr>
          <p:nvPr/>
        </p:nvPicPr>
        <p:blipFill>
          <a:blip r:embed="rId15" cstate="email"/>
          <a:srcRect/>
          <a:stretch>
            <a:fillRect/>
          </a:stretch>
        </p:blipFill>
        <p:spPr bwMode="auto">
          <a:xfrm>
            <a:off x="239349" y="332657"/>
            <a:ext cx="4314199" cy="6408712"/>
          </a:xfrm>
          <a:prstGeom prst="rect">
            <a:avLst/>
          </a:prstGeom>
          <a:noFill/>
        </p:spPr>
      </p:pic>
      <p:pic>
        <p:nvPicPr>
          <p:cNvPr id="45" name="Picture 4" descr="http://img-fotki.yandex.ru/get/5409/47407354.274/0_8e961_2109d486_S.png"/>
          <p:cNvPicPr>
            <a:picLocks noChangeAspect="1" noChangeArrowheads="1"/>
          </p:cNvPicPr>
          <p:nvPr/>
        </p:nvPicPr>
        <p:blipFill>
          <a:blip r:embed="rId16" cstate="email">
            <a:duotone>
              <a:schemeClr val="accent3">
                <a:shade val="45000"/>
                <a:satMod val="135000"/>
              </a:schemeClr>
              <a:prstClr val="white"/>
            </a:duotone>
          </a:blip>
          <a:srcRect/>
          <a:stretch>
            <a:fillRect/>
          </a:stretch>
        </p:blipFill>
        <p:spPr bwMode="auto">
          <a:xfrm>
            <a:off x="10032437" y="5733257"/>
            <a:ext cx="1905000" cy="895351"/>
          </a:xfrm>
          <a:prstGeom prst="rect">
            <a:avLst/>
          </a:prstGeom>
          <a:noFill/>
        </p:spPr>
      </p:pic>
    </p:spTree>
    <p:extLst>
      <p:ext uri="{BB962C8B-B14F-4D97-AF65-F5344CB8AC3E}">
        <p14:creationId xmlns:p14="http://schemas.microsoft.com/office/powerpoint/2010/main" val="23553457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4"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08F617-947C-42CA-ADF0-9F12DF9A8EE1}" type="datetimeFigureOut">
              <a:rPr lang="ru-RU" smtClean="0"/>
              <a:t>23.05.2023</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B18E7D-FF1D-4047-BF6A-DE6E5FBFD086}" type="slidenum">
              <a:rPr lang="ru-RU" smtClean="0"/>
              <a:t>‹#›</a:t>
            </a:fld>
            <a:endParaRPr lang="ru-RU"/>
          </a:p>
        </p:txBody>
      </p:sp>
    </p:spTree>
    <p:extLst>
      <p:ext uri="{BB962C8B-B14F-4D97-AF65-F5344CB8AC3E}">
        <p14:creationId xmlns:p14="http://schemas.microsoft.com/office/powerpoint/2010/main" val="37477300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print">
            <a:alphaModFix amt="35000"/>
            <a:lum/>
          </a:blip>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400">
                <a:latin typeface="Arial" panose="020B0604020202020204" pitchFamily="34" charset="0"/>
              </a:defRPr>
            </a:lvl1pPr>
          </a:lstStyle>
          <a:p>
            <a:pPr fontAlgn="base">
              <a:spcBef>
                <a:spcPct val="0"/>
              </a:spcBef>
              <a:spcAft>
                <a:spcPct val="0"/>
              </a:spcAft>
              <a:defRPr/>
            </a:pPr>
            <a:endParaRPr lang="ru-RU">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eaLnBrk="1" hangingPunct="1">
              <a:defRPr sz="1400">
                <a:latin typeface="Arial" panose="020B0604020202020204" pitchFamily="34" charset="0"/>
              </a:defRPr>
            </a:lvl1pPr>
          </a:lstStyle>
          <a:p>
            <a:pPr fontAlgn="base">
              <a:spcBef>
                <a:spcPct val="0"/>
              </a:spcBef>
              <a:spcAft>
                <a:spcPct val="0"/>
              </a:spcAft>
              <a:defRPr/>
            </a:pPr>
            <a:endParaRPr lang="ru-RU">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400">
                <a:latin typeface="Arial" charset="0"/>
              </a:defRPr>
            </a:lvl1pPr>
          </a:lstStyle>
          <a:p>
            <a:pPr fontAlgn="base">
              <a:spcBef>
                <a:spcPct val="0"/>
              </a:spcBef>
              <a:spcAft>
                <a:spcPct val="0"/>
              </a:spcAft>
              <a:defRPr/>
            </a:pPr>
            <a:fld id="{7F407CD1-C798-4374-89D4-165B1DBA76ED}" type="slidenum">
              <a:rPr lang="ru-RU" altLang="ru-RU">
                <a:solidFill>
                  <a:srgbClr val="000000"/>
                </a:solidFill>
              </a:rPr>
              <a:pPr fontAlgn="base">
                <a:spcBef>
                  <a:spcPct val="0"/>
                </a:spcBef>
                <a:spcAft>
                  <a:spcPct val="0"/>
                </a:spcAft>
                <a:defRPr/>
              </a:pPr>
              <a:t>‹#›</a:t>
            </a:fld>
            <a:endParaRPr lang="ru-RU" altLang="ru-RU">
              <a:solidFill>
                <a:srgbClr val="000000"/>
              </a:solidFill>
            </a:endParaRPr>
          </a:p>
        </p:txBody>
      </p:sp>
    </p:spTree>
    <p:extLst>
      <p:ext uri="{BB962C8B-B14F-4D97-AF65-F5344CB8AC3E}">
        <p14:creationId xmlns:p14="http://schemas.microsoft.com/office/powerpoint/2010/main" val="200497955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Lst>
  <p:transition>
    <p:wedge/>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snob.ru/i/indoc/f0/blog_entry_53930.jpg" TargetMode="External"/><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hyperlink" Target="http://upload.wikimedia.org/wikipedia/commons/thumb/8/81/Gray3.png/220px-Gray3.pn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botan0.ru/files/biology/image175.gif" TargetMode="Externa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slide" Target="slide40.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notesSlide" Target="../notesSlides/notesSlide10.xml"/><Relationship Id="rId7" Type="http://schemas.openxmlformats.org/officeDocument/2006/relationships/image" Target="../media/image25.png"/><Relationship Id="rId2" Type="http://schemas.openxmlformats.org/officeDocument/2006/relationships/slideLayout" Target="../slideLayouts/slideLayout25.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24.png"/><Relationship Id="rId4" Type="http://schemas.openxmlformats.org/officeDocument/2006/relationships/oleObject" Target="../embeddings/oleObject1.bin"/></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29.png"/><Relationship Id="rId2" Type="http://schemas.openxmlformats.org/officeDocument/2006/relationships/slideLayout" Target="../slideLayouts/slideLayout25.xml"/><Relationship Id="rId1" Type="http://schemas.openxmlformats.org/officeDocument/2006/relationships/vmlDrawing" Target="../drawings/vmlDrawing2.vml"/><Relationship Id="rId6" Type="http://schemas.openxmlformats.org/officeDocument/2006/relationships/image" Target="../media/image28.emf"/><Relationship Id="rId5" Type="http://schemas.openxmlformats.org/officeDocument/2006/relationships/image" Target="../media/image27.png"/><Relationship Id="rId4" Type="http://schemas.openxmlformats.org/officeDocument/2006/relationships/oleObject" Target="../embeddings/oleObject3.bin"/></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3" Type="http://schemas.openxmlformats.org/officeDocument/2006/relationships/package" Target="../embeddings/_________Microsoft_Word.docx"/><Relationship Id="rId2" Type="http://schemas.openxmlformats.org/officeDocument/2006/relationships/slideLayout" Target="../slideLayouts/slideLayout25.xml"/><Relationship Id="rId1" Type="http://schemas.openxmlformats.org/officeDocument/2006/relationships/vmlDrawing" Target="../drawings/vmlDrawing3.vml"/><Relationship Id="rId4" Type="http://schemas.openxmlformats.org/officeDocument/2006/relationships/image" Target="../media/image31.e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3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5.xml"/></Relationships>
</file>

<file path=ppt/slides/_rels/slide50.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5.xml"/></Relationships>
</file>

<file path=ppt/slides/_rels/slide5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0.xml"/></Relationships>
</file>

<file path=ppt/slides/_rels/slide5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0.xml"/></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5.xml"/></Relationships>
</file>

<file path=ppt/slides/_rels/slide5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0.xml"/></Relationships>
</file>

<file path=ppt/slides/_rels/slide5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35.xml"/></Relationships>
</file>

<file path=ppt/slides/_rels/slide5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slide" Target="slide40.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6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A908570-C4E3-42A0-B787-A9125E9D9C1A}"/>
              </a:ext>
            </a:extLst>
          </p:cNvPr>
          <p:cNvSpPr>
            <a:spLocks noGrp="1"/>
          </p:cNvSpPr>
          <p:nvPr>
            <p:ph type="ctrTitle"/>
          </p:nvPr>
        </p:nvSpPr>
        <p:spPr>
          <a:xfrm>
            <a:off x="3007615" y="1687289"/>
            <a:ext cx="7943868" cy="2376264"/>
          </a:xfrm>
          <a:ln>
            <a:solidFill>
              <a:schemeClr val="bg1"/>
            </a:solidFill>
            <a:miter lim="800000"/>
            <a:headEnd/>
            <a:tailEnd/>
          </a:ln>
        </p:spPr>
        <p:txBody>
          <a:bodyPr/>
          <a:lstStyle/>
          <a:p>
            <a:pPr>
              <a:defRPr/>
            </a:pPr>
            <a:r>
              <a:rPr lang="ru-RU" b="1" dirty="0">
                <a:ln w="28575">
                  <a:solidFill>
                    <a:schemeClr val="tx1"/>
                  </a:solidFill>
                </a:ln>
                <a:solidFill>
                  <a:srgbClr val="169622"/>
                </a:solidFill>
                <a:effectLst>
                  <a:outerShdw blurRad="50800" dist="39000" dir="5460000" algn="tl">
                    <a:srgbClr val="000000">
                      <a:alpha val="38000"/>
                    </a:srgbClr>
                  </a:outerShdw>
                </a:effectLst>
              </a:rPr>
              <a:t>Опыт работы по теме</a:t>
            </a:r>
            <a:br>
              <a:rPr lang="ru-RU" b="1" dirty="0">
                <a:ln w="28575">
                  <a:solidFill>
                    <a:schemeClr val="tx1"/>
                  </a:solidFill>
                </a:ln>
                <a:solidFill>
                  <a:srgbClr val="169622"/>
                </a:solidFill>
                <a:effectLst>
                  <a:outerShdw blurRad="50800" dist="39000" dir="5460000" algn="tl">
                    <a:srgbClr val="000000">
                      <a:alpha val="38000"/>
                    </a:srgbClr>
                  </a:outerShdw>
                </a:effectLst>
              </a:rPr>
            </a:br>
            <a:r>
              <a:rPr lang="ru-RU" b="1" dirty="0">
                <a:ln w="28575">
                  <a:solidFill>
                    <a:schemeClr val="tx1"/>
                  </a:solidFill>
                </a:ln>
                <a:solidFill>
                  <a:srgbClr val="169622"/>
                </a:solidFill>
                <a:effectLst>
                  <a:outerShdw blurRad="50800" dist="39000" dir="5460000" algn="tl">
                    <a:srgbClr val="000000">
                      <a:alpha val="38000"/>
                    </a:srgbClr>
                  </a:outerShdw>
                </a:effectLst>
              </a:rPr>
              <a:t> </a:t>
            </a:r>
            <a:r>
              <a:rPr lang="ru-RU" b="1" dirty="0" smtClean="0">
                <a:ln w="28575">
                  <a:solidFill>
                    <a:schemeClr val="tx1"/>
                  </a:solidFill>
                </a:ln>
                <a:solidFill>
                  <a:srgbClr val="169622"/>
                </a:solidFill>
                <a:effectLst>
                  <a:outerShdw blurRad="50800" dist="39000" dir="5460000" algn="tl">
                    <a:srgbClr val="000000">
                      <a:alpha val="38000"/>
                    </a:srgbClr>
                  </a:outerShdw>
                </a:effectLst>
              </a:rPr>
              <a:t>« Сцепление   </a:t>
            </a:r>
            <a:r>
              <a:rPr lang="ru-RU" b="1" dirty="0">
                <a:ln w="28575">
                  <a:solidFill>
                    <a:schemeClr val="tx1"/>
                  </a:solidFill>
                </a:ln>
                <a:solidFill>
                  <a:srgbClr val="169622"/>
                </a:solidFill>
                <a:effectLst>
                  <a:outerShdw blurRad="50800" dist="39000" dir="5460000" algn="tl">
                    <a:srgbClr val="000000">
                      <a:alpha val="38000"/>
                    </a:srgbClr>
                  </a:outerShdw>
                </a:effectLst>
              </a:rPr>
              <a:t>генов в половых </a:t>
            </a:r>
            <a:r>
              <a:rPr lang="ru-RU" b="1" dirty="0" smtClean="0">
                <a:ln w="28575">
                  <a:solidFill>
                    <a:schemeClr val="tx1"/>
                  </a:solidFill>
                </a:ln>
                <a:solidFill>
                  <a:srgbClr val="169622"/>
                </a:solidFill>
                <a:effectLst>
                  <a:outerShdw blurRad="50800" dist="39000" dir="5460000" algn="tl">
                    <a:srgbClr val="000000">
                      <a:alpha val="38000"/>
                    </a:srgbClr>
                  </a:outerShdw>
                </a:effectLst>
              </a:rPr>
              <a:t>хромосомах.</a:t>
            </a:r>
            <a:br>
              <a:rPr lang="ru-RU" b="1" dirty="0" smtClean="0">
                <a:ln w="28575">
                  <a:solidFill>
                    <a:schemeClr val="tx1"/>
                  </a:solidFill>
                </a:ln>
                <a:solidFill>
                  <a:srgbClr val="169622"/>
                </a:solidFill>
                <a:effectLst>
                  <a:outerShdw blurRad="50800" dist="39000" dir="5460000" algn="tl">
                    <a:srgbClr val="000000">
                      <a:alpha val="38000"/>
                    </a:srgbClr>
                  </a:outerShdw>
                </a:effectLst>
              </a:rPr>
            </a:br>
            <a:r>
              <a:rPr lang="ru-RU" b="1" dirty="0" smtClean="0">
                <a:ln w="28575">
                  <a:solidFill>
                    <a:schemeClr val="tx1"/>
                  </a:solidFill>
                </a:ln>
                <a:solidFill>
                  <a:srgbClr val="169622"/>
                </a:solidFill>
                <a:effectLst>
                  <a:outerShdw blurRad="50800" dist="39000" dir="5460000" algn="tl">
                    <a:srgbClr val="000000">
                      <a:alpha val="38000"/>
                    </a:srgbClr>
                  </a:outerShdw>
                </a:effectLst>
              </a:rPr>
              <a:t>Решение задач </a:t>
            </a:r>
            <a:r>
              <a:rPr lang="ru-RU" b="1" dirty="0" smtClean="0">
                <a:ln w="28575">
                  <a:solidFill>
                    <a:schemeClr val="tx1"/>
                  </a:solidFill>
                </a:ln>
                <a:solidFill>
                  <a:srgbClr val="169622"/>
                </a:solidFill>
                <a:effectLst>
                  <a:outerShdw blurRad="50800" dist="39000" dir="5460000" algn="tl">
                    <a:srgbClr val="000000">
                      <a:alpha val="38000"/>
                    </a:srgbClr>
                  </a:outerShdw>
                </a:effectLst>
              </a:rPr>
              <a:t>29 </a:t>
            </a:r>
            <a:r>
              <a:rPr lang="ru-RU" b="1" dirty="0" smtClean="0">
                <a:ln w="28575">
                  <a:solidFill>
                    <a:schemeClr val="tx1"/>
                  </a:solidFill>
                </a:ln>
                <a:solidFill>
                  <a:srgbClr val="169622"/>
                </a:solidFill>
                <a:effectLst>
                  <a:outerShdw blurRad="50800" dist="39000" dir="5460000" algn="tl">
                    <a:srgbClr val="000000">
                      <a:alpha val="38000"/>
                    </a:srgbClr>
                  </a:outerShdw>
                </a:effectLst>
              </a:rPr>
              <a:t>КИМ ЕГЭ».</a:t>
            </a:r>
            <a:endParaRPr lang="ru-RU" dirty="0"/>
          </a:p>
        </p:txBody>
      </p:sp>
      <p:sp>
        <p:nvSpPr>
          <p:cNvPr id="3" name="Подзаголовок 2">
            <a:extLst>
              <a:ext uri="{FF2B5EF4-FFF2-40B4-BE49-F238E27FC236}">
                <a16:creationId xmlns:a16="http://schemas.microsoft.com/office/drawing/2014/main" id="{1D7F579D-4DBD-446E-8300-751BAD2F1456}"/>
              </a:ext>
            </a:extLst>
          </p:cNvPr>
          <p:cNvSpPr>
            <a:spLocks noGrp="1"/>
          </p:cNvSpPr>
          <p:nvPr>
            <p:ph type="subTitle" idx="1"/>
          </p:nvPr>
        </p:nvSpPr>
        <p:spPr>
          <a:xfrm>
            <a:off x="5152533" y="5438446"/>
            <a:ext cx="4692978" cy="1223962"/>
          </a:xfrm>
          <a:ln>
            <a:miter lim="800000"/>
            <a:headEnd/>
            <a:tailEnd/>
          </a:ln>
        </p:spPr>
        <p:txBody>
          <a:bodyPr/>
          <a:lstStyle/>
          <a:p>
            <a:pPr>
              <a:defRPr/>
            </a:pPr>
            <a:r>
              <a:rPr lang="ru-RU" b="1" i="1" dirty="0">
                <a:solidFill>
                  <a:schemeClr val="tx1"/>
                </a:solidFill>
                <a:latin typeface="Monotype Corsiva" pitchFamily="66" charset="0"/>
              </a:rPr>
              <a:t>МБОУ СОШ №2 г. Алагира</a:t>
            </a:r>
          </a:p>
          <a:p>
            <a:pPr>
              <a:defRPr/>
            </a:pPr>
            <a:r>
              <a:rPr lang="ru-RU" b="1" i="1" dirty="0">
                <a:solidFill>
                  <a:schemeClr val="tx1"/>
                </a:solidFill>
                <a:latin typeface="Monotype Corsiva" pitchFamily="66" charset="0"/>
              </a:rPr>
              <a:t>Учитель- </a:t>
            </a:r>
            <a:r>
              <a:rPr lang="ru-RU" b="1" i="1" dirty="0" err="1">
                <a:solidFill>
                  <a:schemeClr val="tx1"/>
                </a:solidFill>
                <a:latin typeface="Monotype Corsiva" pitchFamily="66" charset="0"/>
              </a:rPr>
              <a:t>Льянова</a:t>
            </a:r>
            <a:r>
              <a:rPr lang="ru-RU" b="1" i="1" dirty="0">
                <a:solidFill>
                  <a:schemeClr val="tx1"/>
                </a:solidFill>
                <a:latin typeface="Monotype Corsiva" pitchFamily="66" charset="0"/>
              </a:rPr>
              <a:t> З.К</a:t>
            </a:r>
            <a:r>
              <a:rPr lang="ru-RU" i="1" dirty="0">
                <a:solidFill>
                  <a:schemeClr val="tx1"/>
                </a:solidFill>
              </a:rPr>
              <a:t>.</a:t>
            </a:r>
          </a:p>
        </p:txBody>
      </p:sp>
      <p:sp>
        <p:nvSpPr>
          <p:cNvPr id="6" name="Прямоугольник 5">
            <a:extLst>
              <a:ext uri="{FF2B5EF4-FFF2-40B4-BE49-F238E27FC236}">
                <a16:creationId xmlns:a16="http://schemas.microsoft.com/office/drawing/2014/main" id="{710F6443-23EA-4701-8BFF-D38404793527}"/>
              </a:ext>
            </a:extLst>
          </p:cNvPr>
          <p:cNvSpPr/>
          <p:nvPr/>
        </p:nvSpPr>
        <p:spPr>
          <a:xfrm>
            <a:off x="4706598" y="268968"/>
            <a:ext cx="2792424" cy="646331"/>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fld id="{CB314EA8-7C29-4DB5-85C4-A7844EB2F623}" type="datetime1">
              <a:rPr lang="ru-RU" sz="3600" b="1" spc="200">
                <a:ln w="29210">
                  <a:solidFill>
                    <a:sysClr val="windowText" lastClr="000000"/>
                  </a:solidFill>
                </a:ln>
                <a:solidFill>
                  <a:schemeClr val="accent3">
                    <a:satMod val="200000"/>
                    <a:alpha val="50000"/>
                  </a:schemeClr>
                </a:solidFill>
                <a:effectLst>
                  <a:innerShdw blurRad="50800" dist="50800" dir="8100000">
                    <a:srgbClr val="7D7D7D">
                      <a:alpha val="73000"/>
                    </a:srgbClr>
                  </a:innerShdw>
                </a:effectLst>
                <a:latin typeface="Times New Roman" pitchFamily="18" charset="0"/>
              </a:rPr>
              <a:pPr algn="ctr">
                <a:defRPr/>
              </a:pPr>
              <a:t>23.05.2023</a:t>
            </a:fld>
            <a:endParaRPr lang="ru-RU" sz="3600" b="1" dirty="0">
              <a:ln w="29210">
                <a:solidFill>
                  <a:sysClr val="windowText" lastClr="000000"/>
                </a:solidFill>
              </a:ln>
              <a:effectLst>
                <a:outerShdw blurRad="50800" dist="39000" dir="5460000" algn="tl">
                  <a:srgbClr val="000000">
                    <a:alpha val="38000"/>
                  </a:srgbClr>
                </a:outerShdw>
              </a:effectLst>
            </a:endParaRPr>
          </a:p>
        </p:txBody>
      </p:sp>
      <p:pic>
        <p:nvPicPr>
          <p:cNvPr id="7" name="Рисунок 6" descr="https://image.jimcdn.com/app/cms/image/transf/dimension=948x10000:format=jpg/path/s3fe2324c5b4cab61/image/id5bc966b2473af94/version/1587295513/image.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49406" y="348217"/>
            <a:ext cx="2632842" cy="1259866"/>
          </a:xfrm>
          <a:prstGeom prst="rect">
            <a:avLst/>
          </a:prstGeom>
          <a:noFill/>
          <a:ln>
            <a:noFill/>
          </a:ln>
        </p:spPr>
      </p:pic>
    </p:spTree>
    <p:extLst>
      <p:ext uri="{BB962C8B-B14F-4D97-AF65-F5344CB8AC3E}">
        <p14:creationId xmlns:p14="http://schemas.microsoft.com/office/powerpoint/2010/main" val="497070610"/>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08350" y="377669"/>
            <a:ext cx="9672034" cy="1039007"/>
          </a:xfrm>
        </p:spPr>
        <p:style>
          <a:lnRef idx="2">
            <a:schemeClr val="accent3"/>
          </a:lnRef>
          <a:fillRef idx="1">
            <a:schemeClr val="lt1"/>
          </a:fillRef>
          <a:effectRef idx="0">
            <a:schemeClr val="accent3"/>
          </a:effectRef>
          <a:fontRef idx="minor">
            <a:schemeClr val="dk1"/>
          </a:fontRef>
        </p:style>
        <p:txBody>
          <a:bodyPr>
            <a:noAutofit/>
          </a:bodyPr>
          <a:lstStyle/>
          <a:p>
            <a:r>
              <a:rPr lang="ru-RU" sz="3200" dirty="0"/>
              <a:t> </a:t>
            </a:r>
            <a:r>
              <a:rPr lang="ru-RU" sz="3200" b="1" dirty="0"/>
              <a:t>Биология. Кодификатор ЕГЭ </a:t>
            </a:r>
            <a:r>
              <a:rPr lang="ru-RU" sz="3200" b="1" dirty="0" smtClean="0"/>
              <a:t>2023. </a:t>
            </a:r>
            <a:r>
              <a:rPr lang="ru-RU" sz="3200" b="1" i="1" u="sng" dirty="0" smtClean="0"/>
              <a:t>ЛИНИЯ 29</a:t>
            </a:r>
            <a:r>
              <a:rPr lang="ru-RU" sz="3200" b="1" i="1" u="sng" dirty="0" smtClean="0"/>
              <a:t/>
            </a:r>
            <a:br>
              <a:rPr lang="ru-RU" sz="3200" b="1" i="1" u="sng" dirty="0" smtClean="0"/>
            </a:br>
            <a:r>
              <a:rPr lang="ru-RU" sz="2400" dirty="0" smtClean="0"/>
              <a:t>По кодификатору и спецификации Проверяемые элементы содержания:</a:t>
            </a:r>
            <a:endParaRPr lang="ru-RU" sz="3600" dirty="0"/>
          </a:p>
        </p:txBody>
      </p:sp>
      <p:sp>
        <p:nvSpPr>
          <p:cNvPr id="3" name="Объект 2"/>
          <p:cNvSpPr>
            <a:spLocks noGrp="1"/>
          </p:cNvSpPr>
          <p:nvPr>
            <p:ph idx="1"/>
          </p:nvPr>
        </p:nvSpPr>
        <p:spPr>
          <a:xfrm>
            <a:off x="3078050" y="1519707"/>
            <a:ext cx="8796271" cy="5100034"/>
          </a:xfrm>
        </p:spPr>
        <p:style>
          <a:lnRef idx="2">
            <a:schemeClr val="accent3"/>
          </a:lnRef>
          <a:fillRef idx="1">
            <a:schemeClr val="lt1"/>
          </a:fillRef>
          <a:effectRef idx="0">
            <a:schemeClr val="accent3"/>
          </a:effectRef>
          <a:fontRef idx="minor">
            <a:schemeClr val="dk1"/>
          </a:fontRef>
        </p:style>
        <p:txBody>
          <a:bodyPr>
            <a:normAutofit fontScale="77500" lnSpcReduction="20000"/>
          </a:bodyPr>
          <a:lstStyle/>
          <a:p>
            <a:pPr marL="0" indent="0">
              <a:buNone/>
            </a:pPr>
            <a:r>
              <a:rPr lang="ru-RU" dirty="0"/>
              <a:t>3.5 Закономерности наследственности, их цитологические основы. Закономерности наследования, установленные Г. Менделем, их цитологические основы (моно- и </a:t>
            </a:r>
            <a:r>
              <a:rPr lang="ru-RU" dirty="0" err="1"/>
              <a:t>дигибридное</a:t>
            </a:r>
            <a:r>
              <a:rPr lang="ru-RU" dirty="0"/>
              <a:t> скрещивание). Законы Т. Моргана: сцепленное наследование признаков, нарушение сцепления генов. Генетика пола. Наследование признаков, сцепленных с полом. Взаимодействие генов. Генотип как целостная система. Генетика человека. Методы изучения генетики человека. Решение генетических задач. Составление схем скрещивания</a:t>
            </a:r>
          </a:p>
          <a:p>
            <a:pPr marL="0" indent="0">
              <a:buNone/>
            </a:pPr>
            <a:r>
              <a:rPr lang="ru-RU" dirty="0" smtClean="0"/>
              <a:t>Требования </a:t>
            </a:r>
            <a:r>
              <a:rPr lang="ru-RU" dirty="0"/>
              <a:t>к уровню подготовки выпускников, достижение которых проверяется на едином государственном экзамене по биологии</a:t>
            </a:r>
            <a:endParaRPr lang="ru-RU" dirty="0" smtClean="0">
              <a:solidFill>
                <a:srgbClr val="0B2734"/>
              </a:solidFill>
              <a:latin typeface="Montserrat"/>
            </a:endParaRPr>
          </a:p>
          <a:p>
            <a:r>
              <a:rPr lang="ru-RU" dirty="0" smtClean="0"/>
              <a:t>2.3. Решать  </a:t>
            </a:r>
            <a:r>
              <a:rPr lang="ru-RU" dirty="0"/>
              <a:t>задачи разной сложности по цитологии, генетике (составлять схемы скрещивания), экологии, эволюции;</a:t>
            </a:r>
          </a:p>
        </p:txBody>
      </p:sp>
    </p:spTree>
    <p:extLst>
      <p:ext uri="{BB962C8B-B14F-4D97-AF65-F5344CB8AC3E}">
        <p14:creationId xmlns:p14="http://schemas.microsoft.com/office/powerpoint/2010/main" val="12967151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62140" y="197949"/>
            <a:ext cx="8564450" cy="4893647"/>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2400" dirty="0"/>
              <a:t>В линии </a:t>
            </a:r>
            <a:r>
              <a:rPr lang="ru-RU" sz="2400" dirty="0" smtClean="0"/>
              <a:t>29 </a:t>
            </a:r>
            <a:r>
              <a:rPr lang="ru-RU" sz="2400" dirty="0"/>
              <a:t>традиционно предлагались генетические задачи на </a:t>
            </a:r>
            <a:r>
              <a:rPr lang="ru-RU" sz="2400" dirty="0" err="1"/>
              <a:t>дигибридное</a:t>
            </a:r>
            <a:r>
              <a:rPr lang="ru-RU" sz="2400" dirty="0"/>
              <a:t> скрещивание, наследование признаков, сцепленных с полом, сцепленное наследование признаков.</a:t>
            </a:r>
          </a:p>
          <a:p>
            <a:r>
              <a:rPr lang="ru-RU" sz="2400" dirty="0"/>
              <a:t>• Средний результат выполнения генетических задач в 2019 г. составил 33,2%, что соответствует результатам 2018 г. (34%), а максимальные 3 балла в среднем получили 17% участников. </a:t>
            </a:r>
            <a:r>
              <a:rPr lang="ru-RU" sz="2400" dirty="0" smtClean="0"/>
              <a:t>•</a:t>
            </a:r>
            <a:r>
              <a:rPr lang="ru-RU" sz="2400" dirty="0"/>
              <a:t>При правильном решении задачи максимальные балы не получали участники, не ответившие на вопрос к задаче или неверно объяснившие результаты скрещивания, а также за неточности в написании схемы скрещивания.</a:t>
            </a:r>
          </a:p>
          <a:p>
            <a:r>
              <a:rPr lang="ru-RU" sz="2400" dirty="0"/>
              <a:t>•Хорошие результаты свидетельствует о том, что учащиеся знакомы с алгоритмом решения, умеют анализировать условие, делать выводы.</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351"/>
            <a:ext cx="733425" cy="89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52785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a:t>3.2.</a:t>
            </a:r>
            <a:r>
              <a:rPr lang="ru-RU" b="1" dirty="0"/>
              <a:t>  Анализ выполнения заданий КИМ</a:t>
            </a:r>
            <a:r>
              <a:rPr lang="ru-RU" dirty="0"/>
              <a:t/>
            </a:r>
            <a:br>
              <a:rPr lang="ru-RU" dirty="0"/>
            </a:br>
            <a:endParaRPr lang="ru-RU" dirty="0"/>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70456" y="1948070"/>
            <a:ext cx="11448930" cy="31042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956504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867" r="11261" b="9702"/>
          <a:stretch/>
        </p:blipFill>
        <p:spPr bwMode="auto">
          <a:xfrm>
            <a:off x="3043451" y="252484"/>
            <a:ext cx="8570794" cy="6605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23085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785" y="274637"/>
            <a:ext cx="11186615" cy="6276287"/>
          </a:xfrm>
        </p:spPr>
        <p:style>
          <a:lnRef idx="2">
            <a:schemeClr val="dk1"/>
          </a:lnRef>
          <a:fillRef idx="1">
            <a:schemeClr val="lt1"/>
          </a:fillRef>
          <a:effectRef idx="0">
            <a:schemeClr val="dk1"/>
          </a:effectRef>
          <a:fontRef idx="minor">
            <a:schemeClr val="dk1"/>
          </a:fontRef>
        </p:style>
        <p:txBody>
          <a:bodyPr/>
          <a:lstStyle/>
          <a:p>
            <a:pPr marL="342900" indent="-342900" algn="l">
              <a:buFont typeface="+mj-lt"/>
              <a:buAutoNum type="arabicParenR"/>
            </a:pPr>
            <a:r>
              <a:rPr lang="ru-RU" sz="1800" dirty="0">
                <a:solidFill>
                  <a:srgbClr val="000000"/>
                </a:solidFill>
                <a:latin typeface="yandex-sans"/>
              </a:rPr>
              <a:t>Прежде всего необходимо внимательно изучить </a:t>
            </a:r>
            <a:r>
              <a:rPr lang="ru-RU" sz="1800" b="1" dirty="0">
                <a:solidFill>
                  <a:srgbClr val="FF0000"/>
                </a:solidFill>
                <a:latin typeface="yandex-sans"/>
              </a:rPr>
              <a:t>условие</a:t>
            </a:r>
            <a:r>
              <a:rPr lang="ru-RU" sz="1800" dirty="0">
                <a:solidFill>
                  <a:srgbClr val="000000"/>
                </a:solidFill>
                <a:latin typeface="yandex-sans"/>
              </a:rPr>
              <a:t> задачи. Даже те учащиеся, которые </a:t>
            </a:r>
            <a:r>
              <a:rPr lang="ru-RU" sz="1800" dirty="0" smtClean="0">
                <a:solidFill>
                  <a:srgbClr val="000000"/>
                </a:solidFill>
                <a:latin typeface="yandex-sans"/>
              </a:rPr>
              <a:t>хорошо знают </a:t>
            </a:r>
            <a:r>
              <a:rPr lang="ru-RU" sz="1800" dirty="0">
                <a:solidFill>
                  <a:srgbClr val="000000"/>
                </a:solidFill>
                <a:latin typeface="yandex-sans"/>
              </a:rPr>
              <a:t>закономерности наследования и успешно решают генетические задачи, часто допускают </a:t>
            </a:r>
            <a:r>
              <a:rPr lang="ru-RU" sz="1800" dirty="0" smtClean="0">
                <a:solidFill>
                  <a:srgbClr val="000000"/>
                </a:solidFill>
                <a:latin typeface="yandex-sans"/>
              </a:rPr>
              <a:t>грубые </a:t>
            </a:r>
            <a:r>
              <a:rPr lang="ru-RU" sz="1800" dirty="0">
                <a:solidFill>
                  <a:srgbClr val="000000"/>
                </a:solidFill>
                <a:latin typeface="yandex-sans"/>
              </a:rPr>
              <a:t>ошибки, причинами которых является невнимательное или неправильное прочтение </a:t>
            </a:r>
            <a:r>
              <a:rPr lang="ru-RU" sz="1800" dirty="0" smtClean="0">
                <a:solidFill>
                  <a:srgbClr val="000000"/>
                </a:solidFill>
                <a:latin typeface="yandex-sans"/>
              </a:rPr>
              <a:t>условия.</a:t>
            </a:r>
            <a:br>
              <a:rPr lang="ru-RU" sz="1800" dirty="0" smtClean="0">
                <a:solidFill>
                  <a:srgbClr val="000000"/>
                </a:solidFill>
                <a:latin typeface="yandex-sans"/>
              </a:rPr>
            </a:br>
            <a:r>
              <a:rPr lang="ru-RU" sz="1800" dirty="0" smtClean="0">
                <a:solidFill>
                  <a:srgbClr val="000000"/>
                </a:solidFill>
                <a:latin typeface="yandex-sans"/>
              </a:rPr>
              <a:t>2) Следующим </a:t>
            </a:r>
            <a:r>
              <a:rPr lang="ru-RU" sz="1800" dirty="0">
                <a:solidFill>
                  <a:srgbClr val="000000"/>
                </a:solidFill>
                <a:latin typeface="yandex-sans"/>
              </a:rPr>
              <a:t>этапом является </a:t>
            </a:r>
            <a:r>
              <a:rPr lang="ru-RU" sz="1800" b="1" dirty="0">
                <a:solidFill>
                  <a:srgbClr val="FF0000"/>
                </a:solidFill>
                <a:latin typeface="yandex-sans"/>
              </a:rPr>
              <a:t>определение типа задачи</a:t>
            </a:r>
            <a:r>
              <a:rPr lang="ru-RU" sz="1800" dirty="0">
                <a:solidFill>
                  <a:srgbClr val="000000"/>
                </a:solidFill>
                <a:latin typeface="yandex-sans"/>
              </a:rPr>
              <a:t>. Для этого необходимо выяснить, </a:t>
            </a:r>
            <a:r>
              <a:rPr lang="ru-RU" sz="1800" dirty="0" smtClean="0">
                <a:solidFill>
                  <a:srgbClr val="000000"/>
                </a:solidFill>
                <a:latin typeface="yandex-sans"/>
              </a:rPr>
              <a:t>сколько пар </a:t>
            </a:r>
            <a:r>
              <a:rPr lang="ru-RU" sz="1800" dirty="0">
                <a:solidFill>
                  <a:srgbClr val="000000"/>
                </a:solidFill>
                <a:latin typeface="yandex-sans"/>
              </a:rPr>
              <a:t>признаков рассматривается в задаче, сколько пар генов кодирует эти признаки, а также </a:t>
            </a:r>
            <a:r>
              <a:rPr lang="ru-RU" sz="1800" dirty="0" smtClean="0">
                <a:solidFill>
                  <a:srgbClr val="000000"/>
                </a:solidFill>
                <a:latin typeface="yandex-sans"/>
              </a:rPr>
              <a:t>число классов </a:t>
            </a:r>
            <a:r>
              <a:rPr lang="ru-RU" sz="1800" dirty="0">
                <a:solidFill>
                  <a:srgbClr val="000000"/>
                </a:solidFill>
                <a:latin typeface="yandex-sans"/>
              </a:rPr>
              <a:t>фенотипов, присутствующих в потомстве от скрещивания </a:t>
            </a:r>
            <a:r>
              <a:rPr lang="ru-RU" sz="1800" dirty="0" err="1">
                <a:solidFill>
                  <a:srgbClr val="000000"/>
                </a:solidFill>
                <a:latin typeface="yandex-sans"/>
              </a:rPr>
              <a:t>гетерозигот</a:t>
            </a:r>
            <a:r>
              <a:rPr lang="ru-RU" sz="1800" dirty="0">
                <a:solidFill>
                  <a:srgbClr val="000000"/>
                </a:solidFill>
                <a:latin typeface="yandex-sans"/>
              </a:rPr>
              <a:t> или при </a:t>
            </a:r>
            <a:r>
              <a:rPr lang="ru-RU" sz="1800" dirty="0" smtClean="0">
                <a:solidFill>
                  <a:srgbClr val="000000"/>
                </a:solidFill>
                <a:latin typeface="yandex-sans"/>
              </a:rPr>
              <a:t>анализирующем </a:t>
            </a:r>
            <a:r>
              <a:rPr lang="ru-RU" sz="1800" dirty="0">
                <a:solidFill>
                  <a:srgbClr val="000000"/>
                </a:solidFill>
                <a:latin typeface="yandex-sans"/>
              </a:rPr>
              <a:t>скрещивании, и количественное соотношение этих классов</a:t>
            </a:r>
            <a:r>
              <a:rPr lang="ru-RU" sz="1800" dirty="0" smtClean="0">
                <a:solidFill>
                  <a:srgbClr val="000000"/>
                </a:solidFill>
                <a:latin typeface="yandex-sans"/>
              </a:rPr>
              <a:t>.</a:t>
            </a:r>
            <a:br>
              <a:rPr lang="ru-RU" sz="1800" dirty="0" smtClean="0">
                <a:solidFill>
                  <a:srgbClr val="000000"/>
                </a:solidFill>
                <a:latin typeface="yandex-sans"/>
              </a:rPr>
            </a:br>
            <a:r>
              <a:rPr lang="ru-RU" sz="1800" dirty="0" smtClean="0">
                <a:solidFill>
                  <a:srgbClr val="000000"/>
                </a:solidFill>
                <a:latin typeface="yandex-sans"/>
              </a:rPr>
              <a:t>3)Связано  </a:t>
            </a:r>
            <a:r>
              <a:rPr lang="ru-RU" sz="1800" dirty="0">
                <a:solidFill>
                  <a:srgbClr val="000000"/>
                </a:solidFill>
                <a:latin typeface="yandex-sans"/>
              </a:rPr>
              <a:t>ли наследование признака с половыми хромосомами, а также </a:t>
            </a:r>
            <a:r>
              <a:rPr lang="ru-RU" sz="1800" dirty="0" err="1">
                <a:solidFill>
                  <a:srgbClr val="000000"/>
                </a:solidFill>
                <a:latin typeface="yandex-sans"/>
              </a:rPr>
              <a:t>сцепленно</a:t>
            </a:r>
            <a:r>
              <a:rPr lang="ru-RU" sz="1800" dirty="0">
                <a:solidFill>
                  <a:srgbClr val="000000"/>
                </a:solidFill>
                <a:latin typeface="yandex-sans"/>
              </a:rPr>
              <a:t> или </a:t>
            </a:r>
            <a:r>
              <a:rPr lang="ru-RU" sz="1800" dirty="0" smtClean="0">
                <a:solidFill>
                  <a:srgbClr val="000000"/>
                </a:solidFill>
                <a:latin typeface="yandex-sans"/>
              </a:rPr>
              <a:t>независимо наследуется </a:t>
            </a:r>
            <a:r>
              <a:rPr lang="ru-RU" sz="1800" dirty="0">
                <a:solidFill>
                  <a:srgbClr val="000000"/>
                </a:solidFill>
                <a:latin typeface="yandex-sans"/>
              </a:rPr>
              <a:t>пара признаков. Относительно последнего могут быть прямые указания в условии. </a:t>
            </a:r>
            <a:r>
              <a:rPr lang="ru-RU" sz="1800" dirty="0" smtClean="0">
                <a:solidFill>
                  <a:srgbClr val="000000"/>
                </a:solidFill>
                <a:latin typeface="yandex-sans"/>
              </a:rPr>
              <a:t>Также</a:t>
            </a:r>
            <a:r>
              <a:rPr lang="ru-RU" sz="1800" dirty="0">
                <a:solidFill>
                  <a:srgbClr val="000000"/>
                </a:solidFill>
                <a:latin typeface="yandex-sans"/>
              </a:rPr>
              <a:t>, свидетельством о сцепленном наследовании может являться соотношение классов с разными </a:t>
            </a:r>
            <a:r>
              <a:rPr lang="ru-RU" sz="1800" dirty="0" smtClean="0">
                <a:solidFill>
                  <a:srgbClr val="000000"/>
                </a:solidFill>
                <a:latin typeface="yandex-sans"/>
              </a:rPr>
              <a:t>фенотипами </a:t>
            </a:r>
            <a:r>
              <a:rPr lang="ru-RU" sz="1800" dirty="0">
                <a:solidFill>
                  <a:srgbClr val="000000"/>
                </a:solidFill>
                <a:latin typeface="yandex-sans"/>
              </a:rPr>
              <a:t>в потомстве.</a:t>
            </a:r>
            <a:br>
              <a:rPr lang="ru-RU" sz="1800" dirty="0">
                <a:solidFill>
                  <a:srgbClr val="000000"/>
                </a:solidFill>
                <a:latin typeface="yandex-sans"/>
              </a:rPr>
            </a:br>
            <a:r>
              <a:rPr lang="ru-RU" sz="1800" dirty="0" smtClean="0">
                <a:solidFill>
                  <a:srgbClr val="000000"/>
                </a:solidFill>
                <a:latin typeface="yandex-sans"/>
              </a:rPr>
              <a:t>4)Для </a:t>
            </a:r>
            <a:r>
              <a:rPr lang="ru-RU" sz="1800" dirty="0">
                <a:solidFill>
                  <a:srgbClr val="000000"/>
                </a:solidFill>
                <a:latin typeface="yandex-sans"/>
              </a:rPr>
              <a:t>облегчения решения можно записать схему брака (скрещивания) на черновике, </a:t>
            </a:r>
            <a:r>
              <a:rPr lang="ru-RU" sz="1800" b="1" dirty="0">
                <a:solidFill>
                  <a:srgbClr val="FF0000"/>
                </a:solidFill>
                <a:latin typeface="yandex-sans"/>
              </a:rPr>
              <a:t>отмечая </a:t>
            </a:r>
            <a:r>
              <a:rPr lang="ru-RU" sz="1800" b="1" dirty="0" smtClean="0">
                <a:solidFill>
                  <a:srgbClr val="FF0000"/>
                </a:solidFill>
                <a:latin typeface="yandex-sans"/>
              </a:rPr>
              <a:t>фенотипы </a:t>
            </a:r>
            <a:r>
              <a:rPr lang="ru-RU" sz="1800" dirty="0">
                <a:solidFill>
                  <a:srgbClr val="000000"/>
                </a:solidFill>
                <a:latin typeface="yandex-sans"/>
              </a:rPr>
              <a:t>и генотипы особей, известных по условию задачи, а затем начать выполнение операций по </a:t>
            </a:r>
            <a:r>
              <a:rPr lang="ru-RU" sz="1800" dirty="0" smtClean="0">
                <a:solidFill>
                  <a:srgbClr val="000000"/>
                </a:solidFill>
                <a:latin typeface="yandex-sans"/>
              </a:rPr>
              <a:t>выяснению </a:t>
            </a:r>
            <a:r>
              <a:rPr lang="ru-RU" sz="1800" dirty="0">
                <a:solidFill>
                  <a:srgbClr val="000000"/>
                </a:solidFill>
                <a:latin typeface="yandex-sans"/>
              </a:rPr>
              <a:t>неизвестных генотипов. Для удобства неизвестные гены на черновике можно </a:t>
            </a:r>
            <a:r>
              <a:rPr lang="ru-RU" sz="1800" dirty="0" smtClean="0">
                <a:solidFill>
                  <a:srgbClr val="000000"/>
                </a:solidFill>
                <a:latin typeface="yandex-sans"/>
              </a:rPr>
              <a:t>обозначать значками </a:t>
            </a:r>
            <a:r>
              <a:rPr lang="ru-RU" sz="1800" dirty="0">
                <a:solidFill>
                  <a:srgbClr val="000000"/>
                </a:solidFill>
                <a:latin typeface="yandex-sans"/>
              </a:rPr>
              <a:t>*,</a:t>
            </a:r>
            <a:r>
              <a:rPr lang="ru-RU" sz="1800" b="1" dirty="0">
                <a:solidFill>
                  <a:srgbClr val="FF0000"/>
                </a:solidFill>
                <a:latin typeface="yandex-sans"/>
              </a:rPr>
              <a:t> _ </a:t>
            </a:r>
            <a:r>
              <a:rPr lang="ru-RU" sz="1800" dirty="0">
                <a:solidFill>
                  <a:srgbClr val="000000"/>
                </a:solidFill>
                <a:latin typeface="yandex-sans"/>
              </a:rPr>
              <a:t>или ?.</a:t>
            </a:r>
            <a:br>
              <a:rPr lang="ru-RU" sz="1800" dirty="0">
                <a:solidFill>
                  <a:srgbClr val="000000"/>
                </a:solidFill>
                <a:latin typeface="yandex-sans"/>
              </a:rPr>
            </a:br>
            <a:r>
              <a:rPr lang="ru-RU" sz="1800" dirty="0" smtClean="0">
                <a:solidFill>
                  <a:srgbClr val="000000"/>
                </a:solidFill>
                <a:latin typeface="yandex-sans"/>
              </a:rPr>
              <a:t>5)</a:t>
            </a:r>
            <a:r>
              <a:rPr lang="ru-RU" sz="1800" b="1" dirty="0" smtClean="0">
                <a:solidFill>
                  <a:srgbClr val="FF0000"/>
                </a:solidFill>
                <a:latin typeface="yandex-sans"/>
              </a:rPr>
              <a:t>Выяснение </a:t>
            </a:r>
            <a:r>
              <a:rPr lang="ru-RU" sz="1800" b="1" dirty="0">
                <a:solidFill>
                  <a:srgbClr val="FF0000"/>
                </a:solidFill>
                <a:latin typeface="yandex-sans"/>
              </a:rPr>
              <a:t>генотипов особей</a:t>
            </a:r>
            <a:r>
              <a:rPr lang="ru-RU" sz="1800" dirty="0">
                <a:solidFill>
                  <a:srgbClr val="000000"/>
                </a:solidFill>
                <a:latin typeface="yandex-sans"/>
              </a:rPr>
              <a:t>, неизвестных по условию, является основной методической </a:t>
            </a:r>
            <a:r>
              <a:rPr lang="ru-RU" sz="1800" dirty="0" smtClean="0">
                <a:solidFill>
                  <a:srgbClr val="000000"/>
                </a:solidFill>
                <a:latin typeface="yandex-sans"/>
              </a:rPr>
              <a:t>операцией</a:t>
            </a:r>
            <a:r>
              <a:rPr lang="ru-RU" sz="1800" dirty="0">
                <a:solidFill>
                  <a:srgbClr val="000000"/>
                </a:solidFill>
                <a:latin typeface="yandex-sans"/>
              </a:rPr>
              <a:t>, необходимой для решения генетических задач. При этом решение всегда надо начинать с </a:t>
            </a:r>
            <a:r>
              <a:rPr lang="ru-RU" sz="1800" dirty="0" smtClean="0">
                <a:solidFill>
                  <a:srgbClr val="000000"/>
                </a:solidFill>
                <a:latin typeface="yandex-sans"/>
              </a:rPr>
              <a:t>особей</a:t>
            </a:r>
            <a:r>
              <a:rPr lang="ru-RU" sz="1800" dirty="0">
                <a:solidFill>
                  <a:srgbClr val="000000"/>
                </a:solidFill>
                <a:latin typeface="yandex-sans"/>
              </a:rPr>
              <a:t>, несущих рецессивный признак, поскольку они </a:t>
            </a:r>
            <a:r>
              <a:rPr lang="ru-RU" sz="1800" dirty="0" err="1">
                <a:solidFill>
                  <a:srgbClr val="000000"/>
                </a:solidFill>
                <a:latin typeface="yandex-sans"/>
              </a:rPr>
              <a:t>гомозиготны</a:t>
            </a:r>
            <a:r>
              <a:rPr lang="ru-RU" sz="1800" dirty="0">
                <a:solidFill>
                  <a:srgbClr val="000000"/>
                </a:solidFill>
                <a:latin typeface="yandex-sans"/>
              </a:rPr>
              <a:t> и их генотип по этому признаку </a:t>
            </a:r>
            <a:r>
              <a:rPr lang="ru-RU" sz="1800" dirty="0" smtClean="0">
                <a:solidFill>
                  <a:srgbClr val="000000"/>
                </a:solidFill>
                <a:latin typeface="yandex-sans"/>
              </a:rPr>
              <a:t>однозначен </a:t>
            </a:r>
            <a:r>
              <a:rPr lang="ru-RU" sz="1800" dirty="0">
                <a:solidFill>
                  <a:srgbClr val="000000"/>
                </a:solidFill>
                <a:latin typeface="yandex-sans"/>
              </a:rPr>
              <a:t>– </a:t>
            </a:r>
            <a:r>
              <a:rPr lang="ru-RU" sz="1800" b="1" dirty="0" err="1">
                <a:solidFill>
                  <a:srgbClr val="FF0000"/>
                </a:solidFill>
                <a:latin typeface="yandex-sans"/>
              </a:rPr>
              <a:t>аа</a:t>
            </a:r>
            <a:r>
              <a:rPr lang="ru-RU" sz="1800" b="1" dirty="0">
                <a:solidFill>
                  <a:srgbClr val="FF0000"/>
                </a:solidFill>
                <a:latin typeface="yandex-sans"/>
              </a:rPr>
              <a:t>.</a:t>
            </a:r>
            <a:endParaRPr lang="ru-RU" sz="1800" b="1" i="0" dirty="0">
              <a:solidFill>
                <a:srgbClr val="FF0000"/>
              </a:solidFill>
              <a:effectLst/>
              <a:latin typeface="yandex-sans"/>
            </a:endParaRPr>
          </a:p>
        </p:txBody>
      </p:sp>
    </p:spTree>
    <p:extLst>
      <p:ext uri="{BB962C8B-B14F-4D97-AF65-F5344CB8AC3E}">
        <p14:creationId xmlns:p14="http://schemas.microsoft.com/office/powerpoint/2010/main" val="6129595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sz="half" idx="2"/>
            <p:extLst>
              <p:ext uri="{D42A27DB-BD31-4B8C-83A1-F6EECF244321}">
                <p14:modId xmlns:p14="http://schemas.microsoft.com/office/powerpoint/2010/main" val="2332776018"/>
              </p:ext>
            </p:extLst>
          </p:nvPr>
        </p:nvGraphicFramePr>
        <p:xfrm>
          <a:off x="3125338" y="586853"/>
          <a:ext cx="8766412" cy="58207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0656050"/>
      </p:ext>
    </p:extLst>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74730" y="331075"/>
            <a:ext cx="8807669" cy="5391807"/>
          </a:xfrm>
        </p:spPr>
        <p:style>
          <a:lnRef idx="2">
            <a:schemeClr val="dk1"/>
          </a:lnRef>
          <a:fillRef idx="1">
            <a:schemeClr val="lt1"/>
          </a:fillRef>
          <a:effectRef idx="0">
            <a:schemeClr val="dk1"/>
          </a:effectRef>
          <a:fontRef idx="minor">
            <a:schemeClr val="dk1"/>
          </a:fontRef>
        </p:style>
        <p:txBody>
          <a:bodyPr/>
          <a:lstStyle/>
          <a:p>
            <a:r>
              <a:rPr lang="ru-RU" sz="3200" dirty="0"/>
              <a:t>При скрещивании самки мыши с рыжей шерстью нормальной длины и самца с чёрной длинной шерстью в первом поколении было получено  потомков, имевших рыжую шерсть нормальной длины и  потомка, имевших чёрную шерсть нормальной длины. Для второго скрещивания взяли самцов и самок из  с рыжей нормальной шерстью. В потомстве получили </a:t>
            </a:r>
            <a:r>
              <a:rPr lang="ru-RU" sz="3200" dirty="0" smtClean="0"/>
              <a:t>расщепление 6:3:2:1</a:t>
            </a:r>
            <a:r>
              <a:rPr lang="ru-RU" sz="3200" dirty="0"/>
              <a:t>  причём мышей с рыжей шерстью было большинство.</a:t>
            </a:r>
          </a:p>
        </p:txBody>
      </p:sp>
    </p:spTree>
    <p:extLst>
      <p:ext uri="{BB962C8B-B14F-4D97-AF65-F5344CB8AC3E}">
        <p14:creationId xmlns:p14="http://schemas.microsoft.com/office/powerpoint/2010/main" val="27685950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95448" y="274638"/>
            <a:ext cx="8586952" cy="6441472"/>
          </a:xfrm>
        </p:spPr>
        <p:style>
          <a:lnRef idx="2">
            <a:schemeClr val="dk1"/>
          </a:lnRef>
          <a:fillRef idx="1">
            <a:schemeClr val="lt1"/>
          </a:fillRef>
          <a:effectRef idx="0">
            <a:schemeClr val="dk1"/>
          </a:effectRef>
          <a:fontRef idx="minor">
            <a:schemeClr val="dk1"/>
          </a:fontRef>
        </p:style>
        <p:txBody>
          <a:bodyPr/>
          <a:lstStyle/>
          <a:p>
            <a:pPr algn="just"/>
            <a:r>
              <a:rPr lang="ru-RU" sz="3200" dirty="0"/>
              <a:t>Скрестили растение кукурузы нормального роста с прямыми листьями с карликовым растением со скрученными листьями. Всё потомство имело нормальный рост и прямые листья. При анализирующем скрещивании гибридов </a:t>
            </a:r>
            <a:r>
              <a:rPr lang="en-US" sz="3200" dirty="0" smtClean="0"/>
              <a:t>F1</a:t>
            </a:r>
            <a:r>
              <a:rPr lang="ru-RU" sz="3200" dirty="0"/>
              <a:t> было получено </a:t>
            </a:r>
            <a:r>
              <a:rPr lang="ru-RU" sz="3200" dirty="0" smtClean="0"/>
              <a:t>4</a:t>
            </a:r>
            <a:r>
              <a:rPr lang="ru-RU" sz="3200" dirty="0"/>
              <a:t> фенотипических </a:t>
            </a:r>
            <a:r>
              <a:rPr lang="ru-RU" sz="3200" dirty="0" smtClean="0"/>
              <a:t>класса: 248, 256, 18</a:t>
            </a:r>
            <a:r>
              <a:rPr lang="ru-RU" sz="3200" dirty="0"/>
              <a:t> </a:t>
            </a:r>
            <a:r>
              <a:rPr lang="ru-RU" sz="3200" dirty="0" smtClean="0"/>
              <a:t>и 19</a:t>
            </a:r>
            <a:r>
              <a:rPr lang="ru-RU" sz="3200" dirty="0"/>
              <a:t>  </a:t>
            </a:r>
            <a:r>
              <a:rPr lang="ru-RU" sz="3200" dirty="0" smtClean="0"/>
              <a:t>растений. Составьте </a:t>
            </a:r>
            <a:r>
              <a:rPr lang="ru-RU" sz="3200" dirty="0"/>
              <a:t>схему решения </a:t>
            </a:r>
            <a:r>
              <a:rPr lang="ru-RU" sz="3200" dirty="0" smtClean="0"/>
              <a:t>задачи. Определите </a:t>
            </a:r>
            <a:r>
              <a:rPr lang="ru-RU" sz="3200" dirty="0"/>
              <a:t>генотипы родительских растений, генотипы и фенотипы полученного потомства в первом и во втором </a:t>
            </a:r>
            <a:r>
              <a:rPr lang="ru-RU" sz="3200" dirty="0" smtClean="0"/>
              <a:t>скрещиваниях.</a:t>
            </a:r>
            <a:r>
              <a:rPr lang="en-US" sz="3200" dirty="0" smtClean="0"/>
              <a:t> </a:t>
            </a:r>
            <a:r>
              <a:rPr lang="ru-RU" sz="3200" dirty="0" smtClean="0"/>
              <a:t>Поясните </a:t>
            </a:r>
            <a:r>
              <a:rPr lang="ru-RU" sz="3200" dirty="0"/>
              <a:t>фенотипическое расщепление во втором скрещивании.</a:t>
            </a:r>
            <a:br>
              <a:rPr lang="ru-RU" sz="3200" dirty="0"/>
            </a:br>
            <a:endParaRPr lang="ru-RU" sz="3200" dirty="0"/>
          </a:p>
        </p:txBody>
      </p:sp>
    </p:spTree>
    <p:extLst>
      <p:ext uri="{BB962C8B-B14F-4D97-AF65-F5344CB8AC3E}">
        <p14:creationId xmlns:p14="http://schemas.microsoft.com/office/powerpoint/2010/main" val="37683629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Заголовок 1"/>
          <p:cNvSpPr>
            <a:spLocks noGrp="1"/>
          </p:cNvSpPr>
          <p:nvPr>
            <p:ph type="title"/>
          </p:nvPr>
        </p:nvSpPr>
        <p:spPr>
          <a:xfrm>
            <a:off x="2374710" y="152400"/>
            <a:ext cx="9512490" cy="1143000"/>
          </a:xfrm>
        </p:spPr>
        <p:txBody>
          <a:bodyPr/>
          <a:lstStyle/>
          <a:p>
            <a:endParaRPr lang="ru-RU" sz="3600" dirty="0" smtClean="0"/>
          </a:p>
        </p:txBody>
      </p:sp>
      <p:sp>
        <p:nvSpPr>
          <p:cNvPr id="3" name="Содержимое 2"/>
          <p:cNvSpPr>
            <a:spLocks noGrp="1"/>
          </p:cNvSpPr>
          <p:nvPr>
            <p:ph idx="1"/>
          </p:nvPr>
        </p:nvSpPr>
        <p:spPr>
          <a:xfrm>
            <a:off x="2797790" y="924636"/>
            <a:ext cx="9089409" cy="5708176"/>
          </a:xfrm>
        </p:spPr>
        <p:style>
          <a:lnRef idx="2">
            <a:schemeClr val="dk1"/>
          </a:lnRef>
          <a:fillRef idx="1">
            <a:schemeClr val="lt1"/>
          </a:fillRef>
          <a:effectRef idx="0">
            <a:schemeClr val="dk1"/>
          </a:effectRef>
          <a:fontRef idx="minor">
            <a:schemeClr val="dk1"/>
          </a:fontRef>
        </p:style>
        <p:txBody>
          <a:bodyPr/>
          <a:lstStyle/>
          <a:p>
            <a:pPr marL="0" indent="0" algn="just">
              <a:buFontTx/>
              <a:buNone/>
              <a:defRPr/>
            </a:pPr>
            <a:r>
              <a:rPr lang="ru-RU" sz="2300" b="1" u="sng" dirty="0" smtClean="0">
                <a:latin typeface="Comic Sans MS" panose="030F0702030302020204" pitchFamily="66" charset="0"/>
              </a:rPr>
              <a:t>Пример </a:t>
            </a:r>
            <a:r>
              <a:rPr lang="en-US" sz="2300" b="1" u="sng" dirty="0" smtClean="0">
                <a:latin typeface="Comic Sans MS" panose="030F0702030302020204" pitchFamily="66" charset="0"/>
              </a:rPr>
              <a:t>1</a:t>
            </a:r>
            <a:r>
              <a:rPr lang="ru-RU" sz="2300" b="1" u="sng" dirty="0" smtClean="0">
                <a:latin typeface="Comic Sans MS" panose="030F0702030302020204" pitchFamily="66" charset="0"/>
              </a:rPr>
              <a:t>.</a:t>
            </a:r>
            <a:r>
              <a:rPr lang="ru-RU" sz="2300" b="1" dirty="0" smtClean="0">
                <a:latin typeface="Comic Sans MS" pitchFamily="66" charset="0"/>
              </a:rPr>
              <a:t> </a:t>
            </a:r>
            <a:r>
              <a:rPr lang="ru-RU" sz="2600" b="1" dirty="0">
                <a:latin typeface="Times New Roman" pitchFamily="18" charset="0"/>
                <a:cs typeface="Times New Roman" pitchFamily="18" charset="0"/>
              </a:rPr>
              <a:t>Гены «зелёной» и «красной» слепоты </a:t>
            </a:r>
            <a:r>
              <a:rPr lang="ru-RU" sz="2600" b="1" dirty="0" err="1">
                <a:latin typeface="Times New Roman" pitchFamily="18" charset="0"/>
                <a:cs typeface="Times New Roman" pitchFamily="18" charset="0"/>
              </a:rPr>
              <a:t>рецессивны</a:t>
            </a:r>
            <a:r>
              <a:rPr lang="ru-RU" sz="2600" b="1" dirty="0">
                <a:latin typeface="Times New Roman" pitchFamily="18" charset="0"/>
                <a:cs typeface="Times New Roman" pitchFamily="18" charset="0"/>
              </a:rPr>
              <a:t> по отношению к генам нормального зрения, расположены в Х-хромосоме и между ними происходит кроссинговер. Женщина с нормальным зрением, мать которой страдала «красной» слепотой, а отец – «зелёной», вступает в брак с абсолютно здоровым мужчиной. Родившаяся в этом браке девочка – носитель гена «красной» слепоты выходит замуж за мужчину, не имеющего таких заболеваний. У них родился ребёнок, страдающий «красной» слепотой. Составьте схемы решения задачи. Определите генотипы, фенотипы родителей, генотипы и фенотипы, а также пол возможного потомства в двух браках. Возможно </a:t>
            </a:r>
            <a:r>
              <a:rPr lang="ru-RU" sz="2600" b="1" dirty="0" smtClean="0">
                <a:latin typeface="Times New Roman" pitchFamily="18" charset="0"/>
                <a:cs typeface="Times New Roman" pitchFamily="18" charset="0"/>
              </a:rPr>
              <a:t>ли рождение </a:t>
            </a:r>
            <a:r>
              <a:rPr lang="ru-RU" sz="2600" b="1" dirty="0">
                <a:latin typeface="Times New Roman" pitchFamily="18" charset="0"/>
                <a:cs typeface="Times New Roman" pitchFamily="18" charset="0"/>
              </a:rPr>
              <a:t>абсолютно здоровых </a:t>
            </a:r>
            <a:r>
              <a:rPr lang="ru-RU" sz="2600" b="1" dirty="0" smtClean="0">
                <a:latin typeface="Times New Roman" pitchFamily="18" charset="0"/>
                <a:cs typeface="Times New Roman" pitchFamily="18" charset="0"/>
              </a:rPr>
              <a:t>детей в </a:t>
            </a:r>
            <a:r>
              <a:rPr lang="ru-RU" sz="2600" b="1" dirty="0">
                <a:latin typeface="Times New Roman" pitchFamily="18" charset="0"/>
                <a:cs typeface="Times New Roman" pitchFamily="18" charset="0"/>
              </a:rPr>
              <a:t>первом браке? Ответ поясните.</a:t>
            </a:r>
            <a:endParaRPr lang="ru-RU" sz="2600" b="1" dirty="0" smtClean="0">
              <a:latin typeface="Times New Roman" pitchFamily="18" charset="0"/>
              <a:cs typeface="Times New Roman" pitchFamily="18" charset="0"/>
            </a:endParaRPr>
          </a:p>
          <a:p>
            <a:pPr>
              <a:buFontTx/>
              <a:buNone/>
              <a:defRPr/>
            </a:pPr>
            <a:endParaRPr lang="ru-RU" sz="2300" b="1" dirty="0">
              <a:latin typeface="Comic Sans MS" panose="030F0702030302020204" pitchFamily="66" charset="0"/>
            </a:endParaRPr>
          </a:p>
        </p:txBody>
      </p:sp>
    </p:spTree>
    <p:extLst>
      <p:ext uri="{BB962C8B-B14F-4D97-AF65-F5344CB8AC3E}">
        <p14:creationId xmlns:p14="http://schemas.microsoft.com/office/powerpoint/2010/main" val="16272771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Заголовок 1"/>
          <p:cNvSpPr>
            <a:spLocks noGrp="1"/>
          </p:cNvSpPr>
          <p:nvPr>
            <p:ph type="title"/>
          </p:nvPr>
        </p:nvSpPr>
        <p:spPr>
          <a:xfrm>
            <a:off x="2374710" y="152400"/>
            <a:ext cx="9512490" cy="1143000"/>
          </a:xfrm>
        </p:spPr>
        <p:txBody>
          <a:bodyPr/>
          <a:lstStyle/>
          <a:p>
            <a:r>
              <a:rPr lang="ru-RU" sz="3600" b="1" dirty="0" smtClean="0">
                <a:latin typeface="Comic Sans MS" pitchFamily="66" charset="0"/>
              </a:rPr>
              <a:t>Сцепленное с полом наследование</a:t>
            </a:r>
            <a:endParaRPr lang="ru-RU" sz="3600" dirty="0" smtClean="0"/>
          </a:p>
        </p:txBody>
      </p:sp>
      <p:sp>
        <p:nvSpPr>
          <p:cNvPr id="3" name="Содержимое 2"/>
          <p:cNvSpPr>
            <a:spLocks noGrp="1"/>
          </p:cNvSpPr>
          <p:nvPr>
            <p:ph idx="1"/>
          </p:nvPr>
        </p:nvSpPr>
        <p:spPr>
          <a:xfrm>
            <a:off x="2797790" y="924636"/>
            <a:ext cx="9089409" cy="5708176"/>
          </a:xfrm>
        </p:spPr>
        <p:style>
          <a:lnRef idx="2">
            <a:schemeClr val="dk1"/>
          </a:lnRef>
          <a:fillRef idx="1">
            <a:schemeClr val="lt1"/>
          </a:fillRef>
          <a:effectRef idx="0">
            <a:schemeClr val="dk1"/>
          </a:effectRef>
          <a:fontRef idx="minor">
            <a:schemeClr val="dk1"/>
          </a:fontRef>
        </p:style>
        <p:txBody>
          <a:bodyPr/>
          <a:lstStyle/>
          <a:p>
            <a:pPr marL="0" indent="0" algn="just">
              <a:buFontTx/>
              <a:buNone/>
              <a:defRPr/>
            </a:pPr>
            <a:r>
              <a:rPr lang="ru-RU" sz="2300" b="1" u="sng" dirty="0" smtClean="0">
                <a:latin typeface="Comic Sans MS" panose="030F0702030302020204" pitchFamily="66" charset="0"/>
              </a:rPr>
              <a:t>Пример </a:t>
            </a:r>
            <a:r>
              <a:rPr lang="en-US" sz="2300" b="1" u="sng" dirty="0" smtClean="0">
                <a:latin typeface="Comic Sans MS" panose="030F0702030302020204" pitchFamily="66" charset="0"/>
              </a:rPr>
              <a:t>1</a:t>
            </a:r>
            <a:r>
              <a:rPr lang="ru-RU" sz="2300" b="1" u="sng" dirty="0" smtClean="0">
                <a:latin typeface="Comic Sans MS" panose="030F0702030302020204" pitchFamily="66" charset="0"/>
              </a:rPr>
              <a:t>.</a:t>
            </a:r>
            <a:r>
              <a:rPr lang="ru-RU" sz="2300" b="1" dirty="0" smtClean="0">
                <a:latin typeface="Comic Sans MS" pitchFamily="66" charset="0"/>
              </a:rPr>
              <a:t> </a:t>
            </a:r>
            <a:r>
              <a:rPr lang="ru-RU" sz="2600" b="1" dirty="0">
                <a:latin typeface="Times New Roman" pitchFamily="18" charset="0"/>
                <a:cs typeface="Times New Roman" pitchFamily="18" charset="0"/>
              </a:rPr>
              <a:t>Гены «зелёной» и «красной» слепоты </a:t>
            </a:r>
            <a:r>
              <a:rPr lang="ru-RU" sz="2600" b="1" dirty="0" err="1">
                <a:latin typeface="Times New Roman" pitchFamily="18" charset="0"/>
                <a:cs typeface="Times New Roman" pitchFamily="18" charset="0"/>
              </a:rPr>
              <a:t>рецессивны</a:t>
            </a:r>
            <a:r>
              <a:rPr lang="ru-RU" sz="2600" b="1" dirty="0">
                <a:latin typeface="Times New Roman" pitchFamily="18" charset="0"/>
                <a:cs typeface="Times New Roman" pitchFamily="18" charset="0"/>
              </a:rPr>
              <a:t> по отношению к генам нормального зрения, расположены в Х-хромосоме и между ними происходит кроссинговер. Женщина с нормальным зрением, мать которой страдала «красной» слепотой, а отец – «зелёной», вступает в брак с абсолютно здоровым мужчиной. Родившаяся в этом браке девочка – носитель гена «красной» слепоты выходит замуж за мужчину, не имеющего таких заболеваний. У них родился ребёнок, страдающий «красной» слепотой. Составьте схемы решения задачи. Определите генотипы, фенотипы родителей, генотипы и фенотипы, а также пол возможного потомства в двух браках. Возможно </a:t>
            </a:r>
            <a:r>
              <a:rPr lang="ru-RU" sz="2600" b="1" dirty="0" smtClean="0">
                <a:latin typeface="Times New Roman" pitchFamily="18" charset="0"/>
                <a:cs typeface="Times New Roman" pitchFamily="18" charset="0"/>
              </a:rPr>
              <a:t>ли рождение </a:t>
            </a:r>
            <a:r>
              <a:rPr lang="ru-RU" sz="2600" b="1" dirty="0">
                <a:latin typeface="Times New Roman" pitchFamily="18" charset="0"/>
                <a:cs typeface="Times New Roman" pitchFamily="18" charset="0"/>
              </a:rPr>
              <a:t>абсолютно здоровых </a:t>
            </a:r>
            <a:r>
              <a:rPr lang="ru-RU" sz="2600" b="1" dirty="0" smtClean="0">
                <a:latin typeface="Times New Roman" pitchFamily="18" charset="0"/>
                <a:cs typeface="Times New Roman" pitchFamily="18" charset="0"/>
              </a:rPr>
              <a:t>детей в </a:t>
            </a:r>
            <a:r>
              <a:rPr lang="ru-RU" sz="2600" b="1" dirty="0">
                <a:latin typeface="Times New Roman" pitchFamily="18" charset="0"/>
                <a:cs typeface="Times New Roman" pitchFamily="18" charset="0"/>
              </a:rPr>
              <a:t>первом браке? Ответ поясните.</a:t>
            </a:r>
            <a:endParaRPr lang="ru-RU" sz="2600" b="1" dirty="0" smtClean="0">
              <a:latin typeface="Times New Roman" pitchFamily="18" charset="0"/>
              <a:cs typeface="Times New Roman" pitchFamily="18" charset="0"/>
            </a:endParaRPr>
          </a:p>
          <a:p>
            <a:pPr>
              <a:buFontTx/>
              <a:buNone/>
              <a:defRPr/>
            </a:pPr>
            <a:endParaRPr lang="ru-RU" sz="2300" b="1" dirty="0">
              <a:latin typeface="Comic Sans MS" panose="030F0702030302020204" pitchFamily="66" charset="0"/>
            </a:endParaRPr>
          </a:p>
        </p:txBody>
      </p:sp>
    </p:spTree>
    <p:extLst>
      <p:ext uri="{BB962C8B-B14F-4D97-AF65-F5344CB8AC3E}">
        <p14:creationId xmlns:p14="http://schemas.microsoft.com/office/powerpoint/2010/main" val="395685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a:extLst>
              <a:ext uri="{FF2B5EF4-FFF2-40B4-BE49-F238E27FC236}">
                <a16:creationId xmlns:a16="http://schemas.microsoft.com/office/drawing/2014/main" id="{B6964320-271F-4BEB-84F2-0F94E3ADF602}"/>
              </a:ext>
            </a:extLst>
          </p:cNvPr>
          <p:cNvSpPr>
            <a:spLocks noGrp="1"/>
          </p:cNvSpPr>
          <p:nvPr>
            <p:ph type="ctrTitle"/>
          </p:nvPr>
        </p:nvSpPr>
        <p:spPr>
          <a:xfrm>
            <a:off x="1524000" y="428627"/>
            <a:ext cx="9144000" cy="2546394"/>
          </a:xfrm>
        </p:spPr>
        <p:txBody>
          <a:bodyPr/>
          <a:lstStyle/>
          <a:p>
            <a:pPr eaLnBrk="1" hangingPunct="1"/>
            <a:r>
              <a:rPr lang="ru-RU" altLang="ru-RU" sz="5400" b="1" dirty="0">
                <a:solidFill>
                  <a:srgbClr val="002060"/>
                </a:solidFill>
                <a:latin typeface="Comic Sans MS" panose="030F0702030302020204" pitchFamily="66" charset="0"/>
              </a:rPr>
              <a:t>Генетика пола. </a:t>
            </a:r>
            <a:br>
              <a:rPr lang="ru-RU" altLang="ru-RU" sz="5400" b="1" dirty="0">
                <a:solidFill>
                  <a:srgbClr val="002060"/>
                </a:solidFill>
                <a:latin typeface="Comic Sans MS" panose="030F0702030302020204" pitchFamily="66" charset="0"/>
              </a:rPr>
            </a:br>
            <a:r>
              <a:rPr lang="ru-RU" altLang="ru-RU" sz="5400" b="1" dirty="0">
                <a:solidFill>
                  <a:srgbClr val="002060"/>
                </a:solidFill>
                <a:latin typeface="Comic Sans MS" panose="030F0702030302020204" pitchFamily="66" charset="0"/>
              </a:rPr>
              <a:t>Наследование признаков, сцепленных с полом</a:t>
            </a:r>
          </a:p>
        </p:txBody>
      </p:sp>
      <p:pic>
        <p:nvPicPr>
          <p:cNvPr id="6148" name="Picture 2" descr="Картинка 21 из 510">
            <a:hlinkClick r:id="rId2"/>
            <a:extLst>
              <a:ext uri="{FF2B5EF4-FFF2-40B4-BE49-F238E27FC236}">
                <a16:creationId xmlns:a16="http://schemas.microsoft.com/office/drawing/2014/main" id="{63AC3219-2D78-4E18-BD9D-459D294108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0" y="3214689"/>
            <a:ext cx="415290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4" descr="http://upload.wikimedia.org/wikipedia/commons/thumb/8/81/Gray3.png/220px-Gray3.png">
            <a:hlinkClick r:id="rId4"/>
            <a:extLst>
              <a:ext uri="{FF2B5EF4-FFF2-40B4-BE49-F238E27FC236}">
                <a16:creationId xmlns:a16="http://schemas.microsoft.com/office/drawing/2014/main" id="{839B242D-6A7F-4215-94F7-98845B3EE8A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1750" y="3143251"/>
            <a:ext cx="3429000" cy="331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6405551"/>
      </p:ext>
    </p:extLst>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a:extLst>
              <a:ext uri="{FF2B5EF4-FFF2-40B4-BE49-F238E27FC236}">
                <a16:creationId xmlns:a16="http://schemas.microsoft.com/office/drawing/2014/main" id="{5B3A012A-A4A0-4A27-9AA2-78ABDBE310B4}"/>
              </a:ext>
            </a:extLst>
          </p:cNvPr>
          <p:cNvSpPr>
            <a:spLocks noGrp="1"/>
          </p:cNvSpPr>
          <p:nvPr>
            <p:ph type="ftr" sz="quarter" idx="11"/>
          </p:nvPr>
        </p:nvSpPr>
        <p:spPr/>
        <p:txBody>
          <a:bodyPr/>
          <a:lstStyle/>
          <a:p>
            <a:pPr>
              <a:defRPr/>
            </a:pPr>
            <a:r>
              <a:rPr lang="ru-RU"/>
              <a:t>Учитель биологии Кущенко Алла Петровна</a:t>
            </a:r>
          </a:p>
        </p:txBody>
      </p:sp>
      <p:pic>
        <p:nvPicPr>
          <p:cNvPr id="7171" name="Picture 2" descr="Картинка 20 из 85">
            <a:hlinkClick r:id="rId2"/>
            <a:extLst>
              <a:ext uri="{FF2B5EF4-FFF2-40B4-BE49-F238E27FC236}">
                <a16:creationId xmlns:a16="http://schemas.microsoft.com/office/drawing/2014/main" id="{109919FB-C028-488C-8349-8A956560DF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9144000" cy="683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a:extLst>
              <a:ext uri="{FF2B5EF4-FFF2-40B4-BE49-F238E27FC236}">
                <a16:creationId xmlns:a16="http://schemas.microsoft.com/office/drawing/2014/main" id="{F2C53E5E-3848-4A57-8A47-4CA10AD380D5}"/>
              </a:ext>
            </a:extLst>
          </p:cNvPr>
          <p:cNvSpPr/>
          <p:nvPr/>
        </p:nvSpPr>
        <p:spPr>
          <a:xfrm>
            <a:off x="1524000" y="2786063"/>
            <a:ext cx="6072188" cy="830262"/>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a:defRPr/>
            </a:pPr>
            <a:r>
              <a:rPr lang="ru-RU" sz="2400" b="1" i="1" dirty="0">
                <a:solidFill>
                  <a:srgbClr val="C00000"/>
                </a:solidFill>
                <a:latin typeface="Times New Roman" pitchFamily="18" charset="0"/>
                <a:cs typeface="Times New Roman" pitchFamily="18" charset="0"/>
              </a:rPr>
              <a:t>Кариотип</a:t>
            </a:r>
            <a:r>
              <a:rPr lang="ru-RU" sz="2000" b="1" dirty="0">
                <a:solidFill>
                  <a:schemeClr val="tx1"/>
                </a:solidFill>
                <a:latin typeface="Times New Roman" pitchFamily="18" charset="0"/>
                <a:cs typeface="Times New Roman" pitchFamily="18" charset="0"/>
              </a:rPr>
              <a:t> – </a:t>
            </a:r>
            <a:r>
              <a:rPr lang="ru-RU" sz="2400" b="1" dirty="0">
                <a:solidFill>
                  <a:schemeClr val="tx1"/>
                </a:solidFill>
                <a:latin typeface="Times New Roman" pitchFamily="18" charset="0"/>
                <a:cs typeface="Times New Roman" pitchFamily="18" charset="0"/>
              </a:rPr>
              <a:t>это набор хромосом в соматической клетке </a:t>
            </a:r>
            <a:endParaRPr lang="ru-RU" sz="20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734055504"/>
      </p:ext>
    </p:extLst>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39D6D978-67FE-428D-92BE-F2F6D130D565}"/>
              </a:ext>
            </a:extLst>
          </p:cNvPr>
          <p:cNvSpPr>
            <a:spLocks noGrp="1"/>
          </p:cNvSpPr>
          <p:nvPr>
            <p:ph type="title"/>
          </p:nvPr>
        </p:nvSpPr>
        <p:spPr>
          <a:xfrm>
            <a:off x="2279650" y="0"/>
            <a:ext cx="7772400" cy="1143000"/>
          </a:xfrm>
        </p:spPr>
        <p:txBody>
          <a:bodyPr/>
          <a:lstStyle/>
          <a:p>
            <a:pPr eaLnBrk="1" hangingPunct="1"/>
            <a:r>
              <a:rPr lang="ru-RU" altLang="ru-RU" sz="6000" b="1">
                <a:solidFill>
                  <a:srgbClr val="CC0000"/>
                </a:solidFill>
                <a:cs typeface="Times New Roman" panose="02020603050405020304" pitchFamily="18" charset="0"/>
              </a:rPr>
              <a:t>Хромосомы</a:t>
            </a:r>
          </a:p>
        </p:txBody>
      </p:sp>
      <p:sp>
        <p:nvSpPr>
          <p:cNvPr id="8195" name="Rectangle 4">
            <a:extLst>
              <a:ext uri="{FF2B5EF4-FFF2-40B4-BE49-F238E27FC236}">
                <a16:creationId xmlns:a16="http://schemas.microsoft.com/office/drawing/2014/main" id="{6085C08D-FF07-4527-B182-4FABAF080C65}"/>
              </a:ext>
            </a:extLst>
          </p:cNvPr>
          <p:cNvSpPr>
            <a:spLocks noChangeArrowheads="1"/>
          </p:cNvSpPr>
          <p:nvPr/>
        </p:nvSpPr>
        <p:spPr bwMode="auto">
          <a:xfrm>
            <a:off x="6310313" y="1208088"/>
            <a:ext cx="4106862" cy="2220912"/>
          </a:xfrm>
          <a:prstGeom prst="rect">
            <a:avLst/>
          </a:prstGeom>
          <a:solidFill>
            <a:srgbClr val="66FF66"/>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3600" b="1">
                <a:solidFill>
                  <a:srgbClr val="000066"/>
                </a:solidFill>
              </a:rPr>
              <a:t>Половые </a:t>
            </a:r>
          </a:p>
          <a:p>
            <a:pPr algn="ctr" eaLnBrk="1" hangingPunct="1">
              <a:spcBef>
                <a:spcPct val="0"/>
              </a:spcBef>
              <a:buFontTx/>
              <a:buNone/>
            </a:pPr>
            <a:r>
              <a:rPr lang="ru-RU" altLang="ru-RU" sz="3600" b="1">
                <a:solidFill>
                  <a:srgbClr val="000066"/>
                </a:solidFill>
              </a:rPr>
              <a:t>(гетерохромосомы)</a:t>
            </a:r>
          </a:p>
          <a:p>
            <a:pPr algn="ctr" eaLnBrk="1" hangingPunct="1">
              <a:spcBef>
                <a:spcPct val="0"/>
              </a:spcBef>
              <a:buFontTx/>
              <a:buChar char="-"/>
            </a:pPr>
            <a:r>
              <a:rPr lang="ru-RU" altLang="ru-RU" sz="1800" b="1"/>
              <a:t>хромосомы, по которым</a:t>
            </a:r>
          </a:p>
          <a:p>
            <a:pPr algn="ctr" eaLnBrk="1" hangingPunct="1">
              <a:spcBef>
                <a:spcPct val="0"/>
              </a:spcBef>
              <a:buFontTx/>
              <a:buNone/>
            </a:pPr>
            <a:r>
              <a:rPr lang="ru-RU" altLang="ru-RU" sz="1800" b="1"/>
              <a:t>мужской и женский пол </a:t>
            </a:r>
          </a:p>
          <a:p>
            <a:pPr algn="ctr" eaLnBrk="1" hangingPunct="1">
              <a:spcBef>
                <a:spcPct val="0"/>
              </a:spcBef>
              <a:buFontTx/>
              <a:buChar char="-"/>
            </a:pPr>
            <a:r>
              <a:rPr lang="ru-RU" altLang="ru-RU" sz="1800" b="1"/>
              <a:t>отличаются</a:t>
            </a:r>
          </a:p>
        </p:txBody>
      </p:sp>
      <p:sp>
        <p:nvSpPr>
          <p:cNvPr id="8196" name="Rectangle 5">
            <a:extLst>
              <a:ext uri="{FF2B5EF4-FFF2-40B4-BE49-F238E27FC236}">
                <a16:creationId xmlns:a16="http://schemas.microsoft.com/office/drawing/2014/main" id="{C50B3B8F-6109-4E12-A323-4EA65B66C498}"/>
              </a:ext>
            </a:extLst>
          </p:cNvPr>
          <p:cNvSpPr>
            <a:spLocks noChangeArrowheads="1"/>
          </p:cNvSpPr>
          <p:nvPr/>
        </p:nvSpPr>
        <p:spPr bwMode="auto">
          <a:xfrm>
            <a:off x="4295775" y="4076701"/>
            <a:ext cx="3887788" cy="720725"/>
          </a:xfrm>
          <a:prstGeom prst="rect">
            <a:avLst/>
          </a:prstGeom>
          <a:solidFill>
            <a:srgbClr val="99FF99"/>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1800">
                <a:latin typeface="Arial" panose="020B0604020202020204" pitchFamily="34" charset="0"/>
              </a:rPr>
              <a:t> </a:t>
            </a:r>
            <a:r>
              <a:rPr lang="ru-RU" altLang="ru-RU" sz="1800" b="1"/>
              <a:t>У человека </a:t>
            </a:r>
          </a:p>
          <a:p>
            <a:pPr algn="ctr" eaLnBrk="1" hangingPunct="1">
              <a:spcBef>
                <a:spcPct val="0"/>
              </a:spcBef>
              <a:buFontTx/>
              <a:buNone/>
            </a:pPr>
            <a:r>
              <a:rPr lang="ru-RU" altLang="ru-RU" sz="1800" b="1"/>
              <a:t>46 хромосом (23 пары)_</a:t>
            </a:r>
          </a:p>
        </p:txBody>
      </p:sp>
      <p:sp>
        <p:nvSpPr>
          <p:cNvPr id="8197" name="Rectangle 6">
            <a:extLst>
              <a:ext uri="{FF2B5EF4-FFF2-40B4-BE49-F238E27FC236}">
                <a16:creationId xmlns:a16="http://schemas.microsoft.com/office/drawing/2014/main" id="{CAC0CEA0-F208-4854-854E-7018AF9673E7}"/>
              </a:ext>
            </a:extLst>
          </p:cNvPr>
          <p:cNvSpPr>
            <a:spLocks noChangeArrowheads="1"/>
          </p:cNvSpPr>
          <p:nvPr/>
        </p:nvSpPr>
        <p:spPr bwMode="auto">
          <a:xfrm>
            <a:off x="2135188" y="5445126"/>
            <a:ext cx="3313112" cy="792163"/>
          </a:xfrm>
          <a:prstGeom prst="rect">
            <a:avLst/>
          </a:prstGeom>
          <a:solidFill>
            <a:srgbClr val="99FF99"/>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1800" b="1"/>
              <a:t>22 пары аутосом</a:t>
            </a:r>
          </a:p>
        </p:txBody>
      </p:sp>
      <p:sp>
        <p:nvSpPr>
          <p:cNvPr id="8198" name="Rectangle 7">
            <a:extLst>
              <a:ext uri="{FF2B5EF4-FFF2-40B4-BE49-F238E27FC236}">
                <a16:creationId xmlns:a16="http://schemas.microsoft.com/office/drawing/2014/main" id="{916C2AFB-261A-4F17-BE48-F2ADD04F670A}"/>
              </a:ext>
            </a:extLst>
          </p:cNvPr>
          <p:cNvSpPr>
            <a:spLocks noChangeArrowheads="1"/>
          </p:cNvSpPr>
          <p:nvPr/>
        </p:nvSpPr>
        <p:spPr bwMode="auto">
          <a:xfrm>
            <a:off x="6886576" y="5527676"/>
            <a:ext cx="3313113" cy="792163"/>
          </a:xfrm>
          <a:prstGeom prst="rect">
            <a:avLst/>
          </a:prstGeom>
          <a:solidFill>
            <a:srgbClr val="99FF99"/>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1800" b="1"/>
              <a:t>1 пара</a:t>
            </a:r>
          </a:p>
          <a:p>
            <a:pPr algn="ctr" eaLnBrk="1" hangingPunct="1">
              <a:spcBef>
                <a:spcPct val="0"/>
              </a:spcBef>
              <a:buFontTx/>
              <a:buNone/>
            </a:pPr>
            <a:r>
              <a:rPr lang="ru-RU" altLang="ru-RU" sz="1800" b="1"/>
              <a:t> половых хромосом</a:t>
            </a:r>
          </a:p>
        </p:txBody>
      </p:sp>
      <p:sp>
        <p:nvSpPr>
          <p:cNvPr id="8199" name="Line 8">
            <a:extLst>
              <a:ext uri="{FF2B5EF4-FFF2-40B4-BE49-F238E27FC236}">
                <a16:creationId xmlns:a16="http://schemas.microsoft.com/office/drawing/2014/main" id="{35735270-618E-4F26-9539-6C628E41D5AB}"/>
              </a:ext>
            </a:extLst>
          </p:cNvPr>
          <p:cNvSpPr>
            <a:spLocks noChangeShapeType="1"/>
          </p:cNvSpPr>
          <p:nvPr/>
        </p:nvSpPr>
        <p:spPr bwMode="auto">
          <a:xfrm flipH="1">
            <a:off x="3286126" y="4591050"/>
            <a:ext cx="936625" cy="865188"/>
          </a:xfrm>
          <a:prstGeom prst="line">
            <a:avLst/>
          </a:prstGeom>
          <a:noFill/>
          <a:ln w="952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8200" name="Line 9">
            <a:extLst>
              <a:ext uri="{FF2B5EF4-FFF2-40B4-BE49-F238E27FC236}">
                <a16:creationId xmlns:a16="http://schemas.microsoft.com/office/drawing/2014/main" id="{1D4DA14E-E185-4CC5-9E96-18018AC68F1B}"/>
              </a:ext>
            </a:extLst>
          </p:cNvPr>
          <p:cNvSpPr>
            <a:spLocks noChangeShapeType="1"/>
          </p:cNvSpPr>
          <p:nvPr/>
        </p:nvSpPr>
        <p:spPr bwMode="auto">
          <a:xfrm>
            <a:off x="8110538" y="4519613"/>
            <a:ext cx="1079500" cy="1008062"/>
          </a:xfrm>
          <a:prstGeom prst="line">
            <a:avLst/>
          </a:prstGeom>
          <a:noFill/>
          <a:ln w="952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8201" name="Rectangle 24">
            <a:extLst>
              <a:ext uri="{FF2B5EF4-FFF2-40B4-BE49-F238E27FC236}">
                <a16:creationId xmlns:a16="http://schemas.microsoft.com/office/drawing/2014/main" id="{F8A0AD74-4E83-4E75-9AC3-D37AEC8EAE52}"/>
              </a:ext>
            </a:extLst>
          </p:cNvPr>
          <p:cNvSpPr>
            <a:spLocks noChangeArrowheads="1"/>
          </p:cNvSpPr>
          <p:nvPr/>
        </p:nvSpPr>
        <p:spPr bwMode="auto">
          <a:xfrm>
            <a:off x="1524001" y="1125538"/>
            <a:ext cx="4354513" cy="2303462"/>
          </a:xfrm>
          <a:prstGeom prst="rect">
            <a:avLst/>
          </a:prstGeom>
          <a:solidFill>
            <a:srgbClr val="66FF66"/>
          </a:solidFill>
          <a:ln w="50800">
            <a:solidFill>
              <a:srgbClr val="003300"/>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4800" b="1">
                <a:solidFill>
                  <a:srgbClr val="000066"/>
                </a:solidFill>
                <a:latin typeface="Times New Roman" panose="02020603050405020304" pitchFamily="18" charset="0"/>
                <a:cs typeface="Times New Roman" panose="02020603050405020304" pitchFamily="18" charset="0"/>
              </a:rPr>
              <a:t>Аутосомы</a:t>
            </a:r>
          </a:p>
          <a:p>
            <a:pPr algn="ctr" eaLnBrk="1" hangingPunct="1">
              <a:spcBef>
                <a:spcPct val="0"/>
              </a:spcBef>
              <a:buFontTx/>
              <a:buNone/>
            </a:pPr>
            <a:r>
              <a:rPr lang="ru-RU" altLang="ru-RU" sz="2000">
                <a:latin typeface="Times New Roman" panose="02020603050405020304" pitchFamily="18" charset="0"/>
                <a:cs typeface="Times New Roman" panose="02020603050405020304" pitchFamily="18" charset="0"/>
              </a:rPr>
              <a:t> </a:t>
            </a:r>
            <a:r>
              <a:rPr lang="ru-RU" altLang="ru-RU" sz="2800" b="1">
                <a:latin typeface="Times New Roman" panose="02020603050405020304" pitchFamily="18" charset="0"/>
                <a:cs typeface="Times New Roman" panose="02020603050405020304" pitchFamily="18" charset="0"/>
              </a:rPr>
              <a:t>– хромосомы, </a:t>
            </a:r>
          </a:p>
          <a:p>
            <a:pPr algn="ctr" eaLnBrk="1" hangingPunct="1">
              <a:spcBef>
                <a:spcPct val="0"/>
              </a:spcBef>
              <a:buFontTx/>
              <a:buNone/>
            </a:pPr>
            <a:r>
              <a:rPr lang="ru-RU" altLang="ru-RU" sz="2800" b="1">
                <a:latin typeface="Times New Roman" panose="02020603050405020304" pitchFamily="18" charset="0"/>
                <a:cs typeface="Times New Roman" panose="02020603050405020304" pitchFamily="18" charset="0"/>
              </a:rPr>
              <a:t>одинаковые у обоих полов</a:t>
            </a:r>
            <a:r>
              <a:rPr lang="ru-RU" altLang="ru-RU" sz="2800">
                <a:latin typeface="Times New Roman" panose="02020603050405020304" pitchFamily="18" charset="0"/>
                <a:cs typeface="Times New Roman" panose="02020603050405020304" pitchFamily="18" charset="0"/>
              </a:rPr>
              <a:t>.</a:t>
            </a:r>
          </a:p>
        </p:txBody>
      </p:sp>
      <p:sp>
        <p:nvSpPr>
          <p:cNvPr id="8202" name="Rectangle 25">
            <a:extLst>
              <a:ext uri="{FF2B5EF4-FFF2-40B4-BE49-F238E27FC236}">
                <a16:creationId xmlns:a16="http://schemas.microsoft.com/office/drawing/2014/main" id="{840B3344-E775-4E47-9257-A0C1F48607B8}"/>
              </a:ext>
            </a:extLst>
          </p:cNvPr>
          <p:cNvSpPr>
            <a:spLocks noChangeArrowheads="1"/>
          </p:cNvSpPr>
          <p:nvPr/>
        </p:nvSpPr>
        <p:spPr bwMode="auto">
          <a:xfrm>
            <a:off x="6167438" y="1125538"/>
            <a:ext cx="4500562" cy="2303462"/>
          </a:xfrm>
          <a:prstGeom prst="rect">
            <a:avLst/>
          </a:prstGeom>
          <a:solidFill>
            <a:srgbClr val="66FF66"/>
          </a:solidFill>
          <a:ln w="50800">
            <a:solidFill>
              <a:srgbClr val="003300"/>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3600" b="1">
                <a:solidFill>
                  <a:srgbClr val="000066"/>
                </a:solidFill>
                <a:latin typeface="Times New Roman" panose="02020603050405020304" pitchFamily="18" charset="0"/>
                <a:cs typeface="Times New Roman" panose="02020603050405020304" pitchFamily="18" charset="0"/>
              </a:rPr>
              <a:t>Половые </a:t>
            </a:r>
          </a:p>
          <a:p>
            <a:pPr algn="ctr" eaLnBrk="1" hangingPunct="1">
              <a:spcBef>
                <a:spcPct val="0"/>
              </a:spcBef>
              <a:buFontTx/>
              <a:buNone/>
            </a:pPr>
            <a:r>
              <a:rPr lang="ru-RU" altLang="ru-RU" sz="3600" b="1">
                <a:solidFill>
                  <a:srgbClr val="000066"/>
                </a:solidFill>
                <a:latin typeface="Times New Roman" panose="02020603050405020304" pitchFamily="18" charset="0"/>
                <a:cs typeface="Times New Roman" panose="02020603050405020304" pitchFamily="18" charset="0"/>
              </a:rPr>
              <a:t>(гетерохромосомы)</a:t>
            </a:r>
          </a:p>
          <a:p>
            <a:pPr algn="ctr" eaLnBrk="1" hangingPunct="1">
              <a:spcBef>
                <a:spcPct val="0"/>
              </a:spcBef>
              <a:buFontTx/>
              <a:buChar char="-"/>
            </a:pPr>
            <a:r>
              <a:rPr lang="ru-RU" altLang="ru-RU" sz="2400" b="1">
                <a:latin typeface="Times New Roman" panose="02020603050405020304" pitchFamily="18" charset="0"/>
                <a:cs typeface="Times New Roman" panose="02020603050405020304" pitchFamily="18" charset="0"/>
              </a:rPr>
              <a:t>хромосомы, по которым</a:t>
            </a:r>
          </a:p>
          <a:p>
            <a:pPr algn="ctr" eaLnBrk="1" hangingPunct="1">
              <a:spcBef>
                <a:spcPct val="0"/>
              </a:spcBef>
              <a:buFontTx/>
              <a:buNone/>
            </a:pPr>
            <a:r>
              <a:rPr lang="ru-RU" altLang="ru-RU" sz="2400" b="1">
                <a:latin typeface="Times New Roman" panose="02020603050405020304" pitchFamily="18" charset="0"/>
                <a:cs typeface="Times New Roman" panose="02020603050405020304" pitchFamily="18" charset="0"/>
              </a:rPr>
              <a:t>мужской и женский пол </a:t>
            </a:r>
          </a:p>
          <a:p>
            <a:pPr algn="ctr" eaLnBrk="1" hangingPunct="1">
              <a:spcBef>
                <a:spcPct val="0"/>
              </a:spcBef>
              <a:buFontTx/>
              <a:buChar char="-"/>
            </a:pPr>
            <a:r>
              <a:rPr lang="ru-RU" altLang="ru-RU" sz="2400" b="1">
                <a:latin typeface="Times New Roman" panose="02020603050405020304" pitchFamily="18" charset="0"/>
                <a:cs typeface="Times New Roman" panose="02020603050405020304" pitchFamily="18" charset="0"/>
              </a:rPr>
              <a:t>отличаются</a:t>
            </a:r>
          </a:p>
        </p:txBody>
      </p:sp>
      <p:sp>
        <p:nvSpPr>
          <p:cNvPr id="8203" name="Rectangle 26">
            <a:extLst>
              <a:ext uri="{FF2B5EF4-FFF2-40B4-BE49-F238E27FC236}">
                <a16:creationId xmlns:a16="http://schemas.microsoft.com/office/drawing/2014/main" id="{49DAD787-DBDD-491A-B683-B78BBBFC3D29}"/>
              </a:ext>
            </a:extLst>
          </p:cNvPr>
          <p:cNvSpPr>
            <a:spLocks noChangeArrowheads="1"/>
          </p:cNvSpPr>
          <p:nvPr/>
        </p:nvSpPr>
        <p:spPr bwMode="auto">
          <a:xfrm>
            <a:off x="4295775" y="4076701"/>
            <a:ext cx="3887788" cy="720725"/>
          </a:xfrm>
          <a:prstGeom prst="rect">
            <a:avLst/>
          </a:prstGeom>
          <a:solidFill>
            <a:srgbClr val="99FF99"/>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1800">
                <a:latin typeface="Arial" panose="020B0604020202020204" pitchFamily="34" charset="0"/>
              </a:rPr>
              <a:t> </a:t>
            </a:r>
            <a:r>
              <a:rPr lang="ru-RU" altLang="ru-RU" sz="1800" b="1"/>
              <a:t>У человека </a:t>
            </a:r>
          </a:p>
          <a:p>
            <a:pPr algn="ctr" eaLnBrk="1" hangingPunct="1">
              <a:spcBef>
                <a:spcPct val="0"/>
              </a:spcBef>
              <a:buFontTx/>
              <a:buNone/>
            </a:pPr>
            <a:r>
              <a:rPr lang="ru-RU" altLang="ru-RU" sz="1800" b="1"/>
              <a:t>46 хромосом (23 пары)_</a:t>
            </a:r>
          </a:p>
        </p:txBody>
      </p:sp>
      <p:sp>
        <p:nvSpPr>
          <p:cNvPr id="8204" name="Rectangle 27">
            <a:extLst>
              <a:ext uri="{FF2B5EF4-FFF2-40B4-BE49-F238E27FC236}">
                <a16:creationId xmlns:a16="http://schemas.microsoft.com/office/drawing/2014/main" id="{D97FE907-1A51-434F-957B-6F352A1EF8C7}"/>
              </a:ext>
            </a:extLst>
          </p:cNvPr>
          <p:cNvSpPr>
            <a:spLocks noChangeArrowheads="1"/>
          </p:cNvSpPr>
          <p:nvPr/>
        </p:nvSpPr>
        <p:spPr bwMode="auto">
          <a:xfrm>
            <a:off x="2135188" y="5445126"/>
            <a:ext cx="3313112" cy="792163"/>
          </a:xfrm>
          <a:prstGeom prst="rect">
            <a:avLst/>
          </a:prstGeom>
          <a:solidFill>
            <a:srgbClr val="99FF99"/>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1800" b="1"/>
              <a:t>22 пары аутосом</a:t>
            </a:r>
          </a:p>
        </p:txBody>
      </p:sp>
      <p:sp>
        <p:nvSpPr>
          <p:cNvPr id="109596" name="Rectangle 28">
            <a:extLst>
              <a:ext uri="{FF2B5EF4-FFF2-40B4-BE49-F238E27FC236}">
                <a16:creationId xmlns:a16="http://schemas.microsoft.com/office/drawing/2014/main" id="{1B449031-6F59-43AA-A985-43911B3BC620}"/>
              </a:ext>
            </a:extLst>
          </p:cNvPr>
          <p:cNvSpPr>
            <a:spLocks noChangeArrowheads="1"/>
          </p:cNvSpPr>
          <p:nvPr/>
        </p:nvSpPr>
        <p:spPr bwMode="auto">
          <a:xfrm>
            <a:off x="6596063" y="5429251"/>
            <a:ext cx="3605212" cy="1000125"/>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r>
              <a:rPr lang="ru-RU" sz="2800" b="1">
                <a:solidFill>
                  <a:srgbClr val="C00000"/>
                </a:solidFill>
                <a:latin typeface="Comic Sans MS" pitchFamily="66" charset="0"/>
              </a:rPr>
              <a:t>1 пара</a:t>
            </a:r>
          </a:p>
          <a:p>
            <a:pPr algn="ctr">
              <a:defRPr/>
            </a:pPr>
            <a:r>
              <a:rPr lang="ru-RU" sz="2800" b="1">
                <a:solidFill>
                  <a:srgbClr val="C00000"/>
                </a:solidFill>
                <a:latin typeface="Comic Sans MS" pitchFamily="66" charset="0"/>
              </a:rPr>
              <a:t> половых хромосом</a:t>
            </a:r>
          </a:p>
        </p:txBody>
      </p:sp>
      <p:sp>
        <p:nvSpPr>
          <p:cNvPr id="8206" name="Rectangle 29">
            <a:extLst>
              <a:ext uri="{FF2B5EF4-FFF2-40B4-BE49-F238E27FC236}">
                <a16:creationId xmlns:a16="http://schemas.microsoft.com/office/drawing/2014/main" id="{3C9A910E-0F83-4475-8C60-69DF7CD1DDD7}"/>
              </a:ext>
            </a:extLst>
          </p:cNvPr>
          <p:cNvSpPr>
            <a:spLocks noChangeArrowheads="1"/>
          </p:cNvSpPr>
          <p:nvPr/>
        </p:nvSpPr>
        <p:spPr bwMode="auto">
          <a:xfrm>
            <a:off x="4297364" y="3786189"/>
            <a:ext cx="3887787" cy="1000125"/>
          </a:xfrm>
          <a:prstGeom prst="rect">
            <a:avLst/>
          </a:prstGeom>
          <a:solidFill>
            <a:srgbClr val="99FF99"/>
          </a:solidFill>
          <a:ln w="50800">
            <a:solidFill>
              <a:srgbClr val="800000"/>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2400">
                <a:latin typeface="Times New Roman" panose="02020603050405020304" pitchFamily="18" charset="0"/>
                <a:cs typeface="Times New Roman" panose="02020603050405020304" pitchFamily="18" charset="0"/>
              </a:rPr>
              <a:t> </a:t>
            </a:r>
            <a:r>
              <a:rPr lang="ru-RU" altLang="ru-RU" sz="2400" b="1">
                <a:latin typeface="Times New Roman" panose="02020603050405020304" pitchFamily="18" charset="0"/>
                <a:cs typeface="Times New Roman" panose="02020603050405020304" pitchFamily="18" charset="0"/>
              </a:rPr>
              <a:t>У человека </a:t>
            </a:r>
          </a:p>
          <a:p>
            <a:pPr algn="ctr" eaLnBrk="1" hangingPunct="1">
              <a:spcBef>
                <a:spcPct val="0"/>
              </a:spcBef>
              <a:buFontTx/>
              <a:buNone/>
            </a:pPr>
            <a:r>
              <a:rPr lang="ru-RU" altLang="ru-RU" sz="2400" b="1">
                <a:latin typeface="Times New Roman" panose="02020603050405020304" pitchFamily="18" charset="0"/>
                <a:cs typeface="Times New Roman" panose="02020603050405020304" pitchFamily="18" charset="0"/>
              </a:rPr>
              <a:t>46 хромосом (23 пары)</a:t>
            </a:r>
          </a:p>
        </p:txBody>
      </p:sp>
      <p:sp>
        <p:nvSpPr>
          <p:cNvPr id="109598" name="Rectangle 30">
            <a:extLst>
              <a:ext uri="{FF2B5EF4-FFF2-40B4-BE49-F238E27FC236}">
                <a16:creationId xmlns:a16="http://schemas.microsoft.com/office/drawing/2014/main" id="{20FC4D66-C43C-4177-A06A-9EC98F373882}"/>
              </a:ext>
            </a:extLst>
          </p:cNvPr>
          <p:cNvSpPr>
            <a:spLocks noChangeArrowheads="1"/>
          </p:cNvSpPr>
          <p:nvPr/>
        </p:nvSpPr>
        <p:spPr bwMode="auto">
          <a:xfrm>
            <a:off x="2136775" y="5434014"/>
            <a:ext cx="3602038" cy="852487"/>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r>
              <a:rPr lang="ru-RU" sz="2800" b="1" dirty="0">
                <a:solidFill>
                  <a:srgbClr val="C00000"/>
                </a:solidFill>
                <a:latin typeface="Comic Sans MS" pitchFamily="66" charset="0"/>
                <a:cs typeface="Times New Roman" pitchFamily="18" charset="0"/>
              </a:rPr>
              <a:t>22 пары аутосомы</a:t>
            </a:r>
          </a:p>
        </p:txBody>
      </p:sp>
    </p:spTree>
    <p:extLst>
      <p:ext uri="{BB962C8B-B14F-4D97-AF65-F5344CB8AC3E}">
        <p14:creationId xmlns:p14="http://schemas.microsoft.com/office/powerpoint/2010/main" val="4075802542"/>
      </p:ext>
    </p:extLst>
  </p:cSld>
  <p:clrMapOvr>
    <a:masterClrMapping/>
  </p:clrMapOvr>
  <p:transition>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398A565-CC95-4471-8831-F18FA4BD5AC6}"/>
              </a:ext>
            </a:extLst>
          </p:cNvPr>
          <p:cNvSpPr>
            <a:spLocks noGrp="1"/>
          </p:cNvSpPr>
          <p:nvPr>
            <p:ph type="title"/>
          </p:nvPr>
        </p:nvSpPr>
        <p:spPr>
          <a:xfrm>
            <a:off x="1774826" y="260350"/>
            <a:ext cx="1654175" cy="1143000"/>
          </a:xfrm>
        </p:spPr>
        <p:txBody>
          <a:bodyPr/>
          <a:lstStyle/>
          <a:p>
            <a:pPr algn="l" eaLnBrk="1" hangingPunct="1"/>
            <a:r>
              <a:rPr lang="ru-RU" altLang="ru-RU" b="1">
                <a:solidFill>
                  <a:srgbClr val="000066"/>
                </a:solidFill>
                <a:cs typeface="Times New Roman" panose="02020603050405020304" pitchFamily="18" charset="0"/>
              </a:rPr>
              <a:t>1 тип</a:t>
            </a:r>
          </a:p>
        </p:txBody>
      </p:sp>
      <p:sp>
        <p:nvSpPr>
          <p:cNvPr id="15363" name="Rectangle 3">
            <a:extLst>
              <a:ext uri="{FF2B5EF4-FFF2-40B4-BE49-F238E27FC236}">
                <a16:creationId xmlns:a16="http://schemas.microsoft.com/office/drawing/2014/main" id="{B68D3D24-B2D7-4146-8C57-130631C28F27}"/>
              </a:ext>
            </a:extLst>
          </p:cNvPr>
          <p:cNvSpPr>
            <a:spLocks noGrp="1"/>
          </p:cNvSpPr>
          <p:nvPr>
            <p:ph idx="1"/>
          </p:nvPr>
        </p:nvSpPr>
        <p:spPr>
          <a:xfrm>
            <a:off x="2351089" y="5516564"/>
            <a:ext cx="7883525" cy="1341437"/>
          </a:xfrm>
        </p:spPr>
        <p:txBody>
          <a:bodyPr/>
          <a:lstStyle/>
          <a:p>
            <a:pPr algn="ctr" eaLnBrk="1" hangingPunct="1">
              <a:buFontTx/>
              <a:buNone/>
            </a:pPr>
            <a:r>
              <a:rPr lang="ru-RU" altLang="ru-RU" sz="2400" i="1">
                <a:cs typeface="Times New Roman" panose="02020603050405020304" pitchFamily="18" charset="0"/>
              </a:rPr>
              <a:t>характерен для млекопитающих, в том числе для человека, червей, ракообразных, большинства насекомых, земноводных, некоторых рыб</a:t>
            </a:r>
          </a:p>
        </p:txBody>
      </p:sp>
      <p:sp>
        <p:nvSpPr>
          <p:cNvPr id="15364" name="Text Box 4">
            <a:extLst>
              <a:ext uri="{FF2B5EF4-FFF2-40B4-BE49-F238E27FC236}">
                <a16:creationId xmlns:a16="http://schemas.microsoft.com/office/drawing/2014/main" id="{2C5E766D-3B17-4F10-A41B-03CE98F9B4D0}"/>
              </a:ext>
            </a:extLst>
          </p:cNvPr>
          <p:cNvSpPr txBox="1">
            <a:spLocks noChangeArrowheads="1"/>
          </p:cNvSpPr>
          <p:nvPr/>
        </p:nvSpPr>
        <p:spPr bwMode="auto">
          <a:xfrm>
            <a:off x="5303838" y="476251"/>
            <a:ext cx="46799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ru-RU" altLang="ru-RU" sz="4000" b="1"/>
              <a:t>ХХ      ХУ </a:t>
            </a:r>
            <a:r>
              <a:rPr lang="ru-RU" altLang="ru-RU" sz="2800" b="1"/>
              <a:t>или </a:t>
            </a:r>
            <a:r>
              <a:rPr lang="ru-RU" altLang="ru-RU" sz="3600" b="1">
                <a:cs typeface="Times New Roman" panose="02020603050405020304" pitchFamily="18" charset="0"/>
              </a:rPr>
              <a:t>ХХ</a:t>
            </a:r>
          </a:p>
        </p:txBody>
      </p:sp>
      <p:sp>
        <p:nvSpPr>
          <p:cNvPr id="15365" name="Line 7">
            <a:extLst>
              <a:ext uri="{FF2B5EF4-FFF2-40B4-BE49-F238E27FC236}">
                <a16:creationId xmlns:a16="http://schemas.microsoft.com/office/drawing/2014/main" id="{0B13E21C-3DB0-42A6-AB13-4077A7A59E2F}"/>
              </a:ext>
            </a:extLst>
          </p:cNvPr>
          <p:cNvSpPr>
            <a:spLocks noChangeShapeType="1"/>
          </p:cNvSpPr>
          <p:nvPr/>
        </p:nvSpPr>
        <p:spPr bwMode="auto">
          <a:xfrm flipV="1">
            <a:off x="5303838" y="692151"/>
            <a:ext cx="215900" cy="144463"/>
          </a:xfrm>
          <a:prstGeom prst="line">
            <a:avLst/>
          </a:prstGeom>
          <a:noFill/>
          <a:ln w="952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5366" name="Line 8">
            <a:extLst>
              <a:ext uri="{FF2B5EF4-FFF2-40B4-BE49-F238E27FC236}">
                <a16:creationId xmlns:a16="http://schemas.microsoft.com/office/drawing/2014/main" id="{225789DE-B660-426B-B193-AAE2AF599D18}"/>
              </a:ext>
            </a:extLst>
          </p:cNvPr>
          <p:cNvSpPr>
            <a:spLocks noChangeShapeType="1"/>
          </p:cNvSpPr>
          <p:nvPr/>
        </p:nvSpPr>
        <p:spPr bwMode="auto">
          <a:xfrm>
            <a:off x="3792538" y="1052514"/>
            <a:ext cx="0" cy="288925"/>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5367" name="Line 9">
            <a:extLst>
              <a:ext uri="{FF2B5EF4-FFF2-40B4-BE49-F238E27FC236}">
                <a16:creationId xmlns:a16="http://schemas.microsoft.com/office/drawing/2014/main" id="{936C6D19-0455-4290-AB00-FAF6E2A2A296}"/>
              </a:ext>
            </a:extLst>
          </p:cNvPr>
          <p:cNvSpPr>
            <a:spLocks noChangeShapeType="1"/>
          </p:cNvSpPr>
          <p:nvPr/>
        </p:nvSpPr>
        <p:spPr bwMode="auto">
          <a:xfrm>
            <a:off x="3719513" y="1268413"/>
            <a:ext cx="144462" cy="0"/>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ru-RU"/>
          </a:p>
        </p:txBody>
      </p:sp>
      <p:pic>
        <p:nvPicPr>
          <p:cNvPr id="15368" name="Picture 10" descr="бегемот">
            <a:extLst>
              <a:ext uri="{FF2B5EF4-FFF2-40B4-BE49-F238E27FC236}">
                <a16:creationId xmlns:a16="http://schemas.microsoft.com/office/drawing/2014/main" id="{F8BBC49C-4F21-4E1B-A4B0-367D56C9B2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7350" y="1268413"/>
            <a:ext cx="6840538" cy="424815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35845" name="Text Box 5">
            <a:extLst>
              <a:ext uri="{FF2B5EF4-FFF2-40B4-BE49-F238E27FC236}">
                <a16:creationId xmlns:a16="http://schemas.microsoft.com/office/drawing/2014/main" id="{D940385F-2304-4973-9F04-896DD8F12FDB}"/>
              </a:ext>
            </a:extLst>
          </p:cNvPr>
          <p:cNvSpPr txBox="1">
            <a:spLocks noChangeArrowheads="1"/>
          </p:cNvSpPr>
          <p:nvPr/>
        </p:nvSpPr>
        <p:spPr bwMode="auto">
          <a:xfrm>
            <a:off x="6667501" y="1"/>
            <a:ext cx="79057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a:latin typeface="Arial" panose="020B0604020202020204" pitchFamily="34" charset="0"/>
              </a:rPr>
              <a:t>♂</a:t>
            </a:r>
          </a:p>
        </p:txBody>
      </p:sp>
      <p:sp>
        <p:nvSpPr>
          <p:cNvPr id="2" name="Text Box 4">
            <a:extLst>
              <a:ext uri="{FF2B5EF4-FFF2-40B4-BE49-F238E27FC236}">
                <a16:creationId xmlns:a16="http://schemas.microsoft.com/office/drawing/2014/main" id="{00E9FF79-F0C2-489F-A49B-FF5F1288ED41}"/>
              </a:ext>
            </a:extLst>
          </p:cNvPr>
          <p:cNvSpPr txBox="1">
            <a:spLocks noChangeArrowheads="1"/>
          </p:cNvSpPr>
          <p:nvPr/>
        </p:nvSpPr>
        <p:spPr bwMode="auto">
          <a:xfrm>
            <a:off x="5167313" y="1"/>
            <a:ext cx="79216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b="1">
                <a:latin typeface="Arial" panose="020B0604020202020204" pitchFamily="34" charset="0"/>
              </a:rPr>
              <a:t>♀</a:t>
            </a:r>
          </a:p>
        </p:txBody>
      </p:sp>
    </p:spTree>
    <p:extLst>
      <p:ext uri="{BB962C8B-B14F-4D97-AF65-F5344CB8AC3E}">
        <p14:creationId xmlns:p14="http://schemas.microsoft.com/office/powerpoint/2010/main" val="249022176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wipe(down)">
                                      <p:cBhvr>
                                        <p:cTn id="7" dur="500"/>
                                        <p:tgtEl>
                                          <p:spTgt spid="3584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5" grpId="0"/>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AA280B6B-596A-4FED-9E70-5D1970B22738}"/>
              </a:ext>
            </a:extLst>
          </p:cNvPr>
          <p:cNvSpPr>
            <a:spLocks noGrp="1"/>
          </p:cNvSpPr>
          <p:nvPr>
            <p:ph type="title"/>
          </p:nvPr>
        </p:nvSpPr>
        <p:spPr>
          <a:xfrm>
            <a:off x="1703389" y="188913"/>
            <a:ext cx="1654175" cy="1143000"/>
          </a:xfrm>
        </p:spPr>
        <p:txBody>
          <a:bodyPr/>
          <a:lstStyle/>
          <a:p>
            <a:pPr algn="l" eaLnBrk="1" hangingPunct="1"/>
            <a:r>
              <a:rPr lang="ru-RU" altLang="ru-RU" sz="4800" b="1">
                <a:solidFill>
                  <a:srgbClr val="000066"/>
                </a:solidFill>
                <a:cs typeface="Times New Roman" panose="02020603050405020304" pitchFamily="18" charset="0"/>
              </a:rPr>
              <a:t>2 тип</a:t>
            </a:r>
          </a:p>
        </p:txBody>
      </p:sp>
      <p:sp>
        <p:nvSpPr>
          <p:cNvPr id="17411" name="Rectangle 3">
            <a:extLst>
              <a:ext uri="{FF2B5EF4-FFF2-40B4-BE49-F238E27FC236}">
                <a16:creationId xmlns:a16="http://schemas.microsoft.com/office/drawing/2014/main" id="{DC04E06E-EE97-4031-8763-711D2FD5EACB}"/>
              </a:ext>
            </a:extLst>
          </p:cNvPr>
          <p:cNvSpPr>
            <a:spLocks noGrp="1"/>
          </p:cNvSpPr>
          <p:nvPr>
            <p:ph type="body" idx="1"/>
          </p:nvPr>
        </p:nvSpPr>
        <p:spPr>
          <a:xfrm>
            <a:off x="6527800" y="2276475"/>
            <a:ext cx="4140200" cy="3816350"/>
          </a:xfrm>
          <a:noFill/>
        </p:spPr>
        <p:txBody>
          <a:bodyPr/>
          <a:lstStyle/>
          <a:p>
            <a:pPr algn="ctr" eaLnBrk="1" hangingPunct="1">
              <a:lnSpc>
                <a:spcPct val="160000"/>
              </a:lnSpc>
              <a:buFontTx/>
              <a:buNone/>
            </a:pPr>
            <a:r>
              <a:rPr lang="ru-RU" altLang="ru-RU" sz="2400" i="1">
                <a:cs typeface="Times New Roman" panose="02020603050405020304" pitchFamily="18" charset="0"/>
              </a:rPr>
              <a:t>характерен для птиц, пресмыкающихся, некоторых земноводных и рыб, некоторых насекомых (чешуекрылых)</a:t>
            </a:r>
          </a:p>
        </p:txBody>
      </p:sp>
      <p:sp>
        <p:nvSpPr>
          <p:cNvPr id="17412" name="Text Box 4">
            <a:extLst>
              <a:ext uri="{FF2B5EF4-FFF2-40B4-BE49-F238E27FC236}">
                <a16:creationId xmlns:a16="http://schemas.microsoft.com/office/drawing/2014/main" id="{7588038A-A704-4BB8-92BE-355B09715ADA}"/>
              </a:ext>
            </a:extLst>
          </p:cNvPr>
          <p:cNvSpPr txBox="1">
            <a:spLocks noChangeArrowheads="1"/>
          </p:cNvSpPr>
          <p:nvPr/>
        </p:nvSpPr>
        <p:spPr bwMode="auto">
          <a:xfrm>
            <a:off x="3503614" y="620713"/>
            <a:ext cx="34559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3600" b="1"/>
              <a:t>      </a:t>
            </a:r>
            <a:r>
              <a:rPr lang="ru-RU" altLang="ru-RU" sz="4400" b="1"/>
              <a:t>ХУ     ХХ</a:t>
            </a:r>
          </a:p>
        </p:txBody>
      </p:sp>
      <p:pic>
        <p:nvPicPr>
          <p:cNvPr id="17413" name="Picture 10" descr="пеликан">
            <a:extLst>
              <a:ext uri="{FF2B5EF4-FFF2-40B4-BE49-F238E27FC236}">
                <a16:creationId xmlns:a16="http://schemas.microsoft.com/office/drawing/2014/main" id="{B07A48EE-0843-4FDC-93A8-962F11CB57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2314" y="1412876"/>
            <a:ext cx="4897437" cy="522922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35844" name="Text Box 4">
            <a:extLst>
              <a:ext uri="{FF2B5EF4-FFF2-40B4-BE49-F238E27FC236}">
                <a16:creationId xmlns:a16="http://schemas.microsoft.com/office/drawing/2014/main" id="{435E17F3-183A-4D7B-9836-558C8D0C9F22}"/>
              </a:ext>
            </a:extLst>
          </p:cNvPr>
          <p:cNvSpPr txBox="1">
            <a:spLocks noChangeArrowheads="1"/>
          </p:cNvSpPr>
          <p:nvPr/>
        </p:nvSpPr>
        <p:spPr bwMode="auto">
          <a:xfrm>
            <a:off x="3452813" y="428626"/>
            <a:ext cx="79216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b="1">
                <a:latin typeface="Arial" panose="020B0604020202020204" pitchFamily="34" charset="0"/>
              </a:rPr>
              <a:t>♀</a:t>
            </a:r>
          </a:p>
        </p:txBody>
      </p:sp>
      <p:sp>
        <p:nvSpPr>
          <p:cNvPr id="35845" name="Text Box 5">
            <a:extLst>
              <a:ext uri="{FF2B5EF4-FFF2-40B4-BE49-F238E27FC236}">
                <a16:creationId xmlns:a16="http://schemas.microsoft.com/office/drawing/2014/main" id="{71EF988F-D680-45E7-85F3-FC9012B8399E}"/>
              </a:ext>
            </a:extLst>
          </p:cNvPr>
          <p:cNvSpPr txBox="1">
            <a:spLocks noChangeArrowheads="1"/>
          </p:cNvSpPr>
          <p:nvPr/>
        </p:nvSpPr>
        <p:spPr bwMode="auto">
          <a:xfrm>
            <a:off x="4810126" y="357189"/>
            <a:ext cx="79057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a:latin typeface="Arial" panose="020B0604020202020204" pitchFamily="34" charset="0"/>
              </a:rPr>
              <a:t>♂</a:t>
            </a:r>
          </a:p>
        </p:txBody>
      </p:sp>
    </p:spTree>
    <p:extLst>
      <p:ext uri="{BB962C8B-B14F-4D97-AF65-F5344CB8AC3E}">
        <p14:creationId xmlns:p14="http://schemas.microsoft.com/office/powerpoint/2010/main" val="143856891"/>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wipe(down)">
                                      <p:cBhvr>
                                        <p:cTn id="7" dur="500"/>
                                        <p:tgtEl>
                                          <p:spTgt spid="3584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5844"/>
                                        </p:tgtEl>
                                        <p:attrNameLst>
                                          <p:attrName>style.visibility</p:attrName>
                                        </p:attrNameLst>
                                      </p:cBhvr>
                                      <p:to>
                                        <p:strVal val="visible"/>
                                      </p:to>
                                    </p:set>
                                    <p:animEffect transition="in" filter="wipe(down)">
                                      <p:cBhvr>
                                        <p:cTn id="10" dur="5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P spid="3584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a:extLst>
              <a:ext uri="{FF2B5EF4-FFF2-40B4-BE49-F238E27FC236}">
                <a16:creationId xmlns:a16="http://schemas.microsoft.com/office/drawing/2014/main" id="{A44EC0A0-D98C-40AD-A96B-581DA737BEB5}"/>
              </a:ext>
            </a:extLst>
          </p:cNvPr>
          <p:cNvSpPr>
            <a:spLocks noGrp="1" noChangeArrowheads="1"/>
          </p:cNvSpPr>
          <p:nvPr>
            <p:ph type="title"/>
          </p:nvPr>
        </p:nvSpPr>
        <p:spPr>
          <a:xfrm>
            <a:off x="1524001" y="1"/>
            <a:ext cx="2124075" cy="855663"/>
          </a:xfrm>
        </p:spPr>
        <p:txBody>
          <a:bodyPr rtlCol="0">
            <a:normAutofit fontScale="90000"/>
          </a:bodyPr>
          <a:lstStyle/>
          <a:p>
            <a:pPr>
              <a:defRPr/>
            </a:pPr>
            <a:r>
              <a:rPr lang="ru-RU" sz="5400" b="1">
                <a:solidFill>
                  <a:srgbClr val="000066"/>
                </a:solidFill>
                <a:cs typeface="Times New Roman" pitchFamily="18" charset="0"/>
              </a:rPr>
              <a:t>3 тип</a:t>
            </a:r>
          </a:p>
        </p:txBody>
      </p:sp>
      <p:sp>
        <p:nvSpPr>
          <p:cNvPr id="121859" name="Rectangle 3">
            <a:extLst>
              <a:ext uri="{FF2B5EF4-FFF2-40B4-BE49-F238E27FC236}">
                <a16:creationId xmlns:a16="http://schemas.microsoft.com/office/drawing/2014/main" id="{DB60793D-300D-4AFD-9C94-4DC750954929}"/>
              </a:ext>
            </a:extLst>
          </p:cNvPr>
          <p:cNvSpPr>
            <a:spLocks noGrp="1" noChangeArrowheads="1"/>
          </p:cNvSpPr>
          <p:nvPr>
            <p:ph type="body" idx="1"/>
          </p:nvPr>
        </p:nvSpPr>
        <p:spPr>
          <a:xfrm>
            <a:off x="1343025" y="2852738"/>
            <a:ext cx="4248150" cy="2520950"/>
          </a:xfrm>
        </p:spPr>
        <p:txBody>
          <a:bodyPr rtlCol="0">
            <a:normAutofit fontScale="85000" lnSpcReduction="10000"/>
          </a:bodyPr>
          <a:lstStyle/>
          <a:p>
            <a:pPr algn="ctr">
              <a:lnSpc>
                <a:spcPct val="120000"/>
              </a:lnSpc>
              <a:buNone/>
              <a:defRPr/>
            </a:pPr>
            <a:r>
              <a:rPr lang="ru-RU" i="1">
                <a:cs typeface="Times New Roman" pitchFamily="18" charset="0"/>
              </a:rPr>
              <a:t>(0 -отсутствие хромосом) </a:t>
            </a:r>
          </a:p>
          <a:p>
            <a:pPr algn="ctr">
              <a:lnSpc>
                <a:spcPct val="120000"/>
              </a:lnSpc>
              <a:buNone/>
              <a:defRPr/>
            </a:pPr>
            <a:r>
              <a:rPr lang="ru-RU" i="1">
                <a:cs typeface="Times New Roman" pitchFamily="18" charset="0"/>
              </a:rPr>
              <a:t>встречается у некоторых насекомых (прямокрылые)</a:t>
            </a:r>
          </a:p>
        </p:txBody>
      </p:sp>
      <p:sp>
        <p:nvSpPr>
          <p:cNvPr id="19460" name="Rectangle 4">
            <a:extLst>
              <a:ext uri="{FF2B5EF4-FFF2-40B4-BE49-F238E27FC236}">
                <a16:creationId xmlns:a16="http://schemas.microsoft.com/office/drawing/2014/main" id="{F2DDB165-F587-4293-8CF4-EDEC81B3184A}"/>
              </a:ext>
            </a:extLst>
          </p:cNvPr>
          <p:cNvSpPr>
            <a:spLocks noChangeArrowheads="1"/>
          </p:cNvSpPr>
          <p:nvPr/>
        </p:nvSpPr>
        <p:spPr bwMode="auto">
          <a:xfrm>
            <a:off x="3792538" y="549275"/>
            <a:ext cx="31686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ru-RU" altLang="ru-RU" sz="4400" b="1"/>
              <a:t>  ХУ      Х0</a:t>
            </a:r>
          </a:p>
        </p:txBody>
      </p:sp>
      <p:pic>
        <p:nvPicPr>
          <p:cNvPr id="19461" name="Picture 10" descr="кузнечик">
            <a:extLst>
              <a:ext uri="{FF2B5EF4-FFF2-40B4-BE49-F238E27FC236}">
                <a16:creationId xmlns:a16="http://schemas.microsoft.com/office/drawing/2014/main" id="{D8DDEF9C-C577-4759-BDE8-2EBD306584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4200" y="1412875"/>
            <a:ext cx="5003800" cy="48958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5844" name="Text Box 4">
            <a:extLst>
              <a:ext uri="{FF2B5EF4-FFF2-40B4-BE49-F238E27FC236}">
                <a16:creationId xmlns:a16="http://schemas.microsoft.com/office/drawing/2014/main" id="{29ECE8FD-0F57-47C0-93EA-1AE18B8077A0}"/>
              </a:ext>
            </a:extLst>
          </p:cNvPr>
          <p:cNvSpPr txBox="1">
            <a:spLocks noChangeArrowheads="1"/>
          </p:cNvSpPr>
          <p:nvPr/>
        </p:nvSpPr>
        <p:spPr bwMode="auto">
          <a:xfrm>
            <a:off x="3359151" y="476251"/>
            <a:ext cx="7921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b="1">
                <a:latin typeface="Arial" panose="020B0604020202020204" pitchFamily="34" charset="0"/>
              </a:rPr>
              <a:t>♀</a:t>
            </a:r>
          </a:p>
        </p:txBody>
      </p:sp>
      <p:sp>
        <p:nvSpPr>
          <p:cNvPr id="35845" name="Text Box 5">
            <a:extLst>
              <a:ext uri="{FF2B5EF4-FFF2-40B4-BE49-F238E27FC236}">
                <a16:creationId xmlns:a16="http://schemas.microsoft.com/office/drawing/2014/main" id="{1CCF39AD-5AEA-4302-A329-1AA8C823C9BF}"/>
              </a:ext>
            </a:extLst>
          </p:cNvPr>
          <p:cNvSpPr txBox="1">
            <a:spLocks noChangeArrowheads="1"/>
          </p:cNvSpPr>
          <p:nvPr/>
        </p:nvSpPr>
        <p:spPr bwMode="auto">
          <a:xfrm>
            <a:off x="4738689" y="357189"/>
            <a:ext cx="79057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a:latin typeface="Arial" panose="020B0604020202020204" pitchFamily="34" charset="0"/>
              </a:rPr>
              <a:t>♂</a:t>
            </a:r>
          </a:p>
        </p:txBody>
      </p:sp>
    </p:spTree>
    <p:extLst>
      <p:ext uri="{BB962C8B-B14F-4D97-AF65-F5344CB8AC3E}">
        <p14:creationId xmlns:p14="http://schemas.microsoft.com/office/powerpoint/2010/main" val="1063848039"/>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wipe(down)">
                                      <p:cBhvr>
                                        <p:cTn id="7" dur="500"/>
                                        <p:tgtEl>
                                          <p:spTgt spid="3584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5844"/>
                                        </p:tgtEl>
                                        <p:attrNameLst>
                                          <p:attrName>style.visibility</p:attrName>
                                        </p:attrNameLst>
                                      </p:cBhvr>
                                      <p:to>
                                        <p:strVal val="visible"/>
                                      </p:to>
                                    </p:set>
                                    <p:animEffect transition="in" filter="wipe(down)">
                                      <p:cBhvr>
                                        <p:cTn id="10" dur="5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P spid="358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BD3B1BF4-0238-4F74-AF5F-CEA10052FF62}"/>
              </a:ext>
            </a:extLst>
          </p:cNvPr>
          <p:cNvSpPr>
            <a:spLocks noGrp="1" noChangeArrowheads="1"/>
          </p:cNvSpPr>
          <p:nvPr>
            <p:ph type="title"/>
          </p:nvPr>
        </p:nvSpPr>
        <p:spPr>
          <a:xfrm>
            <a:off x="1703389" y="188913"/>
            <a:ext cx="1800225" cy="1143000"/>
          </a:xfrm>
          <a:ln>
            <a:solidFill>
              <a:schemeClr val="bg1"/>
            </a:solidFill>
            <a:miter lim="800000"/>
            <a:headEnd/>
            <a:tailEnd/>
          </a:ln>
        </p:spPr>
        <p:txBody>
          <a:bodyPr/>
          <a:lstStyle/>
          <a:p>
            <a:pPr eaLnBrk="1" hangingPunct="1"/>
            <a:r>
              <a:rPr lang="ru-RU" altLang="ru-RU" sz="4800" b="1">
                <a:solidFill>
                  <a:srgbClr val="000066"/>
                </a:solidFill>
                <a:cs typeface="Times New Roman" panose="02020603050405020304" pitchFamily="18" charset="0"/>
              </a:rPr>
              <a:t>4 тип</a:t>
            </a:r>
          </a:p>
        </p:txBody>
      </p:sp>
      <p:sp>
        <p:nvSpPr>
          <p:cNvPr id="21507" name="Rectangle 3">
            <a:extLst>
              <a:ext uri="{FF2B5EF4-FFF2-40B4-BE49-F238E27FC236}">
                <a16:creationId xmlns:a16="http://schemas.microsoft.com/office/drawing/2014/main" id="{752AD427-85E6-4F5A-9D2B-1B4191B219C1}"/>
              </a:ext>
            </a:extLst>
          </p:cNvPr>
          <p:cNvSpPr>
            <a:spLocks noGrp="1" noChangeArrowheads="1"/>
          </p:cNvSpPr>
          <p:nvPr>
            <p:ph type="body" idx="1"/>
          </p:nvPr>
        </p:nvSpPr>
        <p:spPr>
          <a:xfrm>
            <a:off x="2424114" y="5373688"/>
            <a:ext cx="8243887" cy="1484312"/>
          </a:xfrm>
          <a:noFill/>
          <a:ln>
            <a:solidFill>
              <a:schemeClr val="bg1"/>
            </a:solidFill>
            <a:miter lim="800000"/>
            <a:headEnd/>
            <a:tailEnd/>
          </a:ln>
        </p:spPr>
        <p:txBody>
          <a:bodyPr/>
          <a:lstStyle/>
          <a:p>
            <a:pPr algn="ctr" eaLnBrk="1" hangingPunct="1">
              <a:buFontTx/>
              <a:buNone/>
            </a:pPr>
            <a:r>
              <a:rPr lang="ru-RU" altLang="ru-RU" i="1">
                <a:cs typeface="Times New Roman" panose="02020603050405020304" pitchFamily="18" charset="0"/>
              </a:rPr>
              <a:t>встречается у некоторых насекомых (равнокрылые- цикады, тли)</a:t>
            </a:r>
          </a:p>
        </p:txBody>
      </p:sp>
      <p:sp>
        <p:nvSpPr>
          <p:cNvPr id="21508" name="Rectangle 4">
            <a:extLst>
              <a:ext uri="{FF2B5EF4-FFF2-40B4-BE49-F238E27FC236}">
                <a16:creationId xmlns:a16="http://schemas.microsoft.com/office/drawing/2014/main" id="{087BAA23-E3B1-43DC-889E-E9E849638CCF}"/>
              </a:ext>
            </a:extLst>
          </p:cNvPr>
          <p:cNvSpPr>
            <a:spLocks noChangeArrowheads="1"/>
          </p:cNvSpPr>
          <p:nvPr/>
        </p:nvSpPr>
        <p:spPr bwMode="auto">
          <a:xfrm>
            <a:off x="4224339" y="476251"/>
            <a:ext cx="2234907" cy="769441"/>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ru-RU" altLang="ru-RU" sz="1800">
                <a:latin typeface="Arial" panose="020B0604020202020204" pitchFamily="34" charset="0"/>
              </a:rPr>
              <a:t> </a:t>
            </a:r>
            <a:r>
              <a:rPr lang="ru-RU" altLang="ru-RU" sz="4400" b="1"/>
              <a:t>Х0      ХУ</a:t>
            </a:r>
          </a:p>
        </p:txBody>
      </p:sp>
      <p:pic>
        <p:nvPicPr>
          <p:cNvPr id="21509" name="Picture 10" descr="53-19b">
            <a:extLst>
              <a:ext uri="{FF2B5EF4-FFF2-40B4-BE49-F238E27FC236}">
                <a16:creationId xmlns:a16="http://schemas.microsoft.com/office/drawing/2014/main" id="{DB530228-8281-4E6A-B32F-D62F8F4D5C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1814" y="1412875"/>
            <a:ext cx="6696075" cy="40528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5844" name="Text Box 4">
            <a:extLst>
              <a:ext uri="{FF2B5EF4-FFF2-40B4-BE49-F238E27FC236}">
                <a16:creationId xmlns:a16="http://schemas.microsoft.com/office/drawing/2014/main" id="{007E1A93-3353-45F9-BA2D-9C16782B39D9}"/>
              </a:ext>
            </a:extLst>
          </p:cNvPr>
          <p:cNvSpPr txBox="1">
            <a:spLocks noChangeArrowheads="1"/>
          </p:cNvSpPr>
          <p:nvPr/>
        </p:nvSpPr>
        <p:spPr bwMode="auto">
          <a:xfrm>
            <a:off x="3432176" y="260351"/>
            <a:ext cx="7921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b="1">
                <a:latin typeface="Arial" panose="020B0604020202020204" pitchFamily="34" charset="0"/>
              </a:rPr>
              <a:t>♀</a:t>
            </a:r>
          </a:p>
        </p:txBody>
      </p:sp>
      <p:sp>
        <p:nvSpPr>
          <p:cNvPr id="35845" name="Text Box 5">
            <a:extLst>
              <a:ext uri="{FF2B5EF4-FFF2-40B4-BE49-F238E27FC236}">
                <a16:creationId xmlns:a16="http://schemas.microsoft.com/office/drawing/2014/main" id="{AD151878-2F57-4CA5-84E3-236925400A72}"/>
              </a:ext>
            </a:extLst>
          </p:cNvPr>
          <p:cNvSpPr txBox="1">
            <a:spLocks noChangeArrowheads="1"/>
          </p:cNvSpPr>
          <p:nvPr/>
        </p:nvSpPr>
        <p:spPr bwMode="auto">
          <a:xfrm>
            <a:off x="5024439" y="214314"/>
            <a:ext cx="79057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a:latin typeface="Arial" panose="020B0604020202020204" pitchFamily="34" charset="0"/>
              </a:rPr>
              <a:t>♂</a:t>
            </a:r>
          </a:p>
        </p:txBody>
      </p:sp>
      <p:sp>
        <p:nvSpPr>
          <p:cNvPr id="2" name="Text Box 4">
            <a:extLst>
              <a:ext uri="{FF2B5EF4-FFF2-40B4-BE49-F238E27FC236}">
                <a16:creationId xmlns:a16="http://schemas.microsoft.com/office/drawing/2014/main" id="{EB514BFE-8B0E-4EB4-9D5A-37D2220880D1}"/>
              </a:ext>
            </a:extLst>
          </p:cNvPr>
          <p:cNvSpPr txBox="1">
            <a:spLocks noChangeArrowheads="1"/>
          </p:cNvSpPr>
          <p:nvPr/>
        </p:nvSpPr>
        <p:spPr bwMode="auto">
          <a:xfrm>
            <a:off x="3432176" y="260351"/>
            <a:ext cx="7921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b="1">
                <a:latin typeface="Arial" panose="020B0604020202020204" pitchFamily="34" charset="0"/>
              </a:rPr>
              <a:t>♀</a:t>
            </a:r>
          </a:p>
        </p:txBody>
      </p:sp>
    </p:spTree>
    <p:extLst>
      <p:ext uri="{BB962C8B-B14F-4D97-AF65-F5344CB8AC3E}">
        <p14:creationId xmlns:p14="http://schemas.microsoft.com/office/powerpoint/2010/main" val="205563213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wipe(down)">
                                      <p:cBhvr>
                                        <p:cTn id="7" dur="500"/>
                                        <p:tgtEl>
                                          <p:spTgt spid="3584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5844"/>
                                        </p:tgtEl>
                                        <p:attrNameLst>
                                          <p:attrName>style.visibility</p:attrName>
                                        </p:attrNameLst>
                                      </p:cBhvr>
                                      <p:to>
                                        <p:strVal val="visible"/>
                                      </p:to>
                                    </p:set>
                                    <p:animEffect transition="in" filter="wipe(down)">
                                      <p:cBhvr>
                                        <p:cTn id="10" dur="500"/>
                                        <p:tgtEl>
                                          <p:spTgt spid="3584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P spid="35845"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C0CBFFB5-2EA0-456B-BA5D-75DE535AF93A}"/>
              </a:ext>
            </a:extLst>
          </p:cNvPr>
          <p:cNvSpPr>
            <a:spLocks noGrp="1"/>
          </p:cNvSpPr>
          <p:nvPr>
            <p:ph type="title"/>
          </p:nvPr>
        </p:nvSpPr>
        <p:spPr>
          <a:xfrm>
            <a:off x="1774826" y="260350"/>
            <a:ext cx="1800225" cy="1143000"/>
          </a:xfrm>
        </p:spPr>
        <p:txBody>
          <a:bodyPr/>
          <a:lstStyle/>
          <a:p>
            <a:pPr eaLnBrk="1" hangingPunct="1"/>
            <a:r>
              <a:rPr lang="ru-RU" altLang="ru-RU" sz="4800" b="1">
                <a:solidFill>
                  <a:srgbClr val="000066"/>
                </a:solidFill>
                <a:cs typeface="Times New Roman" panose="02020603050405020304" pitchFamily="18" charset="0"/>
              </a:rPr>
              <a:t>5 тип</a:t>
            </a:r>
          </a:p>
        </p:txBody>
      </p:sp>
      <p:sp>
        <p:nvSpPr>
          <p:cNvPr id="125955" name="Rectangle 3">
            <a:extLst>
              <a:ext uri="{FF2B5EF4-FFF2-40B4-BE49-F238E27FC236}">
                <a16:creationId xmlns:a16="http://schemas.microsoft.com/office/drawing/2014/main" id="{20A01DAA-3159-4204-868A-C630D2636EC7}"/>
              </a:ext>
            </a:extLst>
          </p:cNvPr>
          <p:cNvSpPr>
            <a:spLocks noGrp="1" noChangeArrowheads="1"/>
          </p:cNvSpPr>
          <p:nvPr>
            <p:ph type="body" idx="1"/>
          </p:nvPr>
        </p:nvSpPr>
        <p:spPr>
          <a:xfrm>
            <a:off x="1524000" y="3284538"/>
            <a:ext cx="4427538" cy="1223962"/>
          </a:xfrm>
        </p:spPr>
        <p:txBody>
          <a:bodyPr rtlCol="0">
            <a:normAutofit fontScale="62500" lnSpcReduction="20000"/>
          </a:bodyPr>
          <a:lstStyle/>
          <a:p>
            <a:pPr algn="ctr">
              <a:lnSpc>
                <a:spcPct val="120000"/>
              </a:lnSpc>
              <a:buNone/>
              <a:defRPr/>
            </a:pPr>
            <a:r>
              <a:rPr lang="ru-RU" sz="2400" i="1">
                <a:cs typeface="Times New Roman" pitchFamily="18" charset="0"/>
              </a:rPr>
              <a:t>встречается у пчел и муравьев: самцы развиваются из неоплодотворенных гаплоидных яйцеклеток (партеногенез), самки – из оплодотворенных диплоидных)</a:t>
            </a:r>
          </a:p>
        </p:txBody>
      </p:sp>
      <p:sp>
        <p:nvSpPr>
          <p:cNvPr id="23556" name="Text Box 4">
            <a:extLst>
              <a:ext uri="{FF2B5EF4-FFF2-40B4-BE49-F238E27FC236}">
                <a16:creationId xmlns:a16="http://schemas.microsoft.com/office/drawing/2014/main" id="{B35B025C-9E99-4B9B-9B9E-2877A26105C2}"/>
              </a:ext>
            </a:extLst>
          </p:cNvPr>
          <p:cNvSpPr txBox="1">
            <a:spLocks noChangeArrowheads="1"/>
          </p:cNvSpPr>
          <p:nvPr/>
        </p:nvSpPr>
        <p:spPr bwMode="auto">
          <a:xfrm>
            <a:off x="3432176" y="1412876"/>
            <a:ext cx="35274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ru-RU" altLang="ru-RU" sz="4000" b="1"/>
              <a:t>2</a:t>
            </a:r>
            <a:r>
              <a:rPr lang="en-US" altLang="ru-RU" sz="4000" b="1"/>
              <a:t>n      n</a:t>
            </a:r>
            <a:endParaRPr lang="ru-RU" altLang="ru-RU" sz="4000" b="1"/>
          </a:p>
        </p:txBody>
      </p:sp>
      <p:pic>
        <p:nvPicPr>
          <p:cNvPr id="23557" name="Picture 10" descr="муравей лесной">
            <a:extLst>
              <a:ext uri="{FF2B5EF4-FFF2-40B4-BE49-F238E27FC236}">
                <a16:creationId xmlns:a16="http://schemas.microsoft.com/office/drawing/2014/main" id="{3EB7EDEB-FE7C-4DDA-ADFF-FB5C68E828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4564" y="2349501"/>
            <a:ext cx="4643437" cy="3960813"/>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5844" name="Text Box 4">
            <a:extLst>
              <a:ext uri="{FF2B5EF4-FFF2-40B4-BE49-F238E27FC236}">
                <a16:creationId xmlns:a16="http://schemas.microsoft.com/office/drawing/2014/main" id="{2BB610C8-2658-4A16-986D-95A8C3EF12BE}"/>
              </a:ext>
            </a:extLst>
          </p:cNvPr>
          <p:cNvSpPr txBox="1">
            <a:spLocks noChangeArrowheads="1"/>
          </p:cNvSpPr>
          <p:nvPr/>
        </p:nvSpPr>
        <p:spPr bwMode="auto">
          <a:xfrm>
            <a:off x="3359151" y="1268414"/>
            <a:ext cx="79216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b="1">
                <a:latin typeface="Arial" panose="020B0604020202020204" pitchFamily="34" charset="0"/>
              </a:rPr>
              <a:t>♀</a:t>
            </a:r>
          </a:p>
        </p:txBody>
      </p:sp>
      <p:sp>
        <p:nvSpPr>
          <p:cNvPr id="35845" name="Text Box 5">
            <a:extLst>
              <a:ext uri="{FF2B5EF4-FFF2-40B4-BE49-F238E27FC236}">
                <a16:creationId xmlns:a16="http://schemas.microsoft.com/office/drawing/2014/main" id="{F1EB1266-5AEB-41EB-8C0B-5E337165B7B0}"/>
              </a:ext>
            </a:extLst>
          </p:cNvPr>
          <p:cNvSpPr txBox="1">
            <a:spLocks noChangeArrowheads="1"/>
          </p:cNvSpPr>
          <p:nvPr/>
        </p:nvSpPr>
        <p:spPr bwMode="auto">
          <a:xfrm>
            <a:off x="5016501" y="1268414"/>
            <a:ext cx="79057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ru-RU" altLang="ru-RU" sz="6000">
                <a:latin typeface="Arial" panose="020B0604020202020204" pitchFamily="34" charset="0"/>
              </a:rPr>
              <a:t>♂</a:t>
            </a:r>
          </a:p>
        </p:txBody>
      </p:sp>
      <p:sp>
        <p:nvSpPr>
          <p:cNvPr id="23560" name="Text Box 13">
            <a:extLst>
              <a:ext uri="{FF2B5EF4-FFF2-40B4-BE49-F238E27FC236}">
                <a16:creationId xmlns:a16="http://schemas.microsoft.com/office/drawing/2014/main" id="{23A76771-F3A8-4DD7-965A-875C3437B11F}"/>
              </a:ext>
            </a:extLst>
          </p:cNvPr>
          <p:cNvSpPr txBox="1">
            <a:spLocks noChangeArrowheads="1"/>
          </p:cNvSpPr>
          <p:nvPr/>
        </p:nvSpPr>
        <p:spPr bwMode="auto">
          <a:xfrm>
            <a:off x="5735638" y="188913"/>
            <a:ext cx="4932362"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ru-RU" altLang="ru-RU" b="1">
                <a:solidFill>
                  <a:srgbClr val="000066"/>
                </a:solidFill>
                <a:cs typeface="Times New Roman" panose="02020603050405020304" pitchFamily="18" charset="0"/>
              </a:rPr>
              <a:t>гаплоидно-диплоидный тип</a:t>
            </a:r>
          </a:p>
        </p:txBody>
      </p:sp>
    </p:spTree>
    <p:extLst>
      <p:ext uri="{BB962C8B-B14F-4D97-AF65-F5344CB8AC3E}">
        <p14:creationId xmlns:p14="http://schemas.microsoft.com/office/powerpoint/2010/main" val="64642485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wipe(down)">
                                      <p:cBhvr>
                                        <p:cTn id="7" dur="500"/>
                                        <p:tgtEl>
                                          <p:spTgt spid="3584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5844"/>
                                        </p:tgtEl>
                                        <p:attrNameLst>
                                          <p:attrName>style.visibility</p:attrName>
                                        </p:attrNameLst>
                                      </p:cBhvr>
                                      <p:to>
                                        <p:strVal val="visible"/>
                                      </p:to>
                                    </p:set>
                                    <p:animEffect transition="in" filter="wipe(down)">
                                      <p:cBhvr>
                                        <p:cTn id="10" dur="500"/>
                                        <p:tgtEl>
                                          <p:spTgt spid="358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P spid="3584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a:extLst>
              <a:ext uri="{FF2B5EF4-FFF2-40B4-BE49-F238E27FC236}">
                <a16:creationId xmlns:a16="http://schemas.microsoft.com/office/drawing/2014/main" id="{FDC50C5A-658E-4DF9-932C-0D792216432B}"/>
              </a:ext>
            </a:extLst>
          </p:cNvPr>
          <p:cNvSpPr>
            <a:spLocks noGrp="1" noChangeArrowheads="1"/>
          </p:cNvSpPr>
          <p:nvPr>
            <p:ph type="title"/>
          </p:nvPr>
        </p:nvSpPr>
        <p:spPr>
          <a:xfrm>
            <a:off x="1343026" y="260351"/>
            <a:ext cx="9324975" cy="1800225"/>
          </a:xfrm>
        </p:spPr>
        <p:txBody>
          <a:bodyPr rtlCol="0">
            <a:normAutofit fontScale="90000"/>
          </a:bodyPr>
          <a:lstStyle/>
          <a:p>
            <a:pPr>
              <a:defRPr/>
            </a:pPr>
            <a:r>
              <a:rPr lang="ru-RU" sz="4000" b="1" dirty="0">
                <a:solidFill>
                  <a:srgbClr val="CC0000"/>
                </a:solidFill>
                <a:latin typeface="Comic Sans MS" pitchFamily="66" charset="0"/>
                <a:cs typeface="Times New Roman" pitchFamily="18" charset="0"/>
              </a:rPr>
              <a:t>Наследование, сцепленное с полом –</a:t>
            </a:r>
            <a:r>
              <a:rPr lang="ru-RU" sz="4000" dirty="0">
                <a:latin typeface="Comic Sans MS" pitchFamily="66" charset="0"/>
                <a:cs typeface="Times New Roman" pitchFamily="18" charset="0"/>
              </a:rPr>
              <a:t> наследование признаков, гены которых находятся в </a:t>
            </a:r>
            <a:r>
              <a:rPr lang="ru-RU" sz="4000" b="1" dirty="0">
                <a:solidFill>
                  <a:srgbClr val="000066"/>
                </a:solidFill>
                <a:latin typeface="Comic Sans MS" pitchFamily="66" charset="0"/>
                <a:cs typeface="Times New Roman" pitchFamily="18" charset="0"/>
              </a:rPr>
              <a:t>Х- и </a:t>
            </a:r>
            <a:r>
              <a:rPr lang="en-US" sz="4000" b="1" dirty="0">
                <a:solidFill>
                  <a:srgbClr val="000066"/>
                </a:solidFill>
                <a:latin typeface="Comic Sans MS" pitchFamily="66" charset="0"/>
                <a:cs typeface="Times New Roman" pitchFamily="18" charset="0"/>
              </a:rPr>
              <a:t>Y</a:t>
            </a:r>
            <a:r>
              <a:rPr lang="ru-RU" sz="4000" b="1" dirty="0">
                <a:solidFill>
                  <a:srgbClr val="000066"/>
                </a:solidFill>
                <a:latin typeface="Comic Sans MS" pitchFamily="66" charset="0"/>
                <a:cs typeface="Times New Roman" pitchFamily="18" charset="0"/>
              </a:rPr>
              <a:t>-хромосомах</a:t>
            </a:r>
            <a:r>
              <a:rPr lang="ru-RU" sz="4000" b="1" dirty="0">
                <a:latin typeface="Comic Sans MS" pitchFamily="66" charset="0"/>
                <a:cs typeface="Times New Roman" pitchFamily="18" charset="0"/>
              </a:rPr>
              <a:t>.</a:t>
            </a:r>
          </a:p>
        </p:txBody>
      </p:sp>
      <p:pic>
        <p:nvPicPr>
          <p:cNvPr id="25603" name="Picture 3" descr="XYChro">
            <a:extLst>
              <a:ext uri="{FF2B5EF4-FFF2-40B4-BE49-F238E27FC236}">
                <a16:creationId xmlns:a16="http://schemas.microsoft.com/office/drawing/2014/main" id="{CAF5EF5F-B566-4FBF-8F62-22AA44CDB54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711451" y="2205039"/>
            <a:ext cx="7129463" cy="4365625"/>
          </a:xfrm>
          <a:ln w="44450">
            <a:solidFill>
              <a:srgbClr val="000080"/>
            </a:solidFill>
            <a:miter lim="800000"/>
            <a:headEnd/>
            <a:tailEnd/>
          </a:ln>
          <a:effectLst>
            <a:outerShdw dist="107763" dir="8100000" algn="ctr" rotWithShape="0">
              <a:srgbClr val="808080">
                <a:alpha val="50000"/>
              </a:srgbClr>
            </a:outerShdw>
          </a:effectLst>
        </p:spPr>
      </p:pic>
    </p:spTree>
    <p:extLst>
      <p:ext uri="{BB962C8B-B14F-4D97-AF65-F5344CB8AC3E}">
        <p14:creationId xmlns:p14="http://schemas.microsoft.com/office/powerpoint/2010/main" val="2070955035"/>
      </p:ext>
    </p:extLst>
  </p:cSld>
  <p:clrMapOvr>
    <a:masterClrMapping/>
  </p:clrMapOvr>
  <p:transition>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B9A6B8EB-F558-4615-9496-616BE69CF0C0}"/>
              </a:ext>
            </a:extLst>
          </p:cNvPr>
          <p:cNvSpPr>
            <a:spLocks noGrp="1"/>
          </p:cNvSpPr>
          <p:nvPr>
            <p:ph type="body" idx="1"/>
          </p:nvPr>
        </p:nvSpPr>
        <p:spPr>
          <a:xfrm>
            <a:off x="6253139" y="497884"/>
            <a:ext cx="5620413" cy="5397949"/>
          </a:xfrm>
        </p:spPr>
        <p:style>
          <a:lnRef idx="2">
            <a:schemeClr val="dk1"/>
          </a:lnRef>
          <a:fillRef idx="1">
            <a:schemeClr val="lt1"/>
          </a:fillRef>
          <a:effectRef idx="0">
            <a:schemeClr val="dk1"/>
          </a:effectRef>
          <a:fontRef idx="minor">
            <a:schemeClr val="dk1"/>
          </a:fontRef>
        </p:style>
        <p:txBody>
          <a:bodyPr/>
          <a:lstStyle/>
          <a:p>
            <a:pPr algn="ctr" eaLnBrk="1" hangingPunct="1">
              <a:lnSpc>
                <a:spcPct val="80000"/>
              </a:lnSpc>
              <a:buFontTx/>
              <a:buNone/>
            </a:pPr>
            <a:r>
              <a:rPr lang="en-US" altLang="ru-RU" sz="3600" b="1" dirty="0">
                <a:solidFill>
                  <a:srgbClr val="CC0000"/>
                </a:solidFill>
                <a:latin typeface="Times New Roman" panose="02020603050405020304" pitchFamily="18" charset="0"/>
                <a:cs typeface="Times New Roman" panose="02020603050405020304" pitchFamily="18" charset="0"/>
              </a:rPr>
              <a:t>Y</a:t>
            </a:r>
            <a:r>
              <a:rPr lang="ru-RU" altLang="ru-RU" sz="3600" b="1" dirty="0">
                <a:solidFill>
                  <a:srgbClr val="CC0000"/>
                </a:solidFill>
                <a:latin typeface="Times New Roman" panose="02020603050405020304" pitchFamily="18" charset="0"/>
                <a:cs typeface="Times New Roman" panose="02020603050405020304" pitchFamily="18" charset="0"/>
              </a:rPr>
              <a:t>-хромосомы</a:t>
            </a:r>
          </a:p>
          <a:p>
            <a:pPr algn="ctr" eaLnBrk="1" hangingPunct="1">
              <a:lnSpc>
                <a:spcPct val="80000"/>
              </a:lnSpc>
              <a:buFontTx/>
              <a:buNone/>
            </a:pPr>
            <a:endParaRPr lang="ru-RU" altLang="ru-RU" sz="3600" b="1" dirty="0">
              <a:solidFill>
                <a:srgbClr val="CC0000"/>
              </a:solidFill>
              <a:latin typeface="Times New Roman" panose="02020603050405020304" pitchFamily="18" charset="0"/>
              <a:cs typeface="Times New Roman" panose="02020603050405020304" pitchFamily="18" charset="0"/>
            </a:endParaRPr>
          </a:p>
          <a:p>
            <a:pPr algn="ctr" eaLnBrk="1" hangingPunct="1">
              <a:lnSpc>
                <a:spcPct val="140000"/>
              </a:lnSpc>
              <a:buFontTx/>
              <a:buNone/>
            </a:pPr>
            <a:r>
              <a:rPr lang="ru-RU" altLang="ru-RU" sz="2400" dirty="0">
                <a:latin typeface="Times New Roman" panose="02020603050405020304" pitchFamily="18" charset="0"/>
                <a:cs typeface="Times New Roman" panose="02020603050405020304" pitchFamily="18" charset="0"/>
              </a:rPr>
              <a:t>меньше, чем Х-хромосома</a:t>
            </a:r>
          </a:p>
          <a:p>
            <a:pPr algn="ctr" eaLnBrk="1" hangingPunct="1">
              <a:lnSpc>
                <a:spcPct val="140000"/>
              </a:lnSpc>
              <a:buFontTx/>
              <a:buNone/>
            </a:pPr>
            <a:r>
              <a:rPr lang="ru-RU" altLang="ru-RU" sz="2400" dirty="0">
                <a:latin typeface="Times New Roman" panose="02020603050405020304" pitchFamily="18" charset="0"/>
                <a:cs typeface="Times New Roman" panose="02020603050405020304" pitchFamily="18" charset="0"/>
              </a:rPr>
              <a:t>содержит меньшее количество генов</a:t>
            </a:r>
          </a:p>
          <a:p>
            <a:pPr algn="ctr" eaLnBrk="1" hangingPunct="1">
              <a:lnSpc>
                <a:spcPct val="140000"/>
              </a:lnSpc>
              <a:buFontTx/>
              <a:buNone/>
            </a:pPr>
            <a:r>
              <a:rPr lang="ru-RU" altLang="ru-RU" sz="2400" dirty="0">
                <a:latin typeface="Times New Roman" panose="02020603050405020304" pitchFamily="18" charset="0"/>
                <a:cs typeface="Times New Roman" panose="02020603050405020304" pitchFamily="18" charset="0"/>
              </a:rPr>
              <a:t>известны несколько признаков, гены которых только в </a:t>
            </a:r>
            <a:r>
              <a:rPr lang="en-US" altLang="ru-RU" sz="2400" dirty="0">
                <a:latin typeface="Times New Roman" panose="02020603050405020304" pitchFamily="18" charset="0"/>
                <a:cs typeface="Times New Roman" panose="02020603050405020304" pitchFamily="18" charset="0"/>
              </a:rPr>
              <a:t>Y-</a:t>
            </a:r>
            <a:r>
              <a:rPr lang="ru-RU" altLang="ru-RU" sz="2400" dirty="0">
                <a:latin typeface="Times New Roman" panose="02020603050405020304" pitchFamily="18" charset="0"/>
                <a:cs typeface="Times New Roman" panose="02020603050405020304" pitchFamily="18" charset="0"/>
              </a:rPr>
              <a:t>хромосомах и передаются от отца всем сыновьям, внукам  и </a:t>
            </a:r>
            <a:r>
              <a:rPr lang="ru-RU" altLang="ru-RU" sz="2400" dirty="0" smtClean="0">
                <a:latin typeface="Times New Roman" panose="02020603050405020304" pitchFamily="18" charset="0"/>
                <a:cs typeface="Times New Roman" panose="02020603050405020304" pitchFamily="18" charset="0"/>
              </a:rPr>
              <a:t>т.д.</a:t>
            </a:r>
          </a:p>
          <a:p>
            <a:pPr algn="ctr" eaLnBrk="1" hangingPunct="1">
              <a:lnSpc>
                <a:spcPct val="140000"/>
              </a:lnSpc>
              <a:buFontTx/>
              <a:buNone/>
            </a:pPr>
            <a:r>
              <a:rPr lang="ru-RU" altLang="ru-RU" sz="2400" dirty="0" smtClean="0">
                <a:latin typeface="Times New Roman" panose="02020603050405020304" pitchFamily="18" charset="0"/>
                <a:cs typeface="Times New Roman" panose="02020603050405020304" pitchFamily="18" charset="0"/>
              </a:rPr>
              <a:t>У-сцепленное </a:t>
            </a:r>
            <a:r>
              <a:rPr lang="ru-RU" altLang="ru-RU" sz="2400" dirty="0" err="1" smtClean="0">
                <a:latin typeface="Times New Roman" panose="02020603050405020304" pitchFamily="18" charset="0"/>
                <a:cs typeface="Times New Roman" panose="02020603050405020304" pitchFamily="18" charset="0"/>
              </a:rPr>
              <a:t>насдедование</a:t>
            </a:r>
            <a:r>
              <a:rPr lang="ru-RU" altLang="ru-RU" sz="2400" dirty="0" smtClean="0">
                <a:latin typeface="Times New Roman" panose="02020603050405020304" pitchFamily="18" charset="0"/>
                <a:cs typeface="Times New Roman" panose="02020603050405020304" pitchFamily="18" charset="0"/>
              </a:rPr>
              <a:t>- </a:t>
            </a:r>
            <a:r>
              <a:rPr lang="ru-RU" altLang="ru-RU" sz="2400" dirty="0" err="1" smtClean="0">
                <a:latin typeface="Times New Roman" panose="02020603050405020304" pitchFamily="18" charset="0"/>
                <a:cs typeface="Times New Roman" panose="02020603050405020304" pitchFamily="18" charset="0"/>
              </a:rPr>
              <a:t>голандрическое</a:t>
            </a:r>
            <a:endParaRPr lang="ru-RU" altLang="ru-RU" dirty="0">
              <a:latin typeface="Times New Roman" panose="02020603050405020304" pitchFamily="18" charset="0"/>
              <a:cs typeface="Times New Roman" panose="02020603050405020304" pitchFamily="18" charset="0"/>
            </a:endParaRPr>
          </a:p>
        </p:txBody>
      </p:sp>
      <p:pic>
        <p:nvPicPr>
          <p:cNvPr id="27651" name="Picture 4" descr="XYChro">
            <a:extLst>
              <a:ext uri="{FF2B5EF4-FFF2-40B4-BE49-F238E27FC236}">
                <a16:creationId xmlns:a16="http://schemas.microsoft.com/office/drawing/2014/main" id="{76A540B8-E4D1-441E-8ADC-AF2A006EA9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8313" y="285750"/>
            <a:ext cx="4284662" cy="5113338"/>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984998"/>
      </p:ext>
    </p:extLst>
  </p:cSld>
  <p:clrMapOvr>
    <a:masterClrMapping/>
  </p:clrMapOvr>
  <p:transition>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B5BA284F-ECAE-4376-9845-38FFE0D0A610}"/>
              </a:ext>
            </a:extLst>
          </p:cNvPr>
          <p:cNvSpPr>
            <a:spLocks noGrp="1"/>
          </p:cNvSpPr>
          <p:nvPr>
            <p:ph type="title"/>
          </p:nvPr>
        </p:nvSpPr>
        <p:spPr>
          <a:xfrm>
            <a:off x="1703388" y="260350"/>
            <a:ext cx="7092950" cy="1143000"/>
          </a:xfrm>
        </p:spPr>
        <p:txBody>
          <a:bodyPr/>
          <a:lstStyle/>
          <a:p>
            <a:pPr eaLnBrk="1" hangingPunct="1"/>
            <a:r>
              <a:rPr lang="ru-RU" altLang="ru-RU" sz="4800" b="1">
                <a:solidFill>
                  <a:schemeClr val="bg1"/>
                </a:solidFill>
              </a:rPr>
              <a:t>Половые хромосомы</a:t>
            </a:r>
          </a:p>
        </p:txBody>
      </p:sp>
      <p:sp>
        <p:nvSpPr>
          <p:cNvPr id="29699" name="Rectangle 4">
            <a:extLst>
              <a:ext uri="{FF2B5EF4-FFF2-40B4-BE49-F238E27FC236}">
                <a16:creationId xmlns:a16="http://schemas.microsoft.com/office/drawing/2014/main" id="{72F5C6F6-E9A6-4804-AC46-E8FF6D24DC35}"/>
              </a:ext>
            </a:extLst>
          </p:cNvPr>
          <p:cNvSpPr>
            <a:spLocks noChangeArrowheads="1"/>
          </p:cNvSpPr>
          <p:nvPr/>
        </p:nvSpPr>
        <p:spPr bwMode="auto">
          <a:xfrm>
            <a:off x="2135189" y="6165850"/>
            <a:ext cx="1800225" cy="431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ru-RU" altLang="ru-RU" sz="2800" b="1"/>
              <a:t>Х-хромосома</a:t>
            </a:r>
          </a:p>
        </p:txBody>
      </p:sp>
      <p:sp>
        <p:nvSpPr>
          <p:cNvPr id="29700" name="Rectangle 5">
            <a:extLst>
              <a:ext uri="{FF2B5EF4-FFF2-40B4-BE49-F238E27FC236}">
                <a16:creationId xmlns:a16="http://schemas.microsoft.com/office/drawing/2014/main" id="{85BEDBC9-5DA2-4585-8E64-A780DF84E701}"/>
              </a:ext>
            </a:extLst>
          </p:cNvPr>
          <p:cNvSpPr>
            <a:spLocks noChangeArrowheads="1"/>
          </p:cNvSpPr>
          <p:nvPr/>
        </p:nvSpPr>
        <p:spPr bwMode="auto">
          <a:xfrm>
            <a:off x="4224339" y="260351"/>
            <a:ext cx="6696075" cy="56165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120000"/>
              </a:lnSpc>
              <a:spcBef>
                <a:spcPct val="0"/>
              </a:spcBef>
              <a:buFontTx/>
              <a:buNone/>
            </a:pPr>
            <a:r>
              <a:rPr lang="ru-RU" altLang="ru-RU" sz="1800">
                <a:latin typeface="Times New Roman" panose="02020603050405020304" pitchFamily="18" charset="0"/>
                <a:cs typeface="Times New Roman" panose="02020603050405020304" pitchFamily="18" charset="0"/>
              </a:rPr>
              <a:t> </a:t>
            </a:r>
            <a:r>
              <a:rPr lang="ru-RU" altLang="ru-RU" sz="4000" b="1">
                <a:solidFill>
                  <a:srgbClr val="CC0000"/>
                </a:solidFill>
                <a:latin typeface="Times New Roman" panose="02020603050405020304" pitchFamily="18" charset="0"/>
                <a:cs typeface="Times New Roman" panose="02020603050405020304" pitchFamily="18" charset="0"/>
              </a:rPr>
              <a:t>Х</a:t>
            </a:r>
            <a:r>
              <a:rPr lang="ru-RU" altLang="ru-RU" sz="2800" b="1">
                <a:solidFill>
                  <a:srgbClr val="CC0000"/>
                </a:solidFill>
                <a:latin typeface="Times New Roman" panose="02020603050405020304" pitchFamily="18" charset="0"/>
                <a:cs typeface="Times New Roman" panose="02020603050405020304" pitchFamily="18" charset="0"/>
              </a:rPr>
              <a:t> -</a:t>
            </a:r>
            <a:r>
              <a:rPr lang="ru-RU" altLang="ru-RU" sz="4000" b="1">
                <a:solidFill>
                  <a:srgbClr val="CC0000"/>
                </a:solidFill>
                <a:latin typeface="Times New Roman" panose="02020603050405020304" pitchFamily="18" charset="0"/>
                <a:cs typeface="Times New Roman" panose="02020603050405020304" pitchFamily="18" charset="0"/>
              </a:rPr>
              <a:t>хромосома</a:t>
            </a:r>
            <a:r>
              <a:rPr lang="ru-RU" altLang="ru-RU" sz="2800">
                <a:latin typeface="Times New Roman" panose="02020603050405020304" pitchFamily="18" charset="0"/>
                <a:cs typeface="Times New Roman" panose="02020603050405020304" pitchFamily="18" charset="0"/>
              </a:rPr>
              <a:t> </a:t>
            </a:r>
          </a:p>
          <a:p>
            <a:pPr algn="ctr" eaLnBrk="1" hangingPunct="1">
              <a:lnSpc>
                <a:spcPct val="120000"/>
              </a:lnSpc>
              <a:spcBef>
                <a:spcPct val="0"/>
              </a:spcBef>
              <a:buFontTx/>
              <a:buNone/>
            </a:pPr>
            <a:r>
              <a:rPr lang="ru-RU" altLang="ru-RU" sz="2800">
                <a:latin typeface="Times New Roman" panose="02020603050405020304" pitchFamily="18" charset="0"/>
                <a:cs typeface="Times New Roman" panose="02020603050405020304" pitchFamily="18" charset="0"/>
              </a:rPr>
              <a:t>связана с больше чем </a:t>
            </a:r>
            <a:r>
              <a:rPr lang="ru-RU" altLang="ru-RU" sz="2800">
                <a:solidFill>
                  <a:srgbClr val="CC0000"/>
                </a:solidFill>
                <a:latin typeface="Times New Roman" panose="02020603050405020304" pitchFamily="18" charset="0"/>
                <a:cs typeface="Times New Roman" panose="02020603050405020304" pitchFamily="18" charset="0"/>
              </a:rPr>
              <a:t>300 болезнями</a:t>
            </a:r>
            <a:r>
              <a:rPr lang="ru-RU" altLang="ru-RU" sz="2800">
                <a:latin typeface="Times New Roman" panose="02020603050405020304" pitchFamily="18" charset="0"/>
                <a:cs typeface="Times New Roman" panose="02020603050405020304" pitchFamily="18" charset="0"/>
              </a:rPr>
              <a:t> </a:t>
            </a:r>
          </a:p>
          <a:p>
            <a:pPr algn="ctr" eaLnBrk="1" hangingPunct="1">
              <a:lnSpc>
                <a:spcPct val="120000"/>
              </a:lnSpc>
              <a:spcBef>
                <a:spcPct val="0"/>
              </a:spcBef>
              <a:buFontTx/>
              <a:buNone/>
            </a:pPr>
            <a:r>
              <a:rPr lang="ru-RU" altLang="ru-RU" sz="2800" i="1">
                <a:latin typeface="Times New Roman" panose="02020603050405020304" pitchFamily="18" charset="0"/>
                <a:cs typeface="Times New Roman" panose="02020603050405020304" pitchFamily="18" charset="0"/>
              </a:rPr>
              <a:t>(дальтонизм, аутизм, гемофилия, </a:t>
            </a:r>
          </a:p>
          <a:p>
            <a:pPr algn="ctr" eaLnBrk="1" hangingPunct="1">
              <a:lnSpc>
                <a:spcPct val="120000"/>
              </a:lnSpc>
              <a:spcBef>
                <a:spcPct val="0"/>
              </a:spcBef>
              <a:buFontTx/>
              <a:buNone/>
            </a:pPr>
            <a:r>
              <a:rPr lang="ru-RU" altLang="ru-RU" sz="2800" i="1">
                <a:latin typeface="Times New Roman" panose="02020603050405020304" pitchFamily="18" charset="0"/>
                <a:cs typeface="Times New Roman" panose="02020603050405020304" pitchFamily="18" charset="0"/>
              </a:rPr>
              <a:t>умственное развитие, мускульная </a:t>
            </a:r>
          </a:p>
          <a:p>
            <a:pPr algn="ctr" eaLnBrk="1" hangingPunct="1">
              <a:lnSpc>
                <a:spcPct val="120000"/>
              </a:lnSpc>
              <a:spcBef>
                <a:spcPct val="0"/>
              </a:spcBef>
              <a:buFontTx/>
              <a:buNone/>
            </a:pPr>
            <a:r>
              <a:rPr lang="ru-RU" altLang="ru-RU" sz="2800" i="1">
                <a:latin typeface="Times New Roman" panose="02020603050405020304" pitchFamily="18" charset="0"/>
                <a:cs typeface="Times New Roman" panose="02020603050405020304" pitchFamily="18" charset="0"/>
              </a:rPr>
              <a:t>дистрофия). </a:t>
            </a:r>
          </a:p>
          <a:p>
            <a:pPr algn="ctr" eaLnBrk="1" hangingPunct="1">
              <a:lnSpc>
                <a:spcPct val="120000"/>
              </a:lnSpc>
              <a:spcBef>
                <a:spcPct val="0"/>
              </a:spcBef>
              <a:buFontTx/>
              <a:buNone/>
            </a:pPr>
            <a:endParaRPr lang="ru-RU" altLang="ru-RU" sz="2800" i="1">
              <a:latin typeface="Times New Roman" panose="02020603050405020304" pitchFamily="18" charset="0"/>
              <a:cs typeface="Times New Roman" panose="02020603050405020304" pitchFamily="18" charset="0"/>
            </a:endParaRPr>
          </a:p>
          <a:p>
            <a:pPr algn="ctr" eaLnBrk="1" hangingPunct="1">
              <a:lnSpc>
                <a:spcPct val="120000"/>
              </a:lnSpc>
              <a:spcBef>
                <a:spcPct val="0"/>
              </a:spcBef>
              <a:buFontTx/>
              <a:buNone/>
            </a:pPr>
            <a:r>
              <a:rPr lang="ru-RU" altLang="ru-RU" sz="2800">
                <a:latin typeface="Times New Roman" panose="02020603050405020304" pitchFamily="18" charset="0"/>
                <a:cs typeface="Times New Roman" panose="02020603050405020304" pitchFamily="18" charset="0"/>
              </a:rPr>
              <a:t> Х- хромосомы могут затрагивать</a:t>
            </a:r>
          </a:p>
          <a:p>
            <a:pPr algn="ctr" eaLnBrk="1" hangingPunct="1">
              <a:lnSpc>
                <a:spcPct val="120000"/>
              </a:lnSpc>
              <a:spcBef>
                <a:spcPct val="0"/>
              </a:spcBef>
              <a:buFontTx/>
              <a:buNone/>
            </a:pPr>
            <a:r>
              <a:rPr lang="ru-RU" altLang="ru-RU" sz="2800">
                <a:latin typeface="Times New Roman" panose="02020603050405020304" pitchFamily="18" charset="0"/>
                <a:cs typeface="Times New Roman" panose="02020603050405020304" pitchFamily="18" charset="0"/>
              </a:rPr>
              <a:t> мужчин, т.к. они не имеют другой </a:t>
            </a:r>
          </a:p>
          <a:p>
            <a:pPr algn="ctr" eaLnBrk="1" hangingPunct="1">
              <a:lnSpc>
                <a:spcPct val="120000"/>
              </a:lnSpc>
              <a:spcBef>
                <a:spcPct val="0"/>
              </a:spcBef>
              <a:buFontTx/>
              <a:buNone/>
            </a:pPr>
            <a:r>
              <a:rPr lang="ru-RU" altLang="ru-RU" sz="2800">
                <a:latin typeface="Times New Roman" panose="02020603050405020304" pitchFamily="18" charset="0"/>
                <a:cs typeface="Times New Roman" panose="02020603050405020304" pitchFamily="18" charset="0"/>
              </a:rPr>
              <a:t>Х-хромосомы, чтобы дать </a:t>
            </a:r>
          </a:p>
          <a:p>
            <a:pPr algn="ctr" eaLnBrk="1" hangingPunct="1">
              <a:lnSpc>
                <a:spcPct val="120000"/>
              </a:lnSpc>
              <a:spcBef>
                <a:spcPct val="0"/>
              </a:spcBef>
              <a:buFontTx/>
              <a:buNone/>
            </a:pPr>
            <a:r>
              <a:rPr lang="ru-RU" altLang="ru-RU" sz="2800">
                <a:latin typeface="Times New Roman" panose="02020603050405020304" pitchFamily="18" charset="0"/>
                <a:cs typeface="Times New Roman" panose="02020603050405020304" pitchFamily="18" charset="0"/>
              </a:rPr>
              <a:t>компенсацию за ошибки.</a:t>
            </a:r>
          </a:p>
        </p:txBody>
      </p:sp>
      <p:pic>
        <p:nvPicPr>
          <p:cNvPr id="29701" name="Picture 3" descr="X chromosome">
            <a:extLst>
              <a:ext uri="{FF2B5EF4-FFF2-40B4-BE49-F238E27FC236}">
                <a16:creationId xmlns:a16="http://schemas.microsoft.com/office/drawing/2014/main" id="{035F698F-0DC7-427A-AA58-22842484FE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33376"/>
            <a:ext cx="3276600" cy="568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3056718"/>
      </p:ext>
    </p:extLst>
  </p:cSld>
  <p:clrMapOvr>
    <a:masterClrMapping/>
  </p:clrMapOvr>
  <p:transition>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9543" t="10211" r="22198" b="7483"/>
          <a:stretch/>
        </p:blipFill>
        <p:spPr bwMode="auto">
          <a:xfrm>
            <a:off x="1537252" y="214275"/>
            <a:ext cx="8189658" cy="6505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1206042"/>
      </p:ext>
    </p:extLst>
  </p:cSld>
  <p:clrMapOvr>
    <a:masterClrMapping/>
  </p:clrMapOvr>
  <p:transition>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063CD5FC-27FD-4CC7-B1F8-1D5C2D5EEBFD}"/>
              </a:ext>
            </a:extLst>
          </p:cNvPr>
          <p:cNvPicPr>
            <a:picLocks noChangeAspect="1"/>
          </p:cNvPicPr>
          <p:nvPr/>
        </p:nvPicPr>
        <p:blipFill>
          <a:blip r:embed="rId2"/>
          <a:stretch>
            <a:fillRect/>
          </a:stretch>
        </p:blipFill>
        <p:spPr>
          <a:xfrm rot="16200000">
            <a:off x="8276887" y="2551889"/>
            <a:ext cx="4338536" cy="3203643"/>
          </a:xfrm>
          <a:prstGeom prst="rect">
            <a:avLst/>
          </a:prstGeom>
        </p:spPr>
      </p:pic>
      <p:sp>
        <p:nvSpPr>
          <p:cNvPr id="2" name="Заголовок 1">
            <a:extLst>
              <a:ext uri="{FF2B5EF4-FFF2-40B4-BE49-F238E27FC236}">
                <a16:creationId xmlns:a16="http://schemas.microsoft.com/office/drawing/2014/main" id="{310E4452-5D2D-46CB-A6BA-CA63CCAE9E8F}"/>
              </a:ext>
            </a:extLst>
          </p:cNvPr>
          <p:cNvSpPr>
            <a:spLocks noGrp="1"/>
          </p:cNvSpPr>
          <p:nvPr>
            <p:ph type="title"/>
          </p:nvPr>
        </p:nvSpPr>
        <p:spPr>
          <a:xfrm>
            <a:off x="767834" y="124329"/>
            <a:ext cx="10880035" cy="1250302"/>
          </a:xfrm>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ru-RU" sz="3400" b="1" dirty="0">
                <a:ln w="11430">
                  <a:solidFill>
                    <a:schemeClr val="tx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Хромосомная теория наследственности. </a:t>
            </a:r>
            <a:br>
              <a:rPr lang="ru-RU" sz="3400" b="1" dirty="0">
                <a:ln w="11430">
                  <a:solidFill>
                    <a:schemeClr val="tx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ru-RU" sz="3400" b="1" dirty="0">
                <a:ln w="11430">
                  <a:solidFill>
                    <a:schemeClr val="tx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Основные положения теории:</a:t>
            </a:r>
          </a:p>
        </p:txBody>
      </p:sp>
      <p:sp>
        <p:nvSpPr>
          <p:cNvPr id="3" name="Объект 2">
            <a:extLst>
              <a:ext uri="{FF2B5EF4-FFF2-40B4-BE49-F238E27FC236}">
                <a16:creationId xmlns:a16="http://schemas.microsoft.com/office/drawing/2014/main" id="{2B0F29F6-761E-4671-9647-D2BC77D9E787}"/>
              </a:ext>
            </a:extLst>
          </p:cNvPr>
          <p:cNvSpPr>
            <a:spLocks noGrp="1"/>
          </p:cNvSpPr>
          <p:nvPr>
            <p:ph idx="1"/>
          </p:nvPr>
        </p:nvSpPr>
        <p:spPr>
          <a:xfrm>
            <a:off x="109182" y="1381029"/>
            <a:ext cx="8735151" cy="5545361"/>
          </a:xfrm>
        </p:spPr>
        <p:txBody>
          <a:bodyPr>
            <a:noAutofit/>
          </a:bodyPr>
          <a:lstStyle/>
          <a:p>
            <a:r>
              <a:rPr lang="ru-RU" sz="1800" dirty="0" smtClean="0"/>
              <a:t>Носителями </a:t>
            </a:r>
            <a:r>
              <a:rPr lang="ru-RU" sz="1800" dirty="0"/>
              <a:t>наследственности являются гены, находящиеся в хромосомах.</a:t>
            </a:r>
          </a:p>
          <a:p>
            <a:r>
              <a:rPr lang="ru-RU" sz="1800" dirty="0"/>
              <a:t>Каждый ген имеет в хромосоме строго определенное место – локус.</a:t>
            </a:r>
          </a:p>
          <a:p>
            <a:r>
              <a:rPr lang="ru-RU" sz="1800" dirty="0"/>
              <a:t>Аллельные гены занимают одинаковые локусы в гомологичных хромосомах.</a:t>
            </a:r>
          </a:p>
          <a:p>
            <a:r>
              <a:rPr lang="ru-RU" sz="1800" dirty="0"/>
              <a:t>Каждая хромосома одержит десятки тысяч генов, которые располагаются в ней линейно.  </a:t>
            </a:r>
          </a:p>
          <a:p>
            <a:pPr>
              <a:lnSpc>
                <a:spcPct val="120000"/>
              </a:lnSpc>
            </a:pPr>
            <a:r>
              <a:rPr lang="ru-RU" sz="1800" dirty="0"/>
              <a:t>Различные хромосомы содержат неодинаковое число генов. Кроме того, набор генов каждой из негомологичных хромосом уникален.</a:t>
            </a:r>
          </a:p>
          <a:p>
            <a:pPr>
              <a:lnSpc>
                <a:spcPct val="120000"/>
              </a:lnSpc>
            </a:pPr>
            <a:r>
              <a:rPr lang="ru-RU" sz="1800" dirty="0"/>
              <a:t>Гены в одной хромосоме называются сцепленными и образуют группу сцепления, т.е. наследуются совместно. Число групп сцепления равно гаплоидному набору хромосом.</a:t>
            </a:r>
          </a:p>
          <a:p>
            <a:pPr>
              <a:lnSpc>
                <a:spcPct val="120000"/>
              </a:lnSpc>
            </a:pPr>
            <a:r>
              <a:rPr lang="ru-RU" sz="1800" dirty="0"/>
              <a:t>Сцепление нарушается в результате независимого расхождения хромосом в мейозе и обмена между участками гомологичных хромосом (кроссинговера). </a:t>
            </a:r>
          </a:p>
          <a:p>
            <a:pPr>
              <a:lnSpc>
                <a:spcPct val="120000"/>
              </a:lnSpc>
            </a:pPr>
            <a:r>
              <a:rPr lang="ru-RU" sz="1800" b="1" dirty="0"/>
              <a:t>Каждый биологический вид характеризуется определенным набором хромосом — кариотипом.</a:t>
            </a:r>
          </a:p>
          <a:p>
            <a:pPr>
              <a:lnSpc>
                <a:spcPct val="120000"/>
              </a:lnSpc>
            </a:pPr>
            <a:endParaRPr lang="ru-RU" sz="1800" dirty="0"/>
          </a:p>
          <a:p>
            <a:pPr>
              <a:lnSpc>
                <a:spcPct val="120000"/>
              </a:lnSpc>
            </a:pPr>
            <a:endParaRPr lang="ru-RU" sz="1800" b="1" dirty="0"/>
          </a:p>
          <a:p>
            <a:endParaRPr lang="ru-RU" sz="1800" dirty="0"/>
          </a:p>
        </p:txBody>
      </p:sp>
    </p:spTree>
    <p:extLst>
      <p:ext uri="{BB962C8B-B14F-4D97-AF65-F5344CB8AC3E}">
        <p14:creationId xmlns:p14="http://schemas.microsoft.com/office/powerpoint/2010/main" val="3800888829"/>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157" y="257552"/>
            <a:ext cx="8535665" cy="6393413"/>
          </a:xfrm>
          <a:prstGeom prst="rect">
            <a:avLst/>
          </a:prstGeom>
        </p:spPr>
      </p:pic>
      <p:sp>
        <p:nvSpPr>
          <p:cNvPr id="3" name="TextBox 2"/>
          <p:cNvSpPr txBox="1"/>
          <p:nvPr/>
        </p:nvSpPr>
        <p:spPr>
          <a:xfrm>
            <a:off x="8293995" y="5009882"/>
            <a:ext cx="1071127" cy="646331"/>
          </a:xfrm>
          <a:prstGeom prst="rect">
            <a:avLst/>
          </a:prstGeom>
          <a:noFill/>
        </p:spPr>
        <p:txBody>
          <a:bodyPr wrap="none" rtlCol="0">
            <a:spAutoFit/>
          </a:bodyPr>
          <a:lstStyle/>
          <a:p>
            <a:r>
              <a:rPr lang="ru-RU" sz="3600" b="1" dirty="0" smtClean="0">
                <a:solidFill>
                  <a:srgbClr val="002060"/>
                </a:solidFill>
              </a:rPr>
              <a:t>(</a:t>
            </a:r>
            <a:r>
              <a:rPr lang="ru-RU" sz="3600" b="1" dirty="0" err="1" smtClean="0">
                <a:solidFill>
                  <a:srgbClr val="002060"/>
                </a:solidFill>
              </a:rPr>
              <a:t>сМ</a:t>
            </a:r>
            <a:r>
              <a:rPr lang="ru-RU" sz="3600" b="1" dirty="0" smtClean="0">
                <a:solidFill>
                  <a:srgbClr val="002060"/>
                </a:solidFill>
              </a:rPr>
              <a:t>)</a:t>
            </a:r>
            <a:endParaRPr lang="ru-RU" sz="3600" b="1" dirty="0">
              <a:solidFill>
                <a:srgbClr val="002060"/>
              </a:solidFill>
            </a:endParaRPr>
          </a:p>
        </p:txBody>
      </p:sp>
    </p:spTree>
    <p:extLst>
      <p:ext uri="{BB962C8B-B14F-4D97-AF65-F5344CB8AC3E}">
        <p14:creationId xmlns:p14="http://schemas.microsoft.com/office/powerpoint/2010/main" val="1723987870"/>
      </p:ext>
    </p:extLst>
  </p:cSld>
  <p:clrMapOvr>
    <a:masterClrMapping/>
  </p:clrMapOvr>
  <p:transition>
    <p:wedg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524328279"/>
      </p:ext>
    </p:extLst>
  </p:cSld>
  <p:clrMapOvr>
    <a:masterClrMapping/>
  </p:clrMapOvr>
  <p:transition>
    <p:wedg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003635" y="2967039"/>
            <a:ext cx="184731"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endParaRPr lang="ru-RU"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mn-cs"/>
            </a:endParaRPr>
          </a:p>
        </p:txBody>
      </p:sp>
      <p:sp>
        <p:nvSpPr>
          <p:cNvPr id="6" name="Прямоугольник 5"/>
          <p:cNvSpPr/>
          <p:nvPr/>
        </p:nvSpPr>
        <p:spPr>
          <a:xfrm>
            <a:off x="2923504" y="1484784"/>
            <a:ext cx="9223462" cy="3416320"/>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ru-RU" sz="5400" b="1" spc="50" dirty="0">
                <a:ln w="38100">
                  <a:solidFill>
                    <a:schemeClr val="tx1"/>
                  </a:solidFill>
                </a:ln>
                <a:solidFill>
                  <a:srgbClr val="00B050"/>
                </a:solidFill>
                <a:effectLst>
                  <a:outerShdw blurRad="76200" dist="50800" dir="5400000" algn="tl" rotWithShape="0">
                    <a:srgbClr val="000000">
                      <a:alpha val="65000"/>
                    </a:srgbClr>
                  </a:outerShdw>
                </a:effectLst>
                <a:cs typeface="+mn-cs"/>
              </a:rPr>
              <a:t>Решение задач </a:t>
            </a:r>
            <a:br>
              <a:rPr lang="ru-RU" sz="5400" b="1" spc="50" dirty="0">
                <a:ln w="38100">
                  <a:solidFill>
                    <a:schemeClr val="tx1"/>
                  </a:solidFill>
                </a:ln>
                <a:solidFill>
                  <a:srgbClr val="00B050"/>
                </a:solidFill>
                <a:effectLst>
                  <a:outerShdw blurRad="76200" dist="50800" dir="5400000" algn="tl" rotWithShape="0">
                    <a:srgbClr val="000000">
                      <a:alpha val="65000"/>
                    </a:srgbClr>
                  </a:outerShdw>
                </a:effectLst>
                <a:cs typeface="+mn-cs"/>
              </a:rPr>
            </a:br>
            <a:r>
              <a:rPr lang="ru-RU" sz="5400" b="1" spc="50" dirty="0">
                <a:ln w="38100">
                  <a:solidFill>
                    <a:schemeClr val="tx1"/>
                  </a:solidFill>
                </a:ln>
                <a:solidFill>
                  <a:srgbClr val="00B050"/>
                </a:solidFill>
                <a:effectLst>
                  <a:outerShdw blurRad="76200" dist="50800" dir="5400000" algn="tl" rotWithShape="0">
                    <a:srgbClr val="000000">
                      <a:alpha val="65000"/>
                    </a:srgbClr>
                  </a:outerShdw>
                </a:effectLst>
                <a:cs typeface="+mn-cs"/>
              </a:rPr>
              <a:t>на </a:t>
            </a:r>
            <a:r>
              <a:rPr lang="ru-RU" sz="5400" b="1" spc="50" dirty="0" smtClean="0">
                <a:ln w="38100">
                  <a:solidFill>
                    <a:schemeClr val="tx1"/>
                  </a:solidFill>
                </a:ln>
                <a:solidFill>
                  <a:srgbClr val="00B050"/>
                </a:solidFill>
                <a:effectLst>
                  <a:outerShdw blurRad="76200" dist="50800" dir="5400000" algn="tl" rotWithShape="0">
                    <a:srgbClr val="000000">
                      <a:alpha val="65000"/>
                    </a:srgbClr>
                  </a:outerShdw>
                </a:effectLst>
                <a:cs typeface="+mn-cs"/>
              </a:rPr>
              <a:t>сцепленное с полом наследование и кроссинговер.</a:t>
            </a:r>
            <a:endParaRPr lang="ru-RU" sz="5400" b="1" spc="50" dirty="0">
              <a:ln w="38100">
                <a:solidFill>
                  <a:schemeClr val="tx1"/>
                </a:solidFill>
              </a:ln>
              <a:solidFill>
                <a:srgbClr val="00B050"/>
              </a:solidFill>
              <a:effectLst>
                <a:outerShdw blurRad="76200" dist="50800" dir="5400000" algn="tl" rotWithShape="0">
                  <a:srgbClr val="000000">
                    <a:alpha val="65000"/>
                  </a:srgbClr>
                </a:outerShdw>
              </a:effectLst>
              <a:cs typeface="+mn-cs"/>
            </a:endParaRPr>
          </a:p>
        </p:txBody>
      </p:sp>
      <p:pic>
        <p:nvPicPr>
          <p:cNvPr id="57348" name="Picture 4" descr="C:\Documents and Settings\Мария Емельяновна\Мои документы\12.Мои рисунки\Интересные рисунки\Рисунок1.Ручка пишет..gif">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368844" y="4784904"/>
            <a:ext cx="2565400" cy="180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35865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81837" y="244699"/>
            <a:ext cx="9040969" cy="6001643"/>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r>
              <a:rPr lang="ru-RU" sz="2400" dirty="0" smtClean="0"/>
              <a:t>План решения задачи по генетике</a:t>
            </a:r>
          </a:p>
          <a:p>
            <a:r>
              <a:rPr lang="ru-RU" sz="2400" dirty="0" smtClean="0"/>
              <a:t> Решение задачи</a:t>
            </a:r>
          </a:p>
          <a:p>
            <a:r>
              <a:rPr lang="ru-RU" sz="2400" dirty="0" smtClean="0"/>
              <a:t>Желательно придерживаться определенной последовательности:</a:t>
            </a:r>
          </a:p>
          <a:p>
            <a:r>
              <a:rPr lang="ru-RU" sz="2400" dirty="0" smtClean="0"/>
              <a:t>- Составить цитологическую схему скрещивания родительских форм (указывают фенотипы), их гаметы,</a:t>
            </a:r>
          </a:p>
          <a:p>
            <a:r>
              <a:rPr lang="ru-RU" sz="2400" dirty="0" smtClean="0"/>
              <a:t>- Рассчитывают возможные типы зигот (потомков) и их фенотипы. При необходимости составляют решетку </a:t>
            </a:r>
            <a:r>
              <a:rPr lang="ru-RU" sz="2400" dirty="0" err="1" smtClean="0"/>
              <a:t>Пеннета</a:t>
            </a:r>
            <a:r>
              <a:rPr lang="ru-RU" sz="2400" dirty="0" smtClean="0"/>
              <a:t>.</a:t>
            </a:r>
          </a:p>
          <a:p>
            <a:r>
              <a:rPr lang="ru-RU" sz="2400" dirty="0" smtClean="0"/>
              <a:t>При записи гамет учащиеся должны помнить:</a:t>
            </a:r>
          </a:p>
          <a:p>
            <a:r>
              <a:rPr lang="ru-RU" sz="2400" dirty="0" smtClean="0"/>
              <a:t>- Каждая гамета получает гаплоидный набор хромосом</a:t>
            </a:r>
          </a:p>
          <a:p>
            <a:r>
              <a:rPr lang="ru-RU" sz="2400" dirty="0" smtClean="0"/>
              <a:t>- В каждую гамету попадает только одна гомологичная хромосома из каждой пары, то есть только один ген из каждой аллели</a:t>
            </a:r>
          </a:p>
          <a:p>
            <a:r>
              <a:rPr lang="ru-RU" sz="2400" dirty="0" smtClean="0"/>
              <a:t>- Потомок получает одну гомологичную хромосому (один аллельный ген) от отца, другой аллельный ген – от матери</a:t>
            </a:r>
          </a:p>
          <a:p>
            <a:r>
              <a:rPr lang="ru-RU" sz="2400" dirty="0" smtClean="0"/>
              <a:t>- </a:t>
            </a:r>
            <a:r>
              <a:rPr lang="ru-RU" sz="2400" dirty="0" err="1" smtClean="0"/>
              <a:t>Гетерозиготы</a:t>
            </a:r>
            <a:r>
              <a:rPr lang="ru-RU" sz="2400" dirty="0" smtClean="0"/>
              <a:t> при полном доминировании всегда проявляют доминантный  признак, а организмы с рецессивным признаком всегда </a:t>
            </a:r>
            <a:r>
              <a:rPr lang="ru-RU" sz="2400" dirty="0" err="1" smtClean="0"/>
              <a:t>гомозиготны</a:t>
            </a:r>
            <a:r>
              <a:rPr lang="ru-RU" sz="2400" dirty="0" smtClean="0"/>
              <a:t>.</a:t>
            </a:r>
            <a:endParaRPr lang="ru-RU" sz="2400" dirty="0"/>
          </a:p>
        </p:txBody>
      </p:sp>
    </p:spTree>
    <p:extLst>
      <p:ext uri="{BB962C8B-B14F-4D97-AF65-F5344CB8AC3E}">
        <p14:creationId xmlns:p14="http://schemas.microsoft.com/office/powerpoint/2010/main" val="17970372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75773" y="213599"/>
            <a:ext cx="9298548" cy="6186309"/>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endParaRPr lang="ru-RU" sz="2200" dirty="0"/>
          </a:p>
          <a:p>
            <a:r>
              <a:rPr lang="ru-RU" sz="2200" dirty="0"/>
              <a:t>Алгоритм решения задачи </a:t>
            </a:r>
          </a:p>
          <a:p>
            <a:r>
              <a:rPr lang="ru-RU" sz="2200" b="1" dirty="0"/>
              <a:t>Если в задаче в одном из скрещиваний единообразное потомство и НЕ указан фенотип получившегося потомства. </a:t>
            </a:r>
            <a:endParaRPr lang="ru-RU" sz="2200" dirty="0"/>
          </a:p>
          <a:p>
            <a:r>
              <a:rPr lang="ru-RU" sz="2200" dirty="0"/>
              <a:t>1.Расписать на черновике схемы обоих скрещиваний, используя фенотипы, указанные в задаче. </a:t>
            </a:r>
          </a:p>
          <a:p>
            <a:r>
              <a:rPr lang="ru-RU" sz="2200" dirty="0"/>
              <a:t>2.Выберите скрещивание, где получилось расщепление в потомстве. Признак, по которому особи в этом потомстве единообразны – аутосомный доминантный. Признак, по которому в этом потомстве произошло расщепление – сцеплен с Х-хромосомой. </a:t>
            </a:r>
          </a:p>
          <a:p>
            <a:r>
              <a:rPr lang="ru-RU" sz="2200" dirty="0"/>
              <a:t>3.Определите в том скрещивании, где единообразное потомство, кто из родителей </a:t>
            </a:r>
            <a:r>
              <a:rPr lang="ru-RU" sz="2200" dirty="0" err="1"/>
              <a:t>гомогаметен</a:t>
            </a:r>
            <a:r>
              <a:rPr lang="ru-RU" sz="2200" dirty="0"/>
              <a:t> - ХХ ( у бабочек, птиц – самец, у млекопитающих, дрозофил – самка). По признаку, сцепленному с Х-хромосомой </a:t>
            </a:r>
            <a:r>
              <a:rPr lang="ru-RU" sz="2200" dirty="0" err="1"/>
              <a:t>гомогаметная</a:t>
            </a:r>
            <a:r>
              <a:rPr lang="ru-RU" sz="2200" dirty="0"/>
              <a:t> особь ХХ имеет доминантный призрак, а у </a:t>
            </a:r>
            <a:r>
              <a:rPr lang="ru-RU" sz="2200" dirty="0" err="1"/>
              <a:t>гетерогаметной</a:t>
            </a:r>
            <a:r>
              <a:rPr lang="ru-RU" sz="2200" dirty="0"/>
              <a:t> особи в Х-хромосоме находится рецессивный признак. </a:t>
            </a:r>
          </a:p>
          <a:p>
            <a:r>
              <a:rPr lang="ru-RU" sz="2200" dirty="0"/>
              <a:t>4.Оформите схему скрещивания задачи, пропишите все генотипы и фенотипы, указав пол потомков, ответьте на вопрос, если это требуется в задаче. </a:t>
            </a:r>
          </a:p>
        </p:txBody>
      </p:sp>
    </p:spTree>
    <p:extLst>
      <p:ext uri="{BB962C8B-B14F-4D97-AF65-F5344CB8AC3E}">
        <p14:creationId xmlns:p14="http://schemas.microsoft.com/office/powerpoint/2010/main" val="73214671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79820" y="519788"/>
            <a:ext cx="8517228" cy="45243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3600" dirty="0" smtClean="0"/>
              <a:t> </a:t>
            </a:r>
            <a:endParaRPr lang="ru-RU" sz="3600" dirty="0"/>
          </a:p>
          <a:p>
            <a:pPr lvl="0"/>
            <a:r>
              <a:rPr lang="ru-RU" sz="3600" b="1" dirty="0">
                <a:solidFill>
                  <a:prstClr val="black"/>
                </a:solidFill>
              </a:rPr>
              <a:t>Ответ </a:t>
            </a:r>
            <a:r>
              <a:rPr lang="ru-RU" sz="3600" b="1" dirty="0" smtClean="0"/>
              <a:t>решения задачи по генетике</a:t>
            </a:r>
          </a:p>
          <a:p>
            <a:r>
              <a:rPr lang="ru-RU" sz="3600" dirty="0" smtClean="0"/>
              <a:t>Объяснение решения задачи</a:t>
            </a:r>
          </a:p>
          <a:p>
            <a:r>
              <a:rPr lang="ru-RU" sz="3600" dirty="0" smtClean="0"/>
              <a:t>Необходимо указать, по каким законам и принципам происходит наследование признаков.</a:t>
            </a:r>
          </a:p>
          <a:p>
            <a:r>
              <a:rPr lang="ru-RU" sz="3600" dirty="0" smtClean="0"/>
              <a:t>В ответе необходимо ответить на все вопросы</a:t>
            </a:r>
            <a:r>
              <a:rPr lang="ru-RU" sz="3600" dirty="0"/>
              <a:t>, </a:t>
            </a:r>
            <a:r>
              <a:rPr lang="ru-RU" sz="3600" dirty="0" smtClean="0"/>
              <a:t></a:t>
            </a:r>
            <a:r>
              <a:rPr lang="ru-RU" sz="3600" dirty="0"/>
              <a:t> </a:t>
            </a:r>
            <a:r>
              <a:rPr lang="ru-RU" sz="3600" dirty="0" smtClean="0"/>
              <a:t>поставленные в задаче.</a:t>
            </a:r>
            <a:endParaRPr lang="ru-RU" sz="3600" dirty="0"/>
          </a:p>
        </p:txBody>
      </p:sp>
      <p:sp>
        <p:nvSpPr>
          <p:cNvPr id="3" name="Прямоугольник 2"/>
          <p:cNvSpPr/>
          <p:nvPr/>
        </p:nvSpPr>
        <p:spPr>
          <a:xfrm>
            <a:off x="4158047" y="2366447"/>
            <a:ext cx="301686" cy="369332"/>
          </a:xfrm>
          <a:prstGeom prst="rect">
            <a:avLst/>
          </a:prstGeom>
        </p:spPr>
        <p:txBody>
          <a:bodyPr wrap="none">
            <a:spAutoFit/>
          </a:bodyPr>
          <a:lstStyle/>
          <a:p>
            <a:pPr lvl="0"/>
            <a:r>
              <a:rPr lang="ru-RU" dirty="0" smtClean="0">
                <a:solidFill>
                  <a:prstClr val="black"/>
                </a:solidFill>
              </a:rPr>
              <a:t></a:t>
            </a:r>
            <a:endParaRPr lang="ru-RU" dirty="0">
              <a:solidFill>
                <a:prstClr val="black"/>
              </a:solidFill>
            </a:endParaRPr>
          </a:p>
        </p:txBody>
      </p:sp>
    </p:spTree>
    <p:extLst>
      <p:ext uri="{BB962C8B-B14F-4D97-AF65-F5344CB8AC3E}">
        <p14:creationId xmlns:p14="http://schemas.microsoft.com/office/powerpoint/2010/main" val="42718895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Заголовок 1"/>
          <p:cNvSpPr>
            <a:spLocks noGrp="1"/>
          </p:cNvSpPr>
          <p:nvPr>
            <p:ph type="title"/>
          </p:nvPr>
        </p:nvSpPr>
        <p:spPr>
          <a:xfrm>
            <a:off x="2347416" y="179696"/>
            <a:ext cx="9962866" cy="1143000"/>
          </a:xfrm>
        </p:spPr>
        <p:txBody>
          <a:bodyPr/>
          <a:lstStyle/>
          <a:p>
            <a:r>
              <a:rPr lang="ru-RU" sz="3600" b="1" dirty="0" smtClean="0">
                <a:latin typeface="Comic Sans MS" pitchFamily="66" charset="0"/>
              </a:rPr>
              <a:t>Сцепленное с полом наследование</a:t>
            </a:r>
            <a:endParaRPr lang="ru-RU" sz="3600" dirty="0" smtClean="0"/>
          </a:p>
        </p:txBody>
      </p:sp>
      <p:sp>
        <p:nvSpPr>
          <p:cNvPr id="3" name="Содержимое 2"/>
          <p:cNvSpPr>
            <a:spLocks noGrp="1"/>
          </p:cNvSpPr>
          <p:nvPr>
            <p:ph idx="1"/>
          </p:nvPr>
        </p:nvSpPr>
        <p:spPr>
          <a:xfrm>
            <a:off x="2893324" y="1143000"/>
            <a:ext cx="8993875" cy="5486400"/>
          </a:xfrm>
        </p:spPr>
        <p:style>
          <a:lnRef idx="2">
            <a:schemeClr val="accent3"/>
          </a:lnRef>
          <a:fillRef idx="1">
            <a:schemeClr val="lt1"/>
          </a:fillRef>
          <a:effectRef idx="0">
            <a:schemeClr val="accent3"/>
          </a:effectRef>
          <a:fontRef idx="minor">
            <a:schemeClr val="dk1"/>
          </a:fontRef>
        </p:style>
        <p:txBody>
          <a:bodyPr/>
          <a:lstStyle/>
          <a:p>
            <a:pPr marL="0" indent="0" algn="just">
              <a:buFontTx/>
              <a:buNone/>
              <a:defRPr/>
            </a:pPr>
            <a:r>
              <a:rPr lang="ru-RU" sz="2300" b="1" u="sng" dirty="0" smtClean="0">
                <a:latin typeface="Comic Sans MS" panose="030F0702030302020204" pitchFamily="66" charset="0"/>
              </a:rPr>
              <a:t>Пример </a:t>
            </a:r>
            <a:r>
              <a:rPr lang="en-US" sz="2300" b="1" u="sng" dirty="0" smtClean="0">
                <a:latin typeface="Comic Sans MS" panose="030F0702030302020204" pitchFamily="66" charset="0"/>
              </a:rPr>
              <a:t>1</a:t>
            </a:r>
            <a:r>
              <a:rPr lang="ru-RU" sz="2300" b="1" u="sng" dirty="0" smtClean="0">
                <a:latin typeface="Comic Sans MS" panose="030F0702030302020204" pitchFamily="66" charset="0"/>
              </a:rPr>
              <a:t>.</a:t>
            </a:r>
            <a:r>
              <a:rPr lang="ru-RU" sz="2300" b="1" dirty="0" smtClean="0">
                <a:latin typeface="Comic Sans MS" pitchFamily="66" charset="0"/>
              </a:rPr>
              <a:t> </a:t>
            </a:r>
            <a:r>
              <a:rPr lang="ru-RU" sz="2400" b="1" dirty="0">
                <a:latin typeface="Times New Roman" pitchFamily="18" charset="0"/>
                <a:cs typeface="Times New Roman" pitchFamily="18" charset="0"/>
              </a:rPr>
              <a:t>Гены «зелёной» и «красной» слепоты </a:t>
            </a:r>
            <a:r>
              <a:rPr lang="ru-RU" sz="2400" b="1" dirty="0" err="1">
                <a:latin typeface="Times New Roman" pitchFamily="18" charset="0"/>
                <a:cs typeface="Times New Roman" pitchFamily="18" charset="0"/>
              </a:rPr>
              <a:t>рецессивны</a:t>
            </a:r>
            <a:r>
              <a:rPr lang="ru-RU" sz="2400" b="1" dirty="0">
                <a:latin typeface="Times New Roman" pitchFamily="18" charset="0"/>
                <a:cs typeface="Times New Roman" pitchFamily="18" charset="0"/>
              </a:rPr>
              <a:t> по отношению к генам нормального зрения, расположены в Х-хромосоме и между ними происходит кроссинговер. Женщина с нормальным зрением, мать которой страдала «красной» слепотой, а отец – «зелёной», вступает в брак с абсолютно здоровым мужчиной. Родившаяся в этом браке девочка – носитель гена «красной» слепоты выходит замуж за мужчину, не имеющего таких заболеваний. У них родился ребёнок, страдающий «красной» слепотой. Составьте схемы решения задачи. Определите генотипы, фенотипы родителей, генотипы и фенотипы, а также пол возможного потомства в двух браках. Возможно </a:t>
            </a:r>
            <a:r>
              <a:rPr lang="ru-RU" sz="2400" b="1" dirty="0" smtClean="0">
                <a:latin typeface="Times New Roman" pitchFamily="18" charset="0"/>
                <a:cs typeface="Times New Roman" pitchFamily="18" charset="0"/>
              </a:rPr>
              <a:t>ли рождение </a:t>
            </a:r>
            <a:r>
              <a:rPr lang="ru-RU" sz="2400" b="1" dirty="0">
                <a:latin typeface="Times New Roman" pitchFamily="18" charset="0"/>
                <a:cs typeface="Times New Roman" pitchFamily="18" charset="0"/>
              </a:rPr>
              <a:t>абсолютно здоровых </a:t>
            </a:r>
            <a:r>
              <a:rPr lang="ru-RU" sz="2400" b="1" dirty="0" smtClean="0">
                <a:latin typeface="Times New Roman" pitchFamily="18" charset="0"/>
                <a:cs typeface="Times New Roman" pitchFamily="18" charset="0"/>
              </a:rPr>
              <a:t>детей в </a:t>
            </a:r>
            <a:r>
              <a:rPr lang="ru-RU" sz="2400" b="1" dirty="0">
                <a:latin typeface="Times New Roman" pitchFamily="18" charset="0"/>
                <a:cs typeface="Times New Roman" pitchFamily="18" charset="0"/>
              </a:rPr>
              <a:t>первом браке? Ответ поясните.</a:t>
            </a:r>
            <a:endParaRPr lang="ru-RU" sz="2400" b="1" dirty="0" smtClean="0">
              <a:latin typeface="Times New Roman" pitchFamily="18" charset="0"/>
              <a:cs typeface="Times New Roman" pitchFamily="18" charset="0"/>
            </a:endParaRPr>
          </a:p>
          <a:p>
            <a:pPr>
              <a:buFontTx/>
              <a:buNone/>
              <a:defRPr/>
            </a:pPr>
            <a:endParaRPr lang="ru-RU" sz="2300" b="1" dirty="0">
              <a:latin typeface="Comic Sans MS" panose="030F0702030302020204" pitchFamily="66" charset="0"/>
            </a:endParaRPr>
          </a:p>
        </p:txBody>
      </p:sp>
    </p:spTree>
    <p:extLst>
      <p:ext uri="{BB962C8B-B14F-4D97-AF65-F5344CB8AC3E}">
        <p14:creationId xmlns:p14="http://schemas.microsoft.com/office/powerpoint/2010/main" val="395685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Заголовок 1"/>
          <p:cNvSpPr>
            <a:spLocks noGrp="1"/>
          </p:cNvSpPr>
          <p:nvPr>
            <p:ph type="title"/>
          </p:nvPr>
        </p:nvSpPr>
        <p:spPr>
          <a:xfrm>
            <a:off x="914400" y="228600"/>
            <a:ext cx="10566400" cy="990600"/>
          </a:xfrm>
        </p:spPr>
        <p:txBody>
          <a:bodyPr/>
          <a:lstStyle/>
          <a:p>
            <a:r>
              <a:rPr lang="ru-RU" sz="3600" b="1" u="sng" dirty="0" smtClean="0">
                <a:latin typeface="Comic Sans MS" pitchFamily="66" charset="0"/>
              </a:rPr>
              <a:t>Пример 1</a:t>
            </a:r>
            <a:r>
              <a:rPr lang="en-US" sz="3600" b="1" dirty="0" smtClean="0">
                <a:latin typeface="Comic Sans MS" pitchFamily="66" charset="0"/>
              </a:rPr>
              <a:t/>
            </a:r>
            <a:br>
              <a:rPr lang="en-US" sz="3600" b="1" dirty="0" smtClean="0">
                <a:latin typeface="Comic Sans MS" pitchFamily="66" charset="0"/>
              </a:rPr>
            </a:br>
            <a:r>
              <a:rPr lang="en-US" sz="3600" b="1" dirty="0" smtClean="0">
                <a:latin typeface="Comic Sans MS" pitchFamily="66" charset="0"/>
              </a:rPr>
              <a:t>1</a:t>
            </a:r>
            <a:r>
              <a:rPr lang="ru-RU" sz="3600" b="1" dirty="0" smtClean="0">
                <a:latin typeface="Comic Sans MS" pitchFamily="66" charset="0"/>
              </a:rPr>
              <a:t>. Записываем условие задачи </a:t>
            </a:r>
          </a:p>
        </p:txBody>
      </p:sp>
      <p:graphicFrame>
        <p:nvGraphicFramePr>
          <p:cNvPr id="5" name="Содержимое 4"/>
          <p:cNvGraphicFramePr>
            <a:graphicFrameLocks noGrp="1"/>
          </p:cNvGraphicFramePr>
          <p:nvPr>
            <p:ph sz="half" idx="2"/>
            <p:extLst>
              <p:ext uri="{D42A27DB-BD31-4B8C-83A1-F6EECF244321}">
                <p14:modId xmlns:p14="http://schemas.microsoft.com/office/powerpoint/2010/main" val="3378558137"/>
              </p:ext>
            </p:extLst>
          </p:nvPr>
        </p:nvGraphicFramePr>
        <p:xfrm>
          <a:off x="914400" y="1600200"/>
          <a:ext cx="10566400" cy="4845622"/>
        </p:xfrm>
        <a:graphic>
          <a:graphicData uri="http://schemas.openxmlformats.org/drawingml/2006/table">
            <a:tbl>
              <a:tblPr firstRow="1" bandRow="1">
                <a:tableStyleId>{616DA210-FB5B-4158-B5E0-FEB733F419BA}</a:tableStyleId>
              </a:tblPr>
              <a:tblGrid>
                <a:gridCol w="7416800">
                  <a:extLst>
                    <a:ext uri="{9D8B030D-6E8A-4147-A177-3AD203B41FA5}">
                      <a16:colId xmlns:a16="http://schemas.microsoft.com/office/drawing/2014/main" val="20000"/>
                    </a:ext>
                  </a:extLst>
                </a:gridCol>
                <a:gridCol w="3149600">
                  <a:extLst>
                    <a:ext uri="{9D8B030D-6E8A-4147-A177-3AD203B41FA5}">
                      <a16:colId xmlns:a16="http://schemas.microsoft.com/office/drawing/2014/main" val="20001"/>
                    </a:ext>
                  </a:extLst>
                </a:gridCol>
              </a:tblGrid>
              <a:tr h="537897">
                <a:tc>
                  <a:txBody>
                    <a:bodyPr/>
                    <a:lstStyle/>
                    <a:p>
                      <a:pPr algn="ctr"/>
                      <a:r>
                        <a:rPr lang="ru-RU" sz="2800" b="1" dirty="0" smtClean="0">
                          <a:latin typeface="Times New Roman" pitchFamily="18" charset="0"/>
                          <a:cs typeface="Times New Roman" pitchFamily="18" charset="0"/>
                        </a:rPr>
                        <a:t>Признак, фенотип</a:t>
                      </a:r>
                      <a:endParaRPr lang="ru-RU" sz="2800" b="1" dirty="0">
                        <a:latin typeface="Times New Roman" pitchFamily="18" charset="0"/>
                        <a:cs typeface="Times New Roman" pitchFamily="18" charset="0"/>
                      </a:endParaRPr>
                    </a:p>
                  </a:txBody>
                  <a:tcPr marL="121920" marR="121920">
                    <a:solidFill>
                      <a:schemeClr val="bg1"/>
                    </a:solidFill>
                  </a:tcPr>
                </a:tc>
                <a:tc>
                  <a:txBody>
                    <a:bodyPr/>
                    <a:lstStyle/>
                    <a:p>
                      <a:pPr algn="ctr"/>
                      <a:r>
                        <a:rPr lang="ru-RU" sz="2800" b="1" dirty="0" smtClean="0">
                          <a:latin typeface="Times New Roman" pitchFamily="18" charset="0"/>
                          <a:cs typeface="Times New Roman" pitchFamily="18" charset="0"/>
                        </a:rPr>
                        <a:t>Ген, генотип</a:t>
                      </a:r>
                      <a:endParaRPr lang="ru-RU" sz="2800" b="1" dirty="0">
                        <a:latin typeface="Times New Roman" pitchFamily="18" charset="0"/>
                        <a:cs typeface="Times New Roman" pitchFamily="18" charset="0"/>
                      </a:endParaRPr>
                    </a:p>
                  </a:txBody>
                  <a:tcPr marL="121920" marR="121920">
                    <a:solidFill>
                      <a:schemeClr val="bg1"/>
                    </a:solidFill>
                  </a:tcPr>
                </a:tc>
                <a:extLst>
                  <a:ext uri="{0D108BD9-81ED-4DB2-BD59-A6C34878D82A}">
                    <a16:rowId xmlns:a16="http://schemas.microsoft.com/office/drawing/2014/main" val="10000"/>
                  </a:ext>
                </a:extLst>
              </a:tr>
              <a:tr h="504278">
                <a:tc>
                  <a:txBody>
                    <a:bodyPr/>
                    <a:lstStyle/>
                    <a:p>
                      <a:pPr algn="l"/>
                      <a:endParaRPr lang="ru-RU" sz="2800" b="1" dirty="0">
                        <a:latin typeface="Times New Roman" pitchFamily="18" charset="0"/>
                        <a:cs typeface="Times New Roman" pitchFamily="18" charset="0"/>
                      </a:endParaRPr>
                    </a:p>
                  </a:txBody>
                  <a:tcPr marL="121920" marR="121920">
                    <a:solidFill>
                      <a:schemeClr val="bg1"/>
                    </a:solidFill>
                  </a:tcPr>
                </a:tc>
                <a:tc>
                  <a:txBody>
                    <a:bodyPr/>
                    <a:lstStyle/>
                    <a:p>
                      <a:pPr algn="ctr"/>
                      <a:endParaRPr lang="ru-RU" sz="2800" b="1" dirty="0">
                        <a:latin typeface="Times New Roman" pitchFamily="18" charset="0"/>
                        <a:cs typeface="Times New Roman" pitchFamily="18" charset="0"/>
                      </a:endParaRPr>
                    </a:p>
                  </a:txBody>
                  <a:tcPr marL="121920" marR="121920">
                    <a:solidFill>
                      <a:schemeClr val="bg1"/>
                    </a:solidFill>
                  </a:tcPr>
                </a:tc>
                <a:extLst>
                  <a:ext uri="{0D108BD9-81ED-4DB2-BD59-A6C34878D82A}">
                    <a16:rowId xmlns:a16="http://schemas.microsoft.com/office/drawing/2014/main" val="10001"/>
                  </a:ext>
                </a:extLst>
              </a:tr>
              <a:tr h="504278">
                <a:tc>
                  <a:txBody>
                    <a:bodyPr/>
                    <a:lstStyle/>
                    <a:p>
                      <a:pPr algn="l"/>
                      <a:endParaRPr lang="ru-RU" sz="2800" b="1" dirty="0">
                        <a:latin typeface="Times New Roman" pitchFamily="18" charset="0"/>
                        <a:cs typeface="Times New Roman" pitchFamily="18" charset="0"/>
                      </a:endParaRPr>
                    </a:p>
                  </a:txBody>
                  <a:tcPr marL="121920" marR="121920">
                    <a:solidFill>
                      <a:schemeClr val="bg1"/>
                    </a:solidFill>
                  </a:tcPr>
                </a:tc>
                <a:tc>
                  <a:txBody>
                    <a:bodyPr/>
                    <a:lstStyle/>
                    <a:p>
                      <a:pPr algn="ctr"/>
                      <a:endParaRPr lang="ru-RU" sz="2800" b="1" dirty="0">
                        <a:latin typeface="Times New Roman" pitchFamily="18" charset="0"/>
                        <a:cs typeface="Times New Roman" pitchFamily="18" charset="0"/>
                      </a:endParaRPr>
                    </a:p>
                  </a:txBody>
                  <a:tcPr marL="121920" marR="121920">
                    <a:solidFill>
                      <a:schemeClr val="bg1"/>
                    </a:solidFill>
                  </a:tcPr>
                </a:tc>
                <a:extLst>
                  <a:ext uri="{0D108BD9-81ED-4DB2-BD59-A6C34878D82A}">
                    <a16:rowId xmlns:a16="http://schemas.microsoft.com/office/drawing/2014/main" val="10002"/>
                  </a:ext>
                </a:extLst>
              </a:tr>
              <a:tr h="504278">
                <a:tc>
                  <a:txBody>
                    <a:bodyPr/>
                    <a:lstStyle/>
                    <a:p>
                      <a:pPr algn="l"/>
                      <a:endParaRPr lang="ru-RU" sz="2800" b="1" dirty="0">
                        <a:latin typeface="Times New Roman" pitchFamily="18" charset="0"/>
                        <a:cs typeface="Times New Roman" pitchFamily="18" charset="0"/>
                      </a:endParaRPr>
                    </a:p>
                  </a:txBody>
                  <a:tcPr marL="121920" marR="121920">
                    <a:solidFill>
                      <a:schemeClr val="bg1"/>
                    </a:solidFill>
                  </a:tcPr>
                </a:tc>
                <a:tc>
                  <a:txBody>
                    <a:bodyPr/>
                    <a:lstStyle/>
                    <a:p>
                      <a:pPr algn="ctr"/>
                      <a:endParaRPr lang="ru-RU" sz="2800" b="1" dirty="0">
                        <a:latin typeface="Times New Roman" pitchFamily="18" charset="0"/>
                        <a:cs typeface="Times New Roman" pitchFamily="18" charset="0"/>
                      </a:endParaRPr>
                    </a:p>
                  </a:txBody>
                  <a:tcPr marL="121920" marR="121920">
                    <a:solidFill>
                      <a:schemeClr val="bg1"/>
                    </a:solidFill>
                  </a:tcPr>
                </a:tc>
                <a:extLst>
                  <a:ext uri="{0D108BD9-81ED-4DB2-BD59-A6C34878D82A}">
                    <a16:rowId xmlns:a16="http://schemas.microsoft.com/office/drawing/2014/main" val="10003"/>
                  </a:ext>
                </a:extLst>
              </a:tr>
              <a:tr h="579756">
                <a:tc>
                  <a:txBody>
                    <a:bodyPr/>
                    <a:lstStyle/>
                    <a:p>
                      <a:pPr algn="l"/>
                      <a:endParaRPr lang="ru-RU" sz="2800" b="1" dirty="0">
                        <a:latin typeface="Times New Roman" pitchFamily="18" charset="0"/>
                        <a:cs typeface="Times New Roman" pitchFamily="18" charset="0"/>
                      </a:endParaRPr>
                    </a:p>
                  </a:txBody>
                  <a:tcPr marL="121920" marR="121920">
                    <a:solidFill>
                      <a:schemeClr val="bg1"/>
                    </a:solidFill>
                  </a:tcPr>
                </a:tc>
                <a:tc>
                  <a:txBody>
                    <a:bodyPr/>
                    <a:lstStyle/>
                    <a:p>
                      <a:pPr algn="ctr"/>
                      <a:endParaRPr lang="ru-RU" sz="2800" b="1" dirty="0">
                        <a:latin typeface="Times New Roman" pitchFamily="18" charset="0"/>
                        <a:cs typeface="Times New Roman" pitchFamily="18" charset="0"/>
                      </a:endParaRPr>
                    </a:p>
                  </a:txBody>
                  <a:tcPr marL="121920" marR="121920">
                    <a:solidFill>
                      <a:schemeClr val="bg1"/>
                    </a:solidFill>
                  </a:tcPr>
                </a:tc>
                <a:extLst>
                  <a:ext uri="{0D108BD9-81ED-4DB2-BD59-A6C34878D82A}">
                    <a16:rowId xmlns:a16="http://schemas.microsoft.com/office/drawing/2014/main" val="10004"/>
                  </a:ext>
                </a:extLst>
              </a:tr>
              <a:tr h="619009">
                <a:tc>
                  <a:txBody>
                    <a:bodyPr/>
                    <a:lstStyle/>
                    <a:p>
                      <a:pPr algn="l"/>
                      <a:endParaRPr lang="ru-RU" sz="2800" b="1" dirty="0">
                        <a:latin typeface="Times New Roman" pitchFamily="18" charset="0"/>
                        <a:cs typeface="Times New Roman" pitchFamily="18" charset="0"/>
                      </a:endParaRPr>
                    </a:p>
                  </a:txBody>
                  <a:tcPr marL="121920" marR="121920">
                    <a:solidFill>
                      <a:schemeClr val="bg1"/>
                    </a:solidFill>
                  </a:tcPr>
                </a:tc>
                <a:tc>
                  <a:txBody>
                    <a:bodyPr/>
                    <a:lstStyle/>
                    <a:p>
                      <a:pPr algn="ctr"/>
                      <a:endParaRPr lang="ru-RU" sz="2800" b="1" dirty="0">
                        <a:latin typeface="Times New Roman" pitchFamily="18" charset="0"/>
                        <a:cs typeface="Times New Roman" pitchFamily="18" charset="0"/>
                      </a:endParaRPr>
                    </a:p>
                  </a:txBody>
                  <a:tcPr marL="121920" marR="121920">
                    <a:solidFill>
                      <a:schemeClr val="bg1"/>
                    </a:solidFill>
                  </a:tcPr>
                </a:tc>
                <a:extLst>
                  <a:ext uri="{0D108BD9-81ED-4DB2-BD59-A6C34878D82A}">
                    <a16:rowId xmlns:a16="http://schemas.microsoft.com/office/drawing/2014/main" val="10005"/>
                  </a:ext>
                </a:extLst>
              </a:tr>
              <a:tr h="504278">
                <a:tc>
                  <a:txBody>
                    <a:bodyPr/>
                    <a:lstStyle/>
                    <a:p>
                      <a:pPr algn="l"/>
                      <a:endParaRPr lang="ru-RU" sz="2800" b="1" dirty="0">
                        <a:latin typeface="Times New Roman" pitchFamily="18" charset="0"/>
                        <a:cs typeface="Times New Roman" pitchFamily="18" charset="0"/>
                      </a:endParaRPr>
                    </a:p>
                  </a:txBody>
                  <a:tcPr marL="121920" marR="121920">
                    <a:solidFill>
                      <a:schemeClr val="bg1"/>
                    </a:solidFill>
                  </a:tcPr>
                </a:tc>
                <a:tc>
                  <a:txBody>
                    <a:bodyPr/>
                    <a:lstStyle/>
                    <a:p>
                      <a:pPr algn="ctr"/>
                      <a:endParaRPr lang="ru-RU" sz="2800" b="1" dirty="0">
                        <a:latin typeface="Times New Roman" pitchFamily="18" charset="0"/>
                        <a:cs typeface="Times New Roman" pitchFamily="18" charset="0"/>
                      </a:endParaRPr>
                    </a:p>
                  </a:txBody>
                  <a:tcPr marL="121920" marR="121920">
                    <a:solidFill>
                      <a:schemeClr val="bg1"/>
                    </a:solidFill>
                  </a:tcPr>
                </a:tc>
                <a:extLst>
                  <a:ext uri="{0D108BD9-81ED-4DB2-BD59-A6C34878D82A}">
                    <a16:rowId xmlns:a16="http://schemas.microsoft.com/office/drawing/2014/main" val="10006"/>
                  </a:ext>
                </a:extLst>
              </a:tr>
              <a:tr h="504278">
                <a:tc>
                  <a:txBody>
                    <a:bodyPr/>
                    <a:lstStyle/>
                    <a:p>
                      <a:pPr algn="l"/>
                      <a:endParaRPr lang="ru-RU" sz="2800" b="1" dirty="0">
                        <a:latin typeface="Times New Roman" pitchFamily="18" charset="0"/>
                        <a:cs typeface="Times New Roman" pitchFamily="18" charset="0"/>
                      </a:endParaRPr>
                    </a:p>
                  </a:txBody>
                  <a:tcPr marL="121920" marR="121920">
                    <a:solidFill>
                      <a:schemeClr val="bg1"/>
                    </a:solidFill>
                  </a:tcPr>
                </a:tc>
                <a:tc>
                  <a:txBody>
                    <a:bodyPr/>
                    <a:lstStyle/>
                    <a:p>
                      <a:pPr algn="ctr"/>
                      <a:endParaRPr lang="ru-RU" sz="2800" b="1" dirty="0">
                        <a:latin typeface="Times New Roman" pitchFamily="18" charset="0"/>
                        <a:cs typeface="Times New Roman" pitchFamily="18" charset="0"/>
                      </a:endParaRPr>
                    </a:p>
                  </a:txBody>
                  <a:tcPr marL="121920" marR="121920">
                    <a:solidFill>
                      <a:schemeClr val="bg1"/>
                    </a:solidFill>
                  </a:tcPr>
                </a:tc>
                <a:extLst>
                  <a:ext uri="{0D108BD9-81ED-4DB2-BD59-A6C34878D82A}">
                    <a16:rowId xmlns:a16="http://schemas.microsoft.com/office/drawing/2014/main" val="10007"/>
                  </a:ext>
                </a:extLst>
              </a:tr>
              <a:tr h="504278">
                <a:tc>
                  <a:txBody>
                    <a:bodyPr/>
                    <a:lstStyle/>
                    <a:p>
                      <a:pPr algn="l"/>
                      <a:endParaRPr lang="ru-RU" sz="2800" b="1" dirty="0">
                        <a:latin typeface="Times New Roman" pitchFamily="18" charset="0"/>
                        <a:cs typeface="Times New Roman" pitchFamily="18" charset="0"/>
                      </a:endParaRPr>
                    </a:p>
                  </a:txBody>
                  <a:tcPr marL="121920" marR="121920">
                    <a:solidFill>
                      <a:schemeClr val="bg1"/>
                    </a:solidFill>
                  </a:tcPr>
                </a:tc>
                <a:tc>
                  <a:txBody>
                    <a:bodyPr/>
                    <a:lstStyle/>
                    <a:p>
                      <a:pPr algn="ctr"/>
                      <a:endParaRPr lang="ru-RU" sz="2800" b="1" dirty="0">
                        <a:latin typeface="Times New Roman" pitchFamily="18" charset="0"/>
                        <a:cs typeface="Times New Roman" pitchFamily="18" charset="0"/>
                      </a:endParaRPr>
                    </a:p>
                  </a:txBody>
                  <a:tcPr marL="121920" marR="121920">
                    <a:solidFill>
                      <a:schemeClr val="bg1"/>
                    </a:solidFill>
                  </a:tcPr>
                </a:tc>
                <a:extLst>
                  <a:ext uri="{0D108BD9-81ED-4DB2-BD59-A6C34878D82A}">
                    <a16:rowId xmlns:a16="http://schemas.microsoft.com/office/drawing/2014/main" val="4263138639"/>
                  </a:ext>
                </a:extLst>
              </a:tr>
            </a:tbl>
          </a:graphicData>
        </a:graphic>
      </p:graphicFrame>
      <p:sp>
        <p:nvSpPr>
          <p:cNvPr id="6" name="TextBox 5"/>
          <p:cNvSpPr txBox="1">
            <a:spLocks noChangeArrowheads="1"/>
          </p:cNvSpPr>
          <p:nvPr/>
        </p:nvSpPr>
        <p:spPr bwMode="auto">
          <a:xfrm>
            <a:off x="1117600" y="2057403"/>
            <a:ext cx="7010400" cy="461963"/>
          </a:xfrm>
          <a:prstGeom prst="rect">
            <a:avLst/>
          </a:prstGeom>
          <a:noFill/>
          <a:ln w="9525">
            <a:noFill/>
            <a:miter lim="800000"/>
            <a:headEnd/>
            <a:tailEnd/>
          </a:ln>
        </p:spPr>
        <p:txBody>
          <a:bodyPr>
            <a:spAutoFit/>
          </a:bodyPr>
          <a:lstStyle/>
          <a:p>
            <a:pPr eaLnBrk="0" fontAlgn="base" hangingPunct="0">
              <a:spcBef>
                <a:spcPct val="0"/>
              </a:spcBef>
              <a:spcAft>
                <a:spcPct val="0"/>
              </a:spcAft>
            </a:pPr>
            <a:r>
              <a:rPr lang="ru-RU" sz="2400" b="1" dirty="0" smtClean="0">
                <a:solidFill>
                  <a:srgbClr val="000000"/>
                </a:solidFill>
                <a:latin typeface="Comic Sans MS" pitchFamily="66" charset="0"/>
              </a:rPr>
              <a:t>Нормальное зрение</a:t>
            </a:r>
            <a:endParaRPr lang="ru-RU" sz="2400" b="1" dirty="0">
              <a:solidFill>
                <a:srgbClr val="000000"/>
              </a:solidFill>
              <a:latin typeface="Comic Sans MS" pitchFamily="66" charset="0"/>
            </a:endParaRPr>
          </a:p>
        </p:txBody>
      </p:sp>
      <p:sp>
        <p:nvSpPr>
          <p:cNvPr id="7" name="TextBox 6"/>
          <p:cNvSpPr txBox="1">
            <a:spLocks noChangeArrowheads="1"/>
          </p:cNvSpPr>
          <p:nvPr/>
        </p:nvSpPr>
        <p:spPr bwMode="auto">
          <a:xfrm>
            <a:off x="8636000" y="2133603"/>
            <a:ext cx="812800" cy="461963"/>
          </a:xfrm>
          <a:prstGeom prst="rect">
            <a:avLst/>
          </a:prstGeom>
          <a:noFill/>
          <a:ln w="9525">
            <a:noFill/>
            <a:miter lim="800000"/>
            <a:headEnd/>
            <a:tailEnd/>
          </a:ln>
        </p:spPr>
        <p:txBody>
          <a:bodyPr>
            <a:spAutoFit/>
          </a:bodyPr>
          <a:lstStyle/>
          <a:p>
            <a:pPr algn="ctr" eaLnBrk="0" fontAlgn="base" hangingPunct="0">
              <a:spcBef>
                <a:spcPct val="0"/>
              </a:spcBef>
              <a:spcAft>
                <a:spcPct val="0"/>
              </a:spcAft>
            </a:pPr>
            <a:r>
              <a:rPr lang="ru-RU" sz="2400" b="1" dirty="0" smtClean="0">
                <a:solidFill>
                  <a:srgbClr val="000000"/>
                </a:solidFill>
                <a:latin typeface="Comic Sans MS" pitchFamily="66" charset="0"/>
              </a:rPr>
              <a:t>Х</a:t>
            </a:r>
            <a:r>
              <a:rPr lang="ru-RU" sz="2400" b="1" baseline="30000" dirty="0" smtClean="0">
                <a:solidFill>
                  <a:srgbClr val="000000"/>
                </a:solidFill>
                <a:latin typeface="Comic Sans MS" pitchFamily="66" charset="0"/>
              </a:rPr>
              <a:t>А</a:t>
            </a:r>
            <a:endParaRPr lang="ru-RU" sz="2400" b="1" dirty="0">
              <a:solidFill>
                <a:srgbClr val="000000"/>
              </a:solidFill>
              <a:latin typeface="Comic Sans MS" pitchFamily="66" charset="0"/>
            </a:endParaRPr>
          </a:p>
        </p:txBody>
      </p:sp>
      <p:sp>
        <p:nvSpPr>
          <p:cNvPr id="8" name="TextBox 7"/>
          <p:cNvSpPr txBox="1">
            <a:spLocks noChangeArrowheads="1"/>
          </p:cNvSpPr>
          <p:nvPr/>
        </p:nvSpPr>
        <p:spPr bwMode="auto">
          <a:xfrm>
            <a:off x="1219200" y="2590803"/>
            <a:ext cx="5384800" cy="461963"/>
          </a:xfrm>
          <a:prstGeom prst="rect">
            <a:avLst/>
          </a:prstGeom>
          <a:noFill/>
          <a:ln w="9525">
            <a:noFill/>
            <a:miter lim="800000"/>
            <a:headEnd/>
            <a:tailEnd/>
          </a:ln>
        </p:spPr>
        <p:txBody>
          <a:bodyPr>
            <a:spAutoFit/>
          </a:bodyPr>
          <a:lstStyle/>
          <a:p>
            <a:pPr eaLnBrk="0" fontAlgn="base" hangingPunct="0">
              <a:spcBef>
                <a:spcPct val="0"/>
              </a:spcBef>
              <a:spcAft>
                <a:spcPct val="0"/>
              </a:spcAft>
            </a:pPr>
            <a:r>
              <a:rPr lang="ru-RU" sz="2400" b="1" dirty="0" smtClean="0">
                <a:solidFill>
                  <a:srgbClr val="000000"/>
                </a:solidFill>
                <a:latin typeface="Comic Sans MS" pitchFamily="66" charset="0"/>
              </a:rPr>
              <a:t>«Красная» слепота</a:t>
            </a:r>
            <a:endParaRPr lang="ru-RU" sz="2400" b="1" dirty="0">
              <a:solidFill>
                <a:srgbClr val="000000"/>
              </a:solidFill>
              <a:latin typeface="Comic Sans MS" pitchFamily="66" charset="0"/>
            </a:endParaRPr>
          </a:p>
        </p:txBody>
      </p:sp>
      <p:sp>
        <p:nvSpPr>
          <p:cNvPr id="9" name="TextBox 8"/>
          <p:cNvSpPr txBox="1">
            <a:spLocks noChangeArrowheads="1"/>
          </p:cNvSpPr>
          <p:nvPr/>
        </p:nvSpPr>
        <p:spPr bwMode="auto">
          <a:xfrm>
            <a:off x="8636000" y="2590803"/>
            <a:ext cx="812800" cy="461963"/>
          </a:xfrm>
          <a:prstGeom prst="rect">
            <a:avLst/>
          </a:prstGeom>
          <a:noFill/>
          <a:ln w="9525">
            <a:noFill/>
            <a:miter lim="800000"/>
            <a:headEnd/>
            <a:tailEnd/>
          </a:ln>
        </p:spPr>
        <p:txBody>
          <a:bodyPr>
            <a:spAutoFit/>
          </a:bodyPr>
          <a:lstStyle/>
          <a:p>
            <a:pPr algn="ctr" eaLnBrk="0" fontAlgn="base" hangingPunct="0">
              <a:spcBef>
                <a:spcPct val="0"/>
              </a:spcBef>
              <a:spcAft>
                <a:spcPct val="0"/>
              </a:spcAft>
            </a:pPr>
            <a:r>
              <a:rPr lang="ru-RU" sz="2400" b="1" dirty="0" smtClean="0">
                <a:solidFill>
                  <a:srgbClr val="000000"/>
                </a:solidFill>
                <a:latin typeface="Comic Sans MS" pitchFamily="66" charset="0"/>
              </a:rPr>
              <a:t>Х</a:t>
            </a:r>
            <a:r>
              <a:rPr lang="ru-RU" sz="2400" b="1" baseline="30000" dirty="0" smtClean="0">
                <a:solidFill>
                  <a:srgbClr val="000000"/>
                </a:solidFill>
                <a:latin typeface="Comic Sans MS" pitchFamily="66" charset="0"/>
              </a:rPr>
              <a:t>а</a:t>
            </a:r>
            <a:endParaRPr lang="ru-RU" sz="2400" b="1" dirty="0">
              <a:solidFill>
                <a:srgbClr val="000000"/>
              </a:solidFill>
              <a:latin typeface="Comic Sans MS" pitchFamily="66" charset="0"/>
            </a:endParaRPr>
          </a:p>
        </p:txBody>
      </p:sp>
      <p:sp>
        <p:nvSpPr>
          <p:cNvPr id="10" name="TextBox 9"/>
          <p:cNvSpPr txBox="1">
            <a:spLocks noChangeArrowheads="1"/>
          </p:cNvSpPr>
          <p:nvPr/>
        </p:nvSpPr>
        <p:spPr bwMode="auto">
          <a:xfrm>
            <a:off x="1219200" y="2996010"/>
            <a:ext cx="7213600" cy="461963"/>
          </a:xfrm>
          <a:prstGeom prst="rect">
            <a:avLst/>
          </a:prstGeom>
          <a:noFill/>
          <a:ln w="9525">
            <a:noFill/>
            <a:miter lim="800000"/>
            <a:headEnd/>
            <a:tailEnd/>
          </a:ln>
        </p:spPr>
        <p:txBody>
          <a:bodyPr>
            <a:spAutoFit/>
          </a:bodyPr>
          <a:lstStyle/>
          <a:p>
            <a:pPr eaLnBrk="0" fontAlgn="base" hangingPunct="0">
              <a:spcBef>
                <a:spcPct val="0"/>
              </a:spcBef>
              <a:spcAft>
                <a:spcPct val="0"/>
              </a:spcAft>
            </a:pPr>
            <a:r>
              <a:rPr lang="ru-RU" sz="2400" b="1" dirty="0" smtClean="0">
                <a:solidFill>
                  <a:srgbClr val="000000"/>
                </a:solidFill>
                <a:latin typeface="Comic Sans MS" pitchFamily="66" charset="0"/>
              </a:rPr>
              <a:t>Нормальное зрение</a:t>
            </a:r>
            <a:endParaRPr lang="ru-RU" sz="2400" b="1" dirty="0">
              <a:solidFill>
                <a:srgbClr val="000000"/>
              </a:solidFill>
              <a:latin typeface="Comic Sans MS" pitchFamily="66" charset="0"/>
            </a:endParaRPr>
          </a:p>
        </p:txBody>
      </p:sp>
      <p:sp>
        <p:nvSpPr>
          <p:cNvPr id="11" name="TextBox 10"/>
          <p:cNvSpPr txBox="1">
            <a:spLocks noChangeArrowheads="1"/>
          </p:cNvSpPr>
          <p:nvPr/>
        </p:nvSpPr>
        <p:spPr bwMode="auto">
          <a:xfrm>
            <a:off x="8534400" y="3124203"/>
            <a:ext cx="1219200" cy="461963"/>
          </a:xfrm>
          <a:prstGeom prst="rect">
            <a:avLst/>
          </a:prstGeom>
          <a:noFill/>
          <a:ln w="9525">
            <a:noFill/>
            <a:miter lim="800000"/>
            <a:headEnd/>
            <a:tailEnd/>
          </a:ln>
        </p:spPr>
        <p:txBody>
          <a:bodyPr>
            <a:spAutoFit/>
          </a:bodyPr>
          <a:lstStyle/>
          <a:p>
            <a:pPr algn="ctr" eaLnBrk="0" fontAlgn="base" hangingPunct="0">
              <a:spcBef>
                <a:spcPct val="0"/>
              </a:spcBef>
              <a:spcAft>
                <a:spcPct val="0"/>
              </a:spcAft>
            </a:pPr>
            <a:r>
              <a:rPr lang="ru-RU" sz="2400" b="1" dirty="0" smtClean="0">
                <a:solidFill>
                  <a:srgbClr val="000000"/>
                </a:solidFill>
                <a:latin typeface="Comic Sans MS" pitchFamily="66" charset="0"/>
              </a:rPr>
              <a:t>Х</a:t>
            </a:r>
            <a:r>
              <a:rPr lang="en-US" sz="2400" b="1" baseline="30000" dirty="0" smtClean="0">
                <a:solidFill>
                  <a:srgbClr val="000000"/>
                </a:solidFill>
                <a:latin typeface="Comic Sans MS" pitchFamily="66" charset="0"/>
              </a:rPr>
              <a:t>B</a:t>
            </a:r>
            <a:endParaRPr lang="ru-RU" sz="2400" b="1" dirty="0">
              <a:solidFill>
                <a:srgbClr val="000000"/>
              </a:solidFill>
              <a:latin typeface="Comic Sans MS" pitchFamily="66" charset="0"/>
            </a:endParaRPr>
          </a:p>
        </p:txBody>
      </p:sp>
      <p:sp>
        <p:nvSpPr>
          <p:cNvPr id="14" name="TextBox 13"/>
          <p:cNvSpPr txBox="1">
            <a:spLocks noChangeArrowheads="1"/>
          </p:cNvSpPr>
          <p:nvPr/>
        </p:nvSpPr>
        <p:spPr bwMode="auto">
          <a:xfrm>
            <a:off x="1219200" y="3657601"/>
            <a:ext cx="7010400" cy="461963"/>
          </a:xfrm>
          <a:prstGeom prst="rect">
            <a:avLst/>
          </a:prstGeom>
          <a:noFill/>
          <a:ln w="9525">
            <a:noFill/>
            <a:miter lim="800000"/>
            <a:headEnd/>
            <a:tailEnd/>
          </a:ln>
        </p:spPr>
        <p:txBody>
          <a:bodyPr>
            <a:spAutoFit/>
          </a:bodyPr>
          <a:lstStyle/>
          <a:p>
            <a:pPr fontAlgn="base">
              <a:spcBef>
                <a:spcPct val="0"/>
              </a:spcBef>
              <a:spcAft>
                <a:spcPct val="0"/>
              </a:spcAft>
            </a:pPr>
            <a:r>
              <a:rPr lang="ru-RU" sz="2400" b="1" dirty="0" smtClean="0">
                <a:solidFill>
                  <a:srgbClr val="000000"/>
                </a:solidFill>
                <a:latin typeface="Comic Sans MS" pitchFamily="66" charset="0"/>
              </a:rPr>
              <a:t>«Зелёная» слепота</a:t>
            </a:r>
            <a:endParaRPr lang="ru-RU" sz="2400" b="1" dirty="0">
              <a:solidFill>
                <a:srgbClr val="000000"/>
              </a:solidFill>
              <a:latin typeface="Comic Sans MS" pitchFamily="66" charset="0"/>
            </a:endParaRPr>
          </a:p>
        </p:txBody>
      </p:sp>
      <p:sp>
        <p:nvSpPr>
          <p:cNvPr id="15" name="TextBox 14"/>
          <p:cNvSpPr txBox="1">
            <a:spLocks noChangeArrowheads="1"/>
          </p:cNvSpPr>
          <p:nvPr/>
        </p:nvSpPr>
        <p:spPr bwMode="auto">
          <a:xfrm>
            <a:off x="8432800" y="3657601"/>
            <a:ext cx="1625600" cy="461963"/>
          </a:xfrm>
          <a:prstGeom prst="rect">
            <a:avLst/>
          </a:prstGeom>
          <a:noFill/>
          <a:ln w="9525">
            <a:noFill/>
            <a:miter lim="800000"/>
            <a:headEnd/>
            <a:tailEnd/>
          </a:ln>
        </p:spPr>
        <p:txBody>
          <a:bodyPr>
            <a:spAutoFit/>
          </a:bodyPr>
          <a:lstStyle/>
          <a:p>
            <a:pPr algn="ctr" fontAlgn="base">
              <a:spcBef>
                <a:spcPct val="0"/>
              </a:spcBef>
              <a:spcAft>
                <a:spcPct val="0"/>
              </a:spcAft>
            </a:pPr>
            <a:r>
              <a:rPr lang="ru-RU" sz="2400" b="1" dirty="0" smtClean="0">
                <a:solidFill>
                  <a:srgbClr val="000000"/>
                </a:solidFill>
                <a:latin typeface="Comic Sans MS" pitchFamily="66" charset="0"/>
              </a:rPr>
              <a:t>Х</a:t>
            </a:r>
            <a:r>
              <a:rPr lang="en-US" sz="2400" b="1" baseline="30000" dirty="0" smtClean="0">
                <a:solidFill>
                  <a:srgbClr val="000000"/>
                </a:solidFill>
                <a:latin typeface="Comic Sans MS" pitchFamily="66" charset="0"/>
              </a:rPr>
              <a:t>b</a:t>
            </a:r>
            <a:endParaRPr lang="ru-RU" sz="2400" b="1" dirty="0">
              <a:solidFill>
                <a:srgbClr val="000000"/>
              </a:solidFill>
              <a:latin typeface="Comic Sans MS" pitchFamily="66" charset="0"/>
            </a:endParaRPr>
          </a:p>
        </p:txBody>
      </p:sp>
      <p:sp>
        <p:nvSpPr>
          <p:cNvPr id="16" name="TextBox 15"/>
          <p:cNvSpPr txBox="1">
            <a:spLocks noChangeArrowheads="1"/>
          </p:cNvSpPr>
          <p:nvPr/>
        </p:nvSpPr>
        <p:spPr bwMode="auto">
          <a:xfrm>
            <a:off x="1219200" y="4124387"/>
            <a:ext cx="5486400" cy="830997"/>
          </a:xfrm>
          <a:prstGeom prst="rect">
            <a:avLst/>
          </a:prstGeom>
          <a:noFill/>
          <a:ln w="9525">
            <a:noFill/>
            <a:miter lim="800000"/>
            <a:headEnd/>
            <a:tailEnd/>
          </a:ln>
        </p:spPr>
        <p:txBody>
          <a:bodyPr wrap="square">
            <a:spAutoFit/>
          </a:bodyPr>
          <a:lstStyle/>
          <a:p>
            <a:pPr fontAlgn="base">
              <a:spcBef>
                <a:spcPct val="0"/>
              </a:spcBef>
              <a:spcAft>
                <a:spcPct val="0"/>
              </a:spcAft>
            </a:pPr>
            <a:r>
              <a:rPr lang="ru-RU" sz="2400" b="1" dirty="0" smtClean="0">
                <a:solidFill>
                  <a:srgbClr val="000000"/>
                </a:solidFill>
                <a:latin typeface="Comic Sans MS" pitchFamily="66" charset="0"/>
              </a:rPr>
              <a:t>Р: </a:t>
            </a:r>
            <a:r>
              <a:rPr lang="ru-RU" sz="2400" b="1" dirty="0" smtClean="0">
                <a:solidFill>
                  <a:srgbClr val="000000"/>
                </a:solidFill>
                <a:latin typeface="Times New Roman" panose="02020603050405020304" pitchFamily="18" charset="0"/>
                <a:cs typeface="Times New Roman" panose="02020603050405020304" pitchFamily="18" charset="0"/>
              </a:rPr>
              <a:t>♀</a:t>
            </a:r>
            <a:r>
              <a:rPr lang="ru-RU" sz="2400" b="1" dirty="0" smtClean="0">
                <a:solidFill>
                  <a:srgbClr val="000000"/>
                </a:solidFill>
                <a:latin typeface="Comic Sans MS" pitchFamily="66" charset="0"/>
              </a:rPr>
              <a:t>нормальное зрение</a:t>
            </a:r>
          </a:p>
          <a:p>
            <a:pPr fontAlgn="base">
              <a:spcBef>
                <a:spcPct val="0"/>
              </a:spcBef>
              <a:spcAft>
                <a:spcPct val="0"/>
              </a:spcAft>
            </a:pPr>
            <a:r>
              <a:rPr lang="ru-RU" sz="2400" b="1" dirty="0">
                <a:solidFill>
                  <a:srgbClr val="000000"/>
                </a:solidFill>
                <a:latin typeface="Comic Sans MS" pitchFamily="66" charset="0"/>
              </a:rPr>
              <a:t> </a:t>
            </a:r>
            <a:r>
              <a:rPr lang="ru-RU" sz="2400" b="1" dirty="0" smtClean="0">
                <a:solidFill>
                  <a:srgbClr val="000000"/>
                </a:solidFill>
                <a:latin typeface="Comic Sans MS" pitchFamily="66" charset="0"/>
              </a:rPr>
              <a:t>  </a:t>
            </a:r>
            <a:r>
              <a:rPr lang="ru-RU" sz="2400" b="1" dirty="0" smtClean="0">
                <a:solidFill>
                  <a:srgbClr val="000000"/>
                </a:solidFill>
                <a:latin typeface="Times New Roman" panose="02020603050405020304" pitchFamily="18" charset="0"/>
                <a:cs typeface="Times New Roman" panose="02020603050405020304" pitchFamily="18" charset="0"/>
              </a:rPr>
              <a:t>♂ </a:t>
            </a:r>
            <a:r>
              <a:rPr lang="ru-RU" sz="2400" b="1" dirty="0" smtClean="0">
                <a:solidFill>
                  <a:srgbClr val="000000"/>
                </a:solidFill>
                <a:latin typeface="Comic Sans MS" panose="030F0702030302020204" pitchFamily="66" charset="0"/>
                <a:cs typeface="Times New Roman" panose="02020603050405020304" pitchFamily="18" charset="0"/>
              </a:rPr>
              <a:t>нормальное зрение</a:t>
            </a:r>
            <a:endParaRPr lang="ru-RU" sz="2400" b="1" dirty="0">
              <a:solidFill>
                <a:srgbClr val="000000"/>
              </a:solidFill>
              <a:latin typeface="Comic Sans MS" pitchFamily="66" charset="0"/>
            </a:endParaRPr>
          </a:p>
        </p:txBody>
      </p:sp>
      <p:sp>
        <p:nvSpPr>
          <p:cNvPr id="17" name="TextBox 16"/>
          <p:cNvSpPr txBox="1">
            <a:spLocks noChangeArrowheads="1"/>
          </p:cNvSpPr>
          <p:nvPr/>
        </p:nvSpPr>
        <p:spPr bwMode="auto">
          <a:xfrm>
            <a:off x="8432800" y="4343403"/>
            <a:ext cx="1625600" cy="461963"/>
          </a:xfrm>
          <a:prstGeom prst="rect">
            <a:avLst/>
          </a:prstGeom>
          <a:noFill/>
          <a:ln w="9525">
            <a:noFill/>
            <a:miter lim="800000"/>
            <a:headEnd/>
            <a:tailEnd/>
          </a:ln>
        </p:spPr>
        <p:txBody>
          <a:bodyPr>
            <a:spAutoFit/>
          </a:bodyPr>
          <a:lstStyle/>
          <a:p>
            <a:pPr algn="ctr" fontAlgn="base">
              <a:spcBef>
                <a:spcPct val="0"/>
              </a:spcBef>
              <a:spcAft>
                <a:spcPct val="0"/>
              </a:spcAft>
            </a:pPr>
            <a:r>
              <a:rPr lang="ru-RU" sz="2400" b="1" dirty="0" smtClean="0">
                <a:solidFill>
                  <a:srgbClr val="000000"/>
                </a:solidFill>
                <a:latin typeface="Comic Sans MS" pitchFamily="66" charset="0"/>
              </a:rPr>
              <a:t>?</a:t>
            </a:r>
            <a:endParaRPr lang="ru-RU" sz="2400" b="1" dirty="0">
              <a:solidFill>
                <a:srgbClr val="000000"/>
              </a:solidFill>
              <a:latin typeface="Comic Sans MS" pitchFamily="66" charset="0"/>
            </a:endParaRPr>
          </a:p>
        </p:txBody>
      </p:sp>
      <p:sp>
        <p:nvSpPr>
          <p:cNvPr id="18" name="TextBox 17"/>
          <p:cNvSpPr txBox="1">
            <a:spLocks noChangeArrowheads="1"/>
          </p:cNvSpPr>
          <p:nvPr/>
        </p:nvSpPr>
        <p:spPr bwMode="auto">
          <a:xfrm>
            <a:off x="914400" y="4876803"/>
            <a:ext cx="7315200" cy="461665"/>
          </a:xfrm>
          <a:prstGeom prst="rect">
            <a:avLst/>
          </a:prstGeom>
          <a:noFill/>
          <a:ln w="9525">
            <a:noFill/>
            <a:miter lim="800000"/>
            <a:headEnd/>
            <a:tailEnd/>
          </a:ln>
        </p:spPr>
        <p:txBody>
          <a:bodyPr wrap="square">
            <a:spAutoFit/>
          </a:bodyPr>
          <a:lstStyle/>
          <a:p>
            <a:pPr fontAlgn="base">
              <a:spcBef>
                <a:spcPct val="0"/>
              </a:spcBef>
              <a:spcAft>
                <a:spcPct val="0"/>
              </a:spcAft>
            </a:pPr>
            <a:r>
              <a:rPr lang="en-US" sz="2400" b="1" dirty="0" smtClean="0">
                <a:solidFill>
                  <a:srgbClr val="000000"/>
                </a:solidFill>
                <a:latin typeface="Comic Sans MS" pitchFamily="66" charset="0"/>
              </a:rPr>
              <a:t>F</a:t>
            </a:r>
            <a:r>
              <a:rPr lang="ru-RU" sz="2400" b="1" baseline="-25000" dirty="0" smtClean="0">
                <a:solidFill>
                  <a:srgbClr val="000000"/>
                </a:solidFill>
                <a:latin typeface="Comic Sans MS" pitchFamily="66" charset="0"/>
              </a:rPr>
              <a:t>1</a:t>
            </a:r>
            <a:r>
              <a:rPr lang="ru-RU" sz="2400" b="1" dirty="0" smtClean="0">
                <a:solidFill>
                  <a:srgbClr val="000000"/>
                </a:solidFill>
                <a:latin typeface="Comic Sans MS" pitchFamily="66" charset="0"/>
              </a:rPr>
              <a:t>: </a:t>
            </a:r>
            <a:r>
              <a:rPr lang="ru-RU" sz="2400" b="1" dirty="0" smtClean="0">
                <a:solidFill>
                  <a:srgbClr val="000000"/>
                </a:solidFill>
                <a:latin typeface="Times New Roman" panose="02020603050405020304" pitchFamily="18" charset="0"/>
                <a:cs typeface="Times New Roman" panose="02020603050405020304" pitchFamily="18" charset="0"/>
              </a:rPr>
              <a:t>♀ </a:t>
            </a:r>
            <a:r>
              <a:rPr lang="ru-RU" sz="2000" b="1" dirty="0" smtClean="0">
                <a:solidFill>
                  <a:srgbClr val="000000"/>
                </a:solidFill>
                <a:latin typeface="Comic Sans MS" pitchFamily="66" charset="0"/>
              </a:rPr>
              <a:t>носитель гена «красной» слепоты</a:t>
            </a:r>
            <a:endParaRPr lang="ru-RU" sz="2000" b="1" dirty="0">
              <a:solidFill>
                <a:srgbClr val="000000"/>
              </a:solidFill>
              <a:latin typeface="Comic Sans MS" pitchFamily="66" charset="0"/>
            </a:endParaRPr>
          </a:p>
        </p:txBody>
      </p:sp>
      <p:sp>
        <p:nvSpPr>
          <p:cNvPr id="19" name="TextBox 18"/>
          <p:cNvSpPr txBox="1">
            <a:spLocks noChangeArrowheads="1"/>
          </p:cNvSpPr>
          <p:nvPr/>
        </p:nvSpPr>
        <p:spPr bwMode="auto">
          <a:xfrm>
            <a:off x="8737600" y="4876803"/>
            <a:ext cx="1016000" cy="461963"/>
          </a:xfrm>
          <a:prstGeom prst="rect">
            <a:avLst/>
          </a:prstGeom>
          <a:noFill/>
          <a:ln w="9525">
            <a:noFill/>
            <a:miter lim="800000"/>
            <a:headEnd/>
            <a:tailEnd/>
          </a:ln>
        </p:spPr>
        <p:txBody>
          <a:bodyPr>
            <a:spAutoFit/>
          </a:bodyPr>
          <a:lstStyle/>
          <a:p>
            <a:pPr algn="ctr" eaLnBrk="0" fontAlgn="base" hangingPunct="0">
              <a:spcBef>
                <a:spcPct val="0"/>
              </a:spcBef>
              <a:spcAft>
                <a:spcPct val="0"/>
              </a:spcAft>
            </a:pPr>
            <a:r>
              <a:rPr lang="ru-RU" sz="2400" b="1">
                <a:solidFill>
                  <a:srgbClr val="000000"/>
                </a:solidFill>
                <a:latin typeface="Comic Sans MS" pitchFamily="66" charset="0"/>
              </a:rPr>
              <a:t>?</a:t>
            </a:r>
          </a:p>
        </p:txBody>
      </p:sp>
      <p:sp>
        <p:nvSpPr>
          <p:cNvPr id="20" name="TextBox 19"/>
          <p:cNvSpPr txBox="1">
            <a:spLocks noChangeArrowheads="1"/>
          </p:cNvSpPr>
          <p:nvPr/>
        </p:nvSpPr>
        <p:spPr bwMode="auto">
          <a:xfrm>
            <a:off x="914400" y="5334003"/>
            <a:ext cx="6705600" cy="461665"/>
          </a:xfrm>
          <a:prstGeom prst="rect">
            <a:avLst/>
          </a:prstGeom>
          <a:noFill/>
          <a:ln w="9525">
            <a:noFill/>
            <a:miter lim="800000"/>
            <a:headEnd/>
            <a:tailEnd/>
          </a:ln>
        </p:spPr>
        <p:txBody>
          <a:bodyPr wrap="square">
            <a:spAutoFit/>
          </a:bodyPr>
          <a:lstStyle/>
          <a:p>
            <a:pPr fontAlgn="base">
              <a:spcBef>
                <a:spcPct val="0"/>
              </a:spcBef>
              <a:spcAft>
                <a:spcPct val="0"/>
              </a:spcAft>
            </a:pPr>
            <a:r>
              <a:rPr lang="en-US" sz="2400" b="1" dirty="0" smtClean="0">
                <a:solidFill>
                  <a:srgbClr val="000000"/>
                </a:solidFill>
                <a:latin typeface="Comic Sans MS" pitchFamily="66" charset="0"/>
              </a:rPr>
              <a:t>F</a:t>
            </a:r>
            <a:r>
              <a:rPr lang="ru-RU" sz="2400" b="1" baseline="-25000" dirty="0" smtClean="0">
                <a:solidFill>
                  <a:srgbClr val="000000"/>
                </a:solidFill>
                <a:latin typeface="Comic Sans MS" pitchFamily="66" charset="0"/>
              </a:rPr>
              <a:t>2</a:t>
            </a:r>
            <a:r>
              <a:rPr lang="ru-RU" sz="2400" b="1" dirty="0" smtClean="0">
                <a:solidFill>
                  <a:srgbClr val="000000"/>
                </a:solidFill>
                <a:latin typeface="Comic Sans MS" pitchFamily="66" charset="0"/>
              </a:rPr>
              <a:t>: «красная» слепота</a:t>
            </a:r>
            <a:endParaRPr lang="ru-RU" sz="2400" b="1" dirty="0">
              <a:solidFill>
                <a:srgbClr val="000000"/>
              </a:solidFill>
              <a:latin typeface="Comic Sans MS" pitchFamily="66" charset="0"/>
            </a:endParaRPr>
          </a:p>
        </p:txBody>
      </p:sp>
      <p:sp>
        <p:nvSpPr>
          <p:cNvPr id="21" name="TextBox 20"/>
          <p:cNvSpPr txBox="1">
            <a:spLocks noChangeArrowheads="1"/>
          </p:cNvSpPr>
          <p:nvPr/>
        </p:nvSpPr>
        <p:spPr bwMode="auto">
          <a:xfrm>
            <a:off x="8737600" y="5410203"/>
            <a:ext cx="1016000" cy="461963"/>
          </a:xfrm>
          <a:prstGeom prst="rect">
            <a:avLst/>
          </a:prstGeom>
          <a:noFill/>
          <a:ln w="9525">
            <a:noFill/>
            <a:miter lim="800000"/>
            <a:headEnd/>
            <a:tailEnd/>
          </a:ln>
        </p:spPr>
        <p:txBody>
          <a:bodyPr>
            <a:spAutoFit/>
          </a:bodyPr>
          <a:lstStyle/>
          <a:p>
            <a:pPr algn="ctr" eaLnBrk="0" fontAlgn="base" hangingPunct="0">
              <a:spcBef>
                <a:spcPct val="0"/>
              </a:spcBef>
              <a:spcAft>
                <a:spcPct val="0"/>
              </a:spcAft>
            </a:pPr>
            <a:r>
              <a:rPr lang="ru-RU" sz="2400" b="1" dirty="0">
                <a:solidFill>
                  <a:srgbClr val="000000"/>
                </a:solidFill>
                <a:latin typeface="Comic Sans MS" pitchFamily="66" charset="0"/>
              </a:rPr>
              <a:t>?</a:t>
            </a:r>
          </a:p>
        </p:txBody>
      </p:sp>
      <p:sp>
        <p:nvSpPr>
          <p:cNvPr id="22" name="TextBox 21"/>
          <p:cNvSpPr txBox="1">
            <a:spLocks noChangeArrowheads="1"/>
          </p:cNvSpPr>
          <p:nvPr/>
        </p:nvSpPr>
        <p:spPr bwMode="auto">
          <a:xfrm>
            <a:off x="962781" y="5867403"/>
            <a:ext cx="6705600" cy="461665"/>
          </a:xfrm>
          <a:prstGeom prst="rect">
            <a:avLst/>
          </a:prstGeom>
          <a:noFill/>
          <a:ln w="9525">
            <a:noFill/>
            <a:miter lim="800000"/>
            <a:headEnd/>
            <a:tailEnd/>
          </a:ln>
        </p:spPr>
        <p:txBody>
          <a:bodyPr wrap="square">
            <a:spAutoFit/>
          </a:bodyPr>
          <a:lstStyle/>
          <a:p>
            <a:pPr fontAlgn="base">
              <a:spcBef>
                <a:spcPct val="0"/>
              </a:spcBef>
              <a:spcAft>
                <a:spcPct val="0"/>
              </a:spcAft>
            </a:pPr>
            <a:r>
              <a:rPr lang="en-US" sz="2400" b="1" dirty="0" smtClean="0">
                <a:solidFill>
                  <a:srgbClr val="000000"/>
                </a:solidFill>
                <a:latin typeface="Comic Sans MS" pitchFamily="66" charset="0"/>
              </a:rPr>
              <a:t>F</a:t>
            </a:r>
            <a:r>
              <a:rPr lang="ru-RU" sz="2400" b="1" baseline="-25000" dirty="0" smtClean="0">
                <a:solidFill>
                  <a:srgbClr val="000000"/>
                </a:solidFill>
                <a:latin typeface="Comic Sans MS" pitchFamily="66" charset="0"/>
              </a:rPr>
              <a:t>1 </a:t>
            </a:r>
            <a:r>
              <a:rPr lang="ru-RU" sz="2400" b="1" dirty="0" smtClean="0">
                <a:solidFill>
                  <a:srgbClr val="000000"/>
                </a:solidFill>
                <a:latin typeface="Comic Sans MS" pitchFamily="66" charset="0"/>
              </a:rPr>
              <a:t>и </a:t>
            </a:r>
            <a:r>
              <a:rPr lang="en-US" sz="2400" b="1" dirty="0" smtClean="0">
                <a:solidFill>
                  <a:srgbClr val="000000"/>
                </a:solidFill>
                <a:latin typeface="Comic Sans MS" pitchFamily="66" charset="0"/>
              </a:rPr>
              <a:t>F</a:t>
            </a:r>
            <a:r>
              <a:rPr lang="ru-RU" sz="2400" b="1" baseline="-25000" dirty="0" smtClean="0">
                <a:solidFill>
                  <a:srgbClr val="000000"/>
                </a:solidFill>
                <a:latin typeface="Comic Sans MS" pitchFamily="66" charset="0"/>
              </a:rPr>
              <a:t>2</a:t>
            </a:r>
            <a:r>
              <a:rPr lang="ru-RU" sz="2400" b="1" dirty="0" smtClean="0">
                <a:solidFill>
                  <a:srgbClr val="000000"/>
                </a:solidFill>
                <a:latin typeface="Comic Sans MS" pitchFamily="66" charset="0"/>
              </a:rPr>
              <a:t>: абсолютно здоровые</a:t>
            </a:r>
            <a:endParaRPr lang="ru-RU" sz="2400" b="1" dirty="0">
              <a:solidFill>
                <a:srgbClr val="000000"/>
              </a:solidFill>
              <a:latin typeface="Comic Sans MS" pitchFamily="66" charset="0"/>
            </a:endParaRPr>
          </a:p>
        </p:txBody>
      </p:sp>
      <p:sp>
        <p:nvSpPr>
          <p:cNvPr id="24" name="TextBox 23"/>
          <p:cNvSpPr txBox="1">
            <a:spLocks noChangeArrowheads="1"/>
          </p:cNvSpPr>
          <p:nvPr/>
        </p:nvSpPr>
        <p:spPr bwMode="auto">
          <a:xfrm>
            <a:off x="8785981" y="5843937"/>
            <a:ext cx="1016000" cy="461963"/>
          </a:xfrm>
          <a:prstGeom prst="rect">
            <a:avLst/>
          </a:prstGeom>
          <a:noFill/>
          <a:ln w="9525">
            <a:noFill/>
            <a:miter lim="800000"/>
            <a:headEnd/>
            <a:tailEnd/>
          </a:ln>
        </p:spPr>
        <p:txBody>
          <a:bodyPr>
            <a:spAutoFit/>
          </a:bodyPr>
          <a:lstStyle/>
          <a:p>
            <a:pPr algn="ctr" eaLnBrk="0" fontAlgn="base" hangingPunct="0">
              <a:spcBef>
                <a:spcPct val="0"/>
              </a:spcBef>
              <a:spcAft>
                <a:spcPct val="0"/>
              </a:spcAft>
            </a:pPr>
            <a:r>
              <a:rPr lang="ru-RU" sz="2400" b="1" dirty="0">
                <a:solidFill>
                  <a:srgbClr val="000000"/>
                </a:solidFill>
                <a:latin typeface="Comic Sans MS" pitchFamily="66" charset="0"/>
              </a:rPr>
              <a:t>?</a:t>
            </a:r>
          </a:p>
        </p:txBody>
      </p:sp>
    </p:spTree>
    <p:extLst>
      <p:ext uri="{BB962C8B-B14F-4D97-AF65-F5344CB8AC3E}">
        <p14:creationId xmlns:p14="http://schemas.microsoft.com/office/powerpoint/2010/main" val="1878102809"/>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i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ox(in)">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ox(in)">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ox(in)">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ox(in)">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ox(in)">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ox(in)">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16"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box(in)">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grpId="0" nodeType="click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box(in)">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4" presetClass="entr" presetSubtype="16"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box(in)">
                                      <p:cBhvr>
                                        <p:cTn id="67" dur="500"/>
                                        <p:tgtEl>
                                          <p:spTgt spid="20"/>
                                        </p:tgtEl>
                                      </p:cBhvr>
                                    </p:animEffect>
                                  </p:childTnLst>
                                </p:cTn>
                              </p:par>
                            </p:childTnLst>
                          </p:cTn>
                        </p:par>
                      </p:childTnLst>
                    </p:cTn>
                  </p:par>
                  <p:par>
                    <p:cTn id="68" fill="hold">
                      <p:stCondLst>
                        <p:cond delay="indefinite"/>
                      </p:stCondLst>
                      <p:childTnLst>
                        <p:par>
                          <p:cTn id="69" fill="hold">
                            <p:stCondLst>
                              <p:cond delay="0"/>
                            </p:stCondLst>
                            <p:childTnLst>
                              <p:par>
                                <p:cTn id="70" presetID="4" presetClass="entr" presetSubtype="16" fill="hold" grpId="0"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box(in)">
                                      <p:cBhvr>
                                        <p:cTn id="72" dur="500"/>
                                        <p:tgtEl>
                                          <p:spTgt spid="21"/>
                                        </p:tgtEl>
                                      </p:cBhvr>
                                    </p:animEffect>
                                  </p:childTnLst>
                                </p:cTn>
                              </p:par>
                            </p:childTnLst>
                          </p:cTn>
                        </p:par>
                      </p:childTnLst>
                    </p:cTn>
                  </p:par>
                  <p:par>
                    <p:cTn id="73" fill="hold">
                      <p:stCondLst>
                        <p:cond delay="indefinite"/>
                      </p:stCondLst>
                      <p:childTnLst>
                        <p:par>
                          <p:cTn id="74" fill="hold">
                            <p:stCondLst>
                              <p:cond delay="0"/>
                            </p:stCondLst>
                            <p:childTnLst>
                              <p:par>
                                <p:cTn id="75" presetID="4" presetClass="entr" presetSubtype="16"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box(in)">
                                      <p:cBhvr>
                                        <p:cTn id="77" dur="500"/>
                                        <p:tgtEl>
                                          <p:spTgt spid="22"/>
                                        </p:tgtEl>
                                      </p:cBhvr>
                                    </p:animEffect>
                                  </p:childTnLst>
                                </p:cTn>
                              </p:par>
                            </p:childTnLst>
                          </p:cTn>
                        </p:par>
                      </p:childTnLst>
                    </p:cTn>
                  </p:par>
                  <p:par>
                    <p:cTn id="78" fill="hold">
                      <p:stCondLst>
                        <p:cond delay="indefinite"/>
                      </p:stCondLst>
                      <p:childTnLst>
                        <p:par>
                          <p:cTn id="79" fill="hold">
                            <p:stCondLst>
                              <p:cond delay="0"/>
                            </p:stCondLst>
                            <p:childTnLst>
                              <p:par>
                                <p:cTn id="80" presetID="4" presetClass="entr" presetSubtype="16" fill="hold" grpId="0" nodeType="click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box(in)">
                                      <p:cBhvr>
                                        <p:cTn id="8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4" grpId="0"/>
      <p:bldP spid="15" grpId="0"/>
      <p:bldP spid="16" grpId="0"/>
      <p:bldP spid="17" grpId="0"/>
      <p:bldP spid="18" grpId="0"/>
      <p:bldP spid="19" grpId="0"/>
      <p:bldP spid="20" grpId="0"/>
      <p:bldP spid="21" grpId="0"/>
      <p:bldP spid="22" grpId="0"/>
      <p:bldP spid="2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Заголовок 1"/>
          <p:cNvSpPr>
            <a:spLocks noGrp="1"/>
          </p:cNvSpPr>
          <p:nvPr>
            <p:ph type="title"/>
          </p:nvPr>
        </p:nvSpPr>
        <p:spPr>
          <a:xfrm>
            <a:off x="0" y="228600"/>
            <a:ext cx="12192000" cy="1143000"/>
          </a:xfrm>
        </p:spPr>
        <p:txBody>
          <a:bodyPr/>
          <a:lstStyle/>
          <a:p>
            <a:r>
              <a:rPr lang="ru-RU" sz="4000" b="1" u="sng" dirty="0" smtClean="0">
                <a:latin typeface="Comic Sans MS" pitchFamily="66" charset="0"/>
              </a:rPr>
              <a:t>Пример 7</a:t>
            </a:r>
            <a:r>
              <a:rPr lang="en-US" sz="4000" b="1" dirty="0" smtClean="0">
                <a:latin typeface="Comic Sans MS" pitchFamily="66" charset="0"/>
              </a:rPr>
              <a:t/>
            </a:r>
            <a:br>
              <a:rPr lang="en-US" sz="4000" b="1" dirty="0" smtClean="0">
                <a:latin typeface="Comic Sans MS" pitchFamily="66" charset="0"/>
              </a:rPr>
            </a:br>
            <a:r>
              <a:rPr lang="ru-RU" sz="3200" b="1" dirty="0" smtClean="0">
                <a:latin typeface="Comic Sans MS" pitchFamily="66" charset="0"/>
              </a:rPr>
              <a:t>2. Составляем схему 1-го скрещивания</a:t>
            </a:r>
            <a:r>
              <a:rPr lang="ru-RU" sz="3200" dirty="0" smtClean="0"/>
              <a:t> </a:t>
            </a:r>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3283085828"/>
              </p:ext>
            </p:extLst>
          </p:nvPr>
        </p:nvGraphicFramePr>
        <p:xfrm>
          <a:off x="406400" y="1560288"/>
          <a:ext cx="11379200" cy="4226661"/>
        </p:xfrm>
        <a:graphic>
          <a:graphicData uri="http://schemas.openxmlformats.org/drawingml/2006/table">
            <a:tbl>
              <a:tblPr/>
              <a:tblGrid>
                <a:gridCol w="1005163">
                  <a:extLst>
                    <a:ext uri="{9D8B030D-6E8A-4147-A177-3AD203B41FA5}">
                      <a16:colId xmlns:a16="http://schemas.microsoft.com/office/drawing/2014/main" val="20000"/>
                    </a:ext>
                  </a:extLst>
                </a:gridCol>
                <a:gridCol w="4787884">
                  <a:extLst>
                    <a:ext uri="{9D8B030D-6E8A-4147-A177-3AD203B41FA5}">
                      <a16:colId xmlns:a16="http://schemas.microsoft.com/office/drawing/2014/main" val="20001"/>
                    </a:ext>
                  </a:extLst>
                </a:gridCol>
                <a:gridCol w="620684">
                  <a:extLst>
                    <a:ext uri="{9D8B030D-6E8A-4147-A177-3AD203B41FA5}">
                      <a16:colId xmlns:a16="http://schemas.microsoft.com/office/drawing/2014/main" val="20002"/>
                    </a:ext>
                  </a:extLst>
                </a:gridCol>
                <a:gridCol w="4965469">
                  <a:extLst>
                    <a:ext uri="{9D8B030D-6E8A-4147-A177-3AD203B41FA5}">
                      <a16:colId xmlns:a16="http://schemas.microsoft.com/office/drawing/2014/main" val="20003"/>
                    </a:ext>
                  </a:extLst>
                </a:gridCol>
              </a:tblGrid>
              <a:tr h="57942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Comic Sans MS" pitchFamily="66" charset="0"/>
                        </a:rPr>
                        <a:t>Р:</a:t>
                      </a:r>
                    </a:p>
                  </a:txBody>
                  <a:tcPr marL="121920" marR="12192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Comic Sans MS" pitchFamily="66" charset="0"/>
                        </a:rPr>
                        <a:t>♀ </a:t>
                      </a:r>
                      <a:r>
                        <a:rPr lang="ru-RU" sz="2400" b="1" kern="1200" dirty="0" smtClean="0">
                          <a:solidFill>
                            <a:schemeClr val="tx1"/>
                          </a:solidFill>
                          <a:effectLst/>
                          <a:latin typeface="Comic Sans MS" panose="030F0702030302020204" pitchFamily="66" charset="0"/>
                          <a:ea typeface="+mn-ea"/>
                          <a:cs typeface="+mn-cs"/>
                        </a:rPr>
                        <a:t>нормальное зрение</a:t>
                      </a:r>
                      <a:endParaRPr kumimoji="0" lang="ru-RU" sz="2400" b="1" i="0" u="none" strike="noStrike" cap="none" normalizeH="0" baseline="0" dirty="0" smtClean="0">
                        <a:ln>
                          <a:noFill/>
                        </a:ln>
                        <a:solidFill>
                          <a:schemeClr val="tx1"/>
                        </a:solidFill>
                        <a:effectLst/>
                        <a:latin typeface="Comic Sans MS" pitchFamily="66" charset="0"/>
                      </a:endParaRPr>
                    </a:p>
                  </a:txBody>
                  <a:tcPr marL="121920" marR="12192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Comic Sans MS" pitchFamily="66" charset="0"/>
                        </a:rPr>
                        <a:t>×</a:t>
                      </a:r>
                    </a:p>
                  </a:txBody>
                  <a:tcPr marL="121920" marR="12192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a:t>
                      </a:r>
                      <a:r>
                        <a:rPr lang="ru-RU" sz="2400" b="1" kern="1200" dirty="0" smtClean="0">
                          <a:solidFill>
                            <a:schemeClr val="tx1"/>
                          </a:solidFill>
                          <a:effectLst/>
                          <a:latin typeface="Comic Sans MS" panose="030F0702030302020204" pitchFamily="66" charset="0"/>
                          <a:ea typeface="+mn-ea"/>
                          <a:cs typeface="+mn-cs"/>
                        </a:rPr>
                        <a:t>нормальное зрение</a:t>
                      </a:r>
                      <a:endParaRPr kumimoji="0" lang="ru-RU" sz="24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endParaRPr>
                    </a:p>
                  </a:txBody>
                  <a:tcPr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49250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smtClean="0">
                        <a:ln>
                          <a:noFill/>
                        </a:ln>
                        <a:solidFill>
                          <a:schemeClr val="tx1"/>
                        </a:solidFill>
                        <a:effectLst/>
                        <a:latin typeface="Comic Sans MS" pitchFamily="66" charset="0"/>
                      </a:endParaRPr>
                    </a:p>
                  </a:txBody>
                  <a:tcPr marL="121920" marR="121920" horzOverflow="overflow">
                    <a:lnL>
                      <a:noFill/>
                    </a:lnL>
                    <a:lnR>
                      <a:noFill/>
                    </a:lnR>
                    <a:lnT>
                      <a:noFill/>
                    </a:lnT>
                    <a:lnB>
                      <a:noFill/>
                    </a:lnB>
                    <a:lnTlToBr>
                      <a:noFill/>
                    </a:lnTlToBr>
                    <a:lnBlToTr>
                      <a:noFill/>
                    </a:lnBlToTr>
                    <a:noFill/>
                  </a:tcPr>
                </a:tc>
                <a:tc>
                  <a:txBody>
                    <a:bodyPr/>
                    <a:lstStyle/>
                    <a:p>
                      <a:pPr algn="ctr"/>
                      <a:r>
                        <a:rPr lang="ru-RU" sz="2800" b="1" kern="1200" dirty="0" smtClean="0">
                          <a:solidFill>
                            <a:schemeClr val="tx1"/>
                          </a:solidFill>
                          <a:effectLst/>
                          <a:latin typeface="Comic Sans MS" panose="030F0702030302020204" pitchFamily="66" charset="0"/>
                          <a:ea typeface="+mn-ea"/>
                          <a:cs typeface="+mn-cs"/>
                        </a:rPr>
                        <a:t>Х</a:t>
                      </a:r>
                      <a:r>
                        <a:rPr lang="ru-RU" sz="2800" b="1" kern="1200" baseline="30000" dirty="0" smtClean="0">
                          <a:solidFill>
                            <a:schemeClr val="tx1"/>
                          </a:solidFill>
                          <a:effectLst/>
                          <a:latin typeface="Comic Sans MS" panose="030F0702030302020204" pitchFamily="66" charset="0"/>
                          <a:ea typeface="+mn-ea"/>
                          <a:cs typeface="+mn-cs"/>
                        </a:rPr>
                        <a:t>А</a:t>
                      </a:r>
                      <a:r>
                        <a:rPr lang="en-US" sz="2800" b="1" kern="1200" baseline="30000" dirty="0" err="1" smtClean="0">
                          <a:solidFill>
                            <a:schemeClr val="tx1"/>
                          </a:solidFill>
                          <a:effectLst/>
                          <a:latin typeface="Comic Sans MS" panose="030F0702030302020204" pitchFamily="66" charset="0"/>
                          <a:ea typeface="+mn-ea"/>
                          <a:cs typeface="+mn-cs"/>
                        </a:rPr>
                        <a:t>b</a:t>
                      </a:r>
                      <a:r>
                        <a:rPr lang="en-US" sz="2800" b="1" kern="1200" dirty="0" err="1" smtClean="0">
                          <a:solidFill>
                            <a:schemeClr val="tx1"/>
                          </a:solidFill>
                          <a:effectLst/>
                          <a:latin typeface="Comic Sans MS" panose="030F0702030302020204" pitchFamily="66" charset="0"/>
                          <a:ea typeface="+mn-ea"/>
                          <a:cs typeface="+mn-cs"/>
                        </a:rPr>
                        <a:t>X</a:t>
                      </a:r>
                      <a:r>
                        <a:rPr lang="en-US" sz="2800" b="1" kern="1200" baseline="30000" dirty="0" err="1" smtClean="0">
                          <a:solidFill>
                            <a:schemeClr val="tx1"/>
                          </a:solidFill>
                          <a:effectLst/>
                          <a:latin typeface="Comic Sans MS" panose="030F0702030302020204" pitchFamily="66" charset="0"/>
                          <a:ea typeface="+mn-ea"/>
                          <a:cs typeface="+mn-cs"/>
                        </a:rPr>
                        <a:t>aB</a:t>
                      </a:r>
                      <a:endParaRPr lang="ru-RU" sz="2800" b="1" kern="1200" baseline="30000" dirty="0" smtClean="0">
                        <a:solidFill>
                          <a:schemeClr val="tx1"/>
                        </a:solidFill>
                        <a:effectLst/>
                        <a:latin typeface="Comic Sans MS" panose="030F0702030302020204" pitchFamily="66" charset="0"/>
                        <a:ea typeface="+mn-ea"/>
                        <a:cs typeface="+mn-cs"/>
                      </a:endParaRPr>
                    </a:p>
                    <a:p>
                      <a:pPr algn="ctr"/>
                      <a:endParaRPr lang="ru-RU" sz="2800" b="1" kern="1200" baseline="30000" dirty="0" smtClean="0">
                        <a:solidFill>
                          <a:schemeClr val="tx1"/>
                        </a:solidFill>
                        <a:effectLst/>
                        <a:latin typeface="Comic Sans MS" panose="030F0702030302020204" pitchFamily="66" charset="0"/>
                        <a:ea typeface="+mn-ea"/>
                        <a:cs typeface="+mn-cs"/>
                      </a:endParaRPr>
                    </a:p>
                    <a:p>
                      <a:pPr algn="ctr"/>
                      <a:endParaRPr lang="ru-RU" sz="2800" b="1" kern="1200" dirty="0" smtClean="0">
                        <a:solidFill>
                          <a:schemeClr val="tx1"/>
                        </a:solidFill>
                        <a:effectLst/>
                        <a:latin typeface="Comic Sans MS" panose="030F0702030302020204" pitchFamily="66" charset="0"/>
                        <a:ea typeface="+mn-ea"/>
                        <a:cs typeface="+mn-cs"/>
                      </a:endParaRPr>
                    </a:p>
                    <a:p>
                      <a:pPr algn="ctr"/>
                      <a:endParaRPr lang="ru-RU" sz="2800" b="1" kern="1200" dirty="0">
                        <a:solidFill>
                          <a:schemeClr val="tx1"/>
                        </a:solidFill>
                        <a:effectLst/>
                        <a:latin typeface="Comic Sans MS" panose="030F0702030302020204" pitchFamily="66" charset="0"/>
                        <a:ea typeface="+mn-ea"/>
                        <a:cs typeface="+mn-cs"/>
                      </a:endParaRPr>
                    </a:p>
                  </a:txBody>
                  <a:tcPr marL="121920" marR="12192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2800" b="1" kern="1200" dirty="0" smtClean="0">
                          <a:solidFill>
                            <a:schemeClr val="tx1"/>
                          </a:solidFill>
                          <a:effectLst/>
                          <a:latin typeface="Comic Sans MS" panose="030F0702030302020204" pitchFamily="66" charset="0"/>
                          <a:ea typeface="+mn-ea"/>
                          <a:cs typeface="+mn-cs"/>
                        </a:rPr>
                        <a:t>X</a:t>
                      </a:r>
                      <a:r>
                        <a:rPr lang="en-US" sz="2800" b="1" kern="1200" baseline="30000" dirty="0" smtClean="0">
                          <a:solidFill>
                            <a:schemeClr val="tx1"/>
                          </a:solidFill>
                          <a:effectLst/>
                          <a:latin typeface="Comic Sans MS" panose="030F0702030302020204" pitchFamily="66" charset="0"/>
                          <a:ea typeface="+mn-ea"/>
                          <a:cs typeface="+mn-cs"/>
                        </a:rPr>
                        <a:t>AB</a:t>
                      </a:r>
                      <a:r>
                        <a:rPr lang="en-US" sz="2800" b="1" kern="1200" dirty="0" smtClean="0">
                          <a:solidFill>
                            <a:schemeClr val="tx1"/>
                          </a:solidFill>
                          <a:effectLst/>
                          <a:latin typeface="Comic Sans MS" panose="030F0702030302020204" pitchFamily="66" charset="0"/>
                          <a:ea typeface="+mn-ea"/>
                          <a:cs typeface="+mn-cs"/>
                        </a:rPr>
                        <a:t>Y</a:t>
                      </a:r>
                      <a:endParaRPr lang="ru-RU" sz="2800" b="1" kern="1200" dirty="0" smtClean="0">
                        <a:solidFill>
                          <a:schemeClr val="tx1"/>
                        </a:solidFill>
                        <a:effectLst/>
                        <a:latin typeface="Comic Sans MS" panose="030F0702030302020204" pitchFamily="66"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lang="ru-RU" sz="2800" b="1" kern="1200" dirty="0" smtClean="0">
                        <a:solidFill>
                          <a:schemeClr val="tx1"/>
                        </a:solidFill>
                        <a:effectLst/>
                        <a:latin typeface="Comic Sans MS" panose="030F0702030302020204" pitchFamily="66"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ndParaRPr>
                    </a:p>
                  </a:txBody>
                  <a:tcPr marL="121920" marR="12192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51755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chemeClr val="tx1"/>
                          </a:solidFill>
                          <a:effectLst/>
                          <a:latin typeface="Comic Sans MS" pitchFamily="66" charset="0"/>
                        </a:rPr>
                        <a:t>G</a:t>
                      </a:r>
                      <a:r>
                        <a:rPr kumimoji="0" lang="ru-RU" sz="2800" b="1" i="0" u="none" strike="noStrike" cap="none" normalizeH="0" baseline="0" smtClean="0">
                          <a:ln>
                            <a:noFill/>
                          </a:ln>
                          <a:solidFill>
                            <a:schemeClr val="tx1"/>
                          </a:solidFill>
                          <a:effectLst/>
                          <a:latin typeface="Comic Sans MS" pitchFamily="66" charset="0"/>
                        </a:rPr>
                        <a:t>:</a:t>
                      </a:r>
                    </a:p>
                  </a:txBody>
                  <a:tcPr marL="121920" marR="12192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sz="2800" b="1" kern="1200" dirty="0" smtClean="0">
                          <a:solidFill>
                            <a:schemeClr val="tx1"/>
                          </a:solidFill>
                          <a:effectLst/>
                          <a:latin typeface="Comic Sans MS" panose="030F0702030302020204" pitchFamily="66" charset="0"/>
                          <a:ea typeface="+mn-ea"/>
                          <a:cs typeface="+mn-cs"/>
                        </a:rPr>
                        <a:t>Х</a:t>
                      </a:r>
                      <a:r>
                        <a:rPr lang="ru-RU" sz="2800" b="1" kern="1200" baseline="30000" dirty="0" smtClean="0">
                          <a:solidFill>
                            <a:schemeClr val="tx1"/>
                          </a:solidFill>
                          <a:effectLst/>
                          <a:latin typeface="Comic Sans MS" panose="030F0702030302020204" pitchFamily="66" charset="0"/>
                          <a:ea typeface="+mn-ea"/>
                          <a:cs typeface="+mn-cs"/>
                        </a:rPr>
                        <a:t>А</a:t>
                      </a:r>
                      <a:r>
                        <a:rPr lang="en-US" sz="2800" b="1" kern="1200" baseline="30000" dirty="0" smtClean="0">
                          <a:solidFill>
                            <a:schemeClr val="tx1"/>
                          </a:solidFill>
                          <a:effectLst/>
                          <a:latin typeface="Comic Sans MS" panose="030F0702030302020204" pitchFamily="66" charset="0"/>
                          <a:ea typeface="+mn-ea"/>
                          <a:cs typeface="+mn-cs"/>
                        </a:rPr>
                        <a:t>b</a:t>
                      </a:r>
                      <a:r>
                        <a:rPr lang="en-US" sz="2800" b="1" kern="1200" dirty="0" smtClean="0">
                          <a:solidFill>
                            <a:schemeClr val="tx1"/>
                          </a:solidFill>
                          <a:effectLst/>
                          <a:latin typeface="Comic Sans MS" panose="030F0702030302020204" pitchFamily="66" charset="0"/>
                          <a:ea typeface="+mn-ea"/>
                          <a:cs typeface="+mn-cs"/>
                        </a:rPr>
                        <a:t>, </a:t>
                      </a:r>
                      <a:r>
                        <a:rPr lang="en-US" sz="2800" b="1" kern="1200" dirty="0" err="1" smtClean="0">
                          <a:solidFill>
                            <a:schemeClr val="tx1"/>
                          </a:solidFill>
                          <a:effectLst/>
                          <a:latin typeface="Comic Sans MS" panose="030F0702030302020204" pitchFamily="66" charset="0"/>
                          <a:ea typeface="+mn-ea"/>
                          <a:cs typeface="+mn-cs"/>
                        </a:rPr>
                        <a:t>X</a:t>
                      </a:r>
                      <a:r>
                        <a:rPr lang="en-US" sz="2800" b="1" kern="1200" baseline="30000" dirty="0" err="1" smtClean="0">
                          <a:solidFill>
                            <a:schemeClr val="tx1"/>
                          </a:solidFill>
                          <a:effectLst/>
                          <a:latin typeface="Comic Sans MS" panose="030F0702030302020204" pitchFamily="66" charset="0"/>
                          <a:ea typeface="+mn-ea"/>
                          <a:cs typeface="+mn-cs"/>
                        </a:rPr>
                        <a:t>aB</a:t>
                      </a:r>
                      <a:r>
                        <a:rPr lang="en-US" sz="2800" b="1" kern="1200" dirty="0" smtClean="0">
                          <a:solidFill>
                            <a:schemeClr val="tx1"/>
                          </a:solidFill>
                          <a:effectLst/>
                          <a:latin typeface="Comic Sans MS" panose="030F0702030302020204" pitchFamily="66" charset="0"/>
                          <a:ea typeface="+mn-ea"/>
                          <a:cs typeface="+mn-cs"/>
                        </a:rPr>
                        <a:t>, X</a:t>
                      </a:r>
                      <a:r>
                        <a:rPr lang="en-US" sz="2800" b="1" kern="1200" baseline="30000" dirty="0" smtClean="0">
                          <a:solidFill>
                            <a:schemeClr val="tx1"/>
                          </a:solidFill>
                          <a:effectLst/>
                          <a:latin typeface="Comic Sans MS" panose="030F0702030302020204" pitchFamily="66" charset="0"/>
                          <a:ea typeface="+mn-ea"/>
                          <a:cs typeface="+mn-cs"/>
                        </a:rPr>
                        <a:t>AB</a:t>
                      </a:r>
                      <a:r>
                        <a:rPr lang="en-US" sz="2800" b="1" kern="1200" dirty="0" smtClean="0">
                          <a:solidFill>
                            <a:schemeClr val="tx1"/>
                          </a:solidFill>
                          <a:effectLst/>
                          <a:latin typeface="Comic Sans MS" panose="030F0702030302020204" pitchFamily="66" charset="0"/>
                          <a:ea typeface="+mn-ea"/>
                          <a:cs typeface="+mn-cs"/>
                        </a:rPr>
                        <a:t>, </a:t>
                      </a:r>
                      <a:r>
                        <a:rPr lang="en-US" sz="2800" b="1" kern="1200" dirty="0" err="1" smtClean="0">
                          <a:solidFill>
                            <a:schemeClr val="tx1"/>
                          </a:solidFill>
                          <a:effectLst/>
                          <a:latin typeface="Comic Sans MS" panose="030F0702030302020204" pitchFamily="66" charset="0"/>
                          <a:ea typeface="+mn-ea"/>
                          <a:cs typeface="+mn-cs"/>
                        </a:rPr>
                        <a:t>X</a:t>
                      </a:r>
                      <a:r>
                        <a:rPr lang="en-US" sz="2800" b="1" kern="1200" baseline="30000" dirty="0" err="1" smtClean="0">
                          <a:solidFill>
                            <a:schemeClr val="tx1"/>
                          </a:solidFill>
                          <a:effectLst/>
                          <a:latin typeface="Comic Sans MS" panose="030F0702030302020204" pitchFamily="66" charset="0"/>
                          <a:ea typeface="+mn-ea"/>
                          <a:cs typeface="+mn-cs"/>
                        </a:rPr>
                        <a:t>ab</a:t>
                      </a:r>
                      <a:endParaRPr kumimoji="0" lang="ru-RU" sz="2800" b="1" i="0" u="none" strike="noStrike" cap="none" normalizeH="0" baseline="0" dirty="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2800" b="1" kern="1200" dirty="0" smtClean="0">
                          <a:solidFill>
                            <a:schemeClr val="tx1"/>
                          </a:solidFill>
                          <a:effectLst/>
                          <a:latin typeface="Comic Sans MS" panose="030F0702030302020204" pitchFamily="66" charset="0"/>
                          <a:ea typeface="+mn-ea"/>
                          <a:cs typeface="+mn-cs"/>
                        </a:rPr>
                        <a:t>X</a:t>
                      </a:r>
                      <a:r>
                        <a:rPr lang="en-US" sz="2800" b="1" kern="1200" baseline="30000" dirty="0" smtClean="0">
                          <a:solidFill>
                            <a:schemeClr val="tx1"/>
                          </a:solidFill>
                          <a:effectLst/>
                          <a:latin typeface="Comic Sans MS" panose="030F0702030302020204" pitchFamily="66" charset="0"/>
                          <a:ea typeface="+mn-ea"/>
                          <a:cs typeface="+mn-cs"/>
                        </a:rPr>
                        <a:t>AB</a:t>
                      </a:r>
                      <a:r>
                        <a:rPr lang="ru-RU" sz="2800" b="1" kern="1200" dirty="0" smtClean="0">
                          <a:solidFill>
                            <a:schemeClr val="tx1"/>
                          </a:solidFill>
                          <a:effectLst/>
                          <a:latin typeface="Comic Sans MS" panose="030F0702030302020204" pitchFamily="66" charset="0"/>
                          <a:ea typeface="+mn-ea"/>
                          <a:cs typeface="+mn-cs"/>
                        </a:rPr>
                        <a:t>, </a:t>
                      </a:r>
                      <a:r>
                        <a:rPr lang="en-US" sz="2800" b="1" kern="1200" dirty="0" smtClean="0">
                          <a:solidFill>
                            <a:schemeClr val="tx1"/>
                          </a:solidFill>
                          <a:effectLst/>
                          <a:latin typeface="Comic Sans MS" panose="030F0702030302020204" pitchFamily="66" charset="0"/>
                          <a:ea typeface="+mn-ea"/>
                          <a:cs typeface="+mn-cs"/>
                        </a:rPr>
                        <a:t>Y</a:t>
                      </a:r>
                      <a:endParaRPr kumimoji="0" lang="ru-RU" sz="2800" b="1" i="0" u="none" strike="noStrike" cap="none" normalizeH="0" baseline="0" dirty="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67025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chemeClr val="tx1"/>
                          </a:solidFill>
                          <a:effectLst/>
                          <a:latin typeface="Comic Sans MS" pitchFamily="66" charset="0"/>
                        </a:rPr>
                        <a:t>F</a:t>
                      </a:r>
                      <a:r>
                        <a:rPr kumimoji="0" lang="en-US" sz="2800" b="1" i="0" u="none" strike="noStrike" cap="none" normalizeH="0" baseline="-25000" smtClean="0">
                          <a:ln>
                            <a:noFill/>
                          </a:ln>
                          <a:solidFill>
                            <a:schemeClr val="tx1"/>
                          </a:solidFill>
                          <a:effectLst/>
                          <a:latin typeface="Comic Sans MS" pitchFamily="66" charset="0"/>
                        </a:rPr>
                        <a:t>1</a:t>
                      </a:r>
                      <a:r>
                        <a:rPr kumimoji="0" lang="ru-RU" sz="2800" b="1" i="0" u="none" strike="noStrike" cap="none" normalizeH="0" baseline="0" smtClean="0">
                          <a:ln>
                            <a:noFill/>
                          </a:ln>
                          <a:solidFill>
                            <a:schemeClr val="tx1"/>
                          </a:solidFill>
                          <a:effectLst/>
                          <a:latin typeface="Comic Sans MS" pitchFamily="66" charset="0"/>
                        </a:rPr>
                        <a:t>:</a:t>
                      </a:r>
                    </a:p>
                  </a:txBody>
                  <a:tcPr marL="121920" marR="121920" anchor="ctr" horzOverflow="overflow">
                    <a:lnL>
                      <a:noFill/>
                    </a:lnL>
                    <a:lnR>
                      <a:noFill/>
                    </a:lnR>
                    <a:lnT>
                      <a:noFill/>
                    </a:lnT>
                    <a:lnB>
                      <a:noFill/>
                    </a:lnB>
                    <a:lnTlToBr>
                      <a:noFill/>
                    </a:lnTlToBr>
                    <a:lnBlToTr>
                      <a:noFill/>
                    </a:lnBlToTr>
                    <a:noFill/>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dirty="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hMerge="1">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ndParaRPr>
                    </a:p>
                  </a:txBody>
                  <a:tcPr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802741">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ndParaRPr>
                    </a:p>
                  </a:txBody>
                  <a:tcPr anchor="ctr" horzOverflow="overflow">
                    <a:lnL>
                      <a:noFill/>
                    </a:lnL>
                    <a:lnR>
                      <a:noFill/>
                    </a:lnR>
                    <a:lnT>
                      <a:noFill/>
                    </a:lnT>
                    <a:lnB>
                      <a:noFill/>
                    </a:lnB>
                    <a:lnTlToBr>
                      <a:noFill/>
                    </a:lnTlToBr>
                    <a:lnBlToTr>
                      <a:noFill/>
                    </a:lnBlToTr>
                    <a:no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ndParaRPr>
                    </a:p>
                  </a:txBody>
                  <a:tcPr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 name="Rectangle 2"/>
          <p:cNvSpPr>
            <a:spLocks noChangeArrowheads="1"/>
          </p:cNvSpPr>
          <p:nvPr/>
        </p:nvSpPr>
        <p:spPr bwMode="auto">
          <a:xfrm>
            <a:off x="3251202" y="2710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endParaRPr lang="ru-RU">
              <a:solidFill>
                <a:srgbClr val="000000"/>
              </a:solidFill>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1666539571"/>
              </p:ext>
            </p:extLst>
          </p:nvPr>
        </p:nvGraphicFramePr>
        <p:xfrm>
          <a:off x="2946400" y="2606816"/>
          <a:ext cx="1792613" cy="1066800"/>
        </p:xfrm>
        <a:graphic>
          <a:graphicData uri="http://schemas.openxmlformats.org/presentationml/2006/ole">
            <mc:AlternateContent xmlns:mc="http://schemas.openxmlformats.org/markup-compatibility/2006">
              <mc:Choice xmlns:v="urn:schemas-microsoft-com:vml" Requires="v">
                <p:oleObj spid="_x0000_s17434" name="Точечный рисунок" r:id="rId4" imgW="876190" imgH="695238" progId="Paint.Picture">
                  <p:embed/>
                </p:oleObj>
              </mc:Choice>
              <mc:Fallback>
                <p:oleObj name="Точечный рисунок" r:id="rId4" imgW="876190" imgH="695238"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46400" y="2606816"/>
                        <a:ext cx="1792613" cy="1066800"/>
                      </a:xfrm>
                      <a:prstGeom prst="rect">
                        <a:avLst/>
                      </a:prstGeom>
                      <a:noFill/>
                    </p:spPr>
                  </p:pic>
                </p:oleObj>
              </mc:Fallback>
            </mc:AlternateContent>
          </a:graphicData>
        </a:graphic>
      </p:graphicFrame>
      <p:sp>
        <p:nvSpPr>
          <p:cNvPr id="5" name="Rectangle 4"/>
          <p:cNvSpPr>
            <a:spLocks noChangeArrowheads="1"/>
          </p:cNvSpPr>
          <p:nvPr/>
        </p:nvSpPr>
        <p:spPr bwMode="auto">
          <a:xfrm>
            <a:off x="8636002" y="245843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endParaRPr lang="ru-RU">
              <a:solidFill>
                <a:srgbClr val="000000"/>
              </a:solidFill>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4146660607"/>
              </p:ext>
            </p:extLst>
          </p:nvPr>
        </p:nvGraphicFramePr>
        <p:xfrm>
          <a:off x="8636001" y="2643102"/>
          <a:ext cx="1374019" cy="1030514"/>
        </p:xfrm>
        <a:graphic>
          <a:graphicData uri="http://schemas.openxmlformats.org/presentationml/2006/ole">
            <mc:AlternateContent xmlns:mc="http://schemas.openxmlformats.org/markup-compatibility/2006">
              <mc:Choice xmlns:v="urn:schemas-microsoft-com:vml" Requires="v">
                <p:oleObj spid="_x0000_s17435" name="Точечный рисунок" r:id="rId6" imgW="733333" imgH="733333" progId="Paint.Picture">
                  <p:embed/>
                </p:oleObj>
              </mc:Choice>
              <mc:Fallback>
                <p:oleObj name="Точечный рисунок" r:id="rId6" imgW="733333" imgH="733333" progId="Paint.Picture">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36001" y="2643102"/>
                        <a:ext cx="1374019" cy="1030514"/>
                      </a:xfrm>
                      <a:prstGeom prst="rect">
                        <a:avLst/>
                      </a:prstGeom>
                      <a:noFill/>
                    </p:spPr>
                  </p:pic>
                </p:oleObj>
              </mc:Fallback>
            </mc:AlternateContent>
          </a:graphicData>
        </a:graphic>
      </p:graphicFrame>
      <p:pic>
        <p:nvPicPr>
          <p:cNvPr id="7" name="Рисунок 6"/>
          <p:cNvPicPr>
            <a:picLocks noChangeAspect="1"/>
          </p:cNvPicPr>
          <p:nvPr/>
        </p:nvPicPr>
        <p:blipFill>
          <a:blip r:embed="rId8"/>
          <a:stretch>
            <a:fillRect/>
          </a:stretch>
        </p:blipFill>
        <p:spPr>
          <a:xfrm>
            <a:off x="1524001" y="4343402"/>
            <a:ext cx="10013569" cy="2490077"/>
          </a:xfrm>
          <a:prstGeom prst="rect">
            <a:avLst/>
          </a:prstGeom>
        </p:spPr>
      </p:pic>
    </p:spTree>
    <p:extLst>
      <p:ext uri="{BB962C8B-B14F-4D97-AF65-F5344CB8AC3E}">
        <p14:creationId xmlns:p14="http://schemas.microsoft.com/office/powerpoint/2010/main" val="1679172272"/>
      </p:ext>
    </p:extLst>
  </p:cSld>
  <p:clrMapOvr>
    <a:masterClrMapping/>
  </p:clrMapOvr>
  <p:transition>
    <p:wedg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Заголовок 1"/>
          <p:cNvSpPr>
            <a:spLocks noGrp="1"/>
          </p:cNvSpPr>
          <p:nvPr>
            <p:ph type="title"/>
          </p:nvPr>
        </p:nvSpPr>
        <p:spPr>
          <a:xfrm>
            <a:off x="406400" y="228600"/>
            <a:ext cx="11379200" cy="1143000"/>
          </a:xfrm>
        </p:spPr>
        <p:txBody>
          <a:bodyPr/>
          <a:lstStyle/>
          <a:p>
            <a:r>
              <a:rPr lang="ru-RU" sz="4000" b="1" u="sng" dirty="0" smtClean="0">
                <a:latin typeface="Comic Sans MS" pitchFamily="66" charset="0"/>
              </a:rPr>
              <a:t>Пример 7</a:t>
            </a:r>
            <a:r>
              <a:rPr lang="en-US" sz="4000" b="1" dirty="0" smtClean="0">
                <a:latin typeface="Comic Sans MS" pitchFamily="66" charset="0"/>
              </a:rPr>
              <a:t/>
            </a:r>
            <a:br>
              <a:rPr lang="en-US" sz="4000" b="1" dirty="0" smtClean="0">
                <a:latin typeface="Comic Sans MS" pitchFamily="66" charset="0"/>
              </a:rPr>
            </a:br>
            <a:r>
              <a:rPr lang="ru-RU" sz="3200" b="1" dirty="0" smtClean="0">
                <a:latin typeface="Comic Sans MS" pitchFamily="66" charset="0"/>
              </a:rPr>
              <a:t>2. Составляем схему 2-го скрещивания</a:t>
            </a:r>
            <a:r>
              <a:rPr lang="ru-RU" sz="3200" dirty="0" smtClean="0"/>
              <a:t> </a:t>
            </a:r>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794406332"/>
              </p:ext>
            </p:extLst>
          </p:nvPr>
        </p:nvGraphicFramePr>
        <p:xfrm>
          <a:off x="203200" y="1524003"/>
          <a:ext cx="11582400" cy="4531159"/>
        </p:xfrm>
        <a:graphic>
          <a:graphicData uri="http://schemas.openxmlformats.org/drawingml/2006/table">
            <a:tbl>
              <a:tblPr/>
              <a:tblGrid>
                <a:gridCol w="1023112">
                  <a:extLst>
                    <a:ext uri="{9D8B030D-6E8A-4147-A177-3AD203B41FA5}">
                      <a16:colId xmlns:a16="http://schemas.microsoft.com/office/drawing/2014/main" val="20000"/>
                    </a:ext>
                  </a:extLst>
                </a:gridCol>
                <a:gridCol w="5580888">
                  <a:extLst>
                    <a:ext uri="{9D8B030D-6E8A-4147-A177-3AD203B41FA5}">
                      <a16:colId xmlns:a16="http://schemas.microsoft.com/office/drawing/2014/main" val="20001"/>
                    </a:ext>
                  </a:extLst>
                </a:gridCol>
                <a:gridCol w="609600">
                  <a:extLst>
                    <a:ext uri="{9D8B030D-6E8A-4147-A177-3AD203B41FA5}">
                      <a16:colId xmlns:a16="http://schemas.microsoft.com/office/drawing/2014/main" val="20002"/>
                    </a:ext>
                  </a:extLst>
                </a:gridCol>
                <a:gridCol w="4368800">
                  <a:extLst>
                    <a:ext uri="{9D8B030D-6E8A-4147-A177-3AD203B41FA5}">
                      <a16:colId xmlns:a16="http://schemas.microsoft.com/office/drawing/2014/main" val="20003"/>
                    </a:ext>
                  </a:extLst>
                </a:gridCol>
              </a:tblGrid>
              <a:tr h="57942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Comic Sans MS" pitchFamily="66" charset="0"/>
                        </a:rPr>
                        <a:t>Р:</a:t>
                      </a:r>
                    </a:p>
                  </a:txBody>
                  <a:tcPr marL="121920" marR="12192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Comic Sans MS" pitchFamily="66" charset="0"/>
                        </a:rPr>
                        <a:t>♀ </a:t>
                      </a:r>
                      <a:r>
                        <a:rPr lang="ru-RU" sz="2400" b="1" kern="1200" dirty="0" smtClean="0">
                          <a:solidFill>
                            <a:schemeClr val="tx1"/>
                          </a:solidFill>
                          <a:effectLst/>
                          <a:latin typeface="Comic Sans MS" panose="030F0702030302020204" pitchFamily="66" charset="0"/>
                          <a:ea typeface="+mn-ea"/>
                          <a:cs typeface="+mn-cs"/>
                        </a:rPr>
                        <a:t>нормальное зрение, носитель гена «красной» слепоты</a:t>
                      </a:r>
                      <a:endParaRPr kumimoji="0" lang="ru-RU" sz="2400" b="1" i="0" u="none" strike="noStrike" cap="none" normalizeH="0" baseline="0" dirty="0" smtClean="0">
                        <a:ln>
                          <a:noFill/>
                        </a:ln>
                        <a:solidFill>
                          <a:schemeClr val="tx1"/>
                        </a:solidFill>
                        <a:effectLst/>
                        <a:latin typeface="Comic Sans MS" pitchFamily="66" charset="0"/>
                      </a:endParaRPr>
                    </a:p>
                  </a:txBody>
                  <a:tcPr marL="121920" marR="12192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Comic Sans MS" pitchFamily="66" charset="0"/>
                        </a:rPr>
                        <a:t>×</a:t>
                      </a:r>
                    </a:p>
                  </a:txBody>
                  <a:tcPr marL="121920" marR="12192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a:t>
                      </a:r>
                      <a:r>
                        <a:rPr lang="ru-RU" sz="2400" b="1" kern="1200" dirty="0" smtClean="0">
                          <a:solidFill>
                            <a:schemeClr val="tx1"/>
                          </a:solidFill>
                          <a:effectLst/>
                          <a:latin typeface="Comic Sans MS" panose="030F0702030302020204" pitchFamily="66" charset="0"/>
                          <a:ea typeface="+mn-ea"/>
                          <a:cs typeface="+mn-cs"/>
                        </a:rPr>
                        <a:t>нормальное зрение</a:t>
                      </a:r>
                      <a:endParaRPr kumimoji="0" lang="ru-RU" sz="24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endParaRPr>
                    </a:p>
                  </a:txBody>
                  <a:tcPr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49250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smtClean="0">
                        <a:ln>
                          <a:noFill/>
                        </a:ln>
                        <a:solidFill>
                          <a:schemeClr val="tx1"/>
                        </a:solidFill>
                        <a:effectLst/>
                        <a:latin typeface="Comic Sans MS" pitchFamily="66" charset="0"/>
                      </a:endParaRPr>
                    </a:p>
                  </a:txBody>
                  <a:tcPr marL="121920" marR="121920" horzOverflow="overflow">
                    <a:lnL>
                      <a:noFill/>
                    </a:lnL>
                    <a:lnR>
                      <a:noFill/>
                    </a:lnR>
                    <a:lnT>
                      <a:noFill/>
                    </a:lnT>
                    <a:lnB>
                      <a:noFill/>
                    </a:lnB>
                    <a:lnTlToBr>
                      <a:noFill/>
                    </a:lnTlToBr>
                    <a:lnBlToTr>
                      <a:noFill/>
                    </a:lnBlToTr>
                    <a:noFill/>
                  </a:tcPr>
                </a:tc>
                <a:tc>
                  <a:txBody>
                    <a:bodyPr/>
                    <a:lstStyle/>
                    <a:p>
                      <a:pPr algn="ctr"/>
                      <a:r>
                        <a:rPr lang="en-US" sz="2800" b="1" kern="1200" dirty="0" smtClean="0">
                          <a:solidFill>
                            <a:schemeClr val="tx1"/>
                          </a:solidFill>
                          <a:effectLst/>
                          <a:latin typeface="Comic Sans MS" panose="030F0702030302020204" pitchFamily="66" charset="0"/>
                          <a:ea typeface="+mn-ea"/>
                          <a:cs typeface="+mn-cs"/>
                        </a:rPr>
                        <a:t>X</a:t>
                      </a:r>
                      <a:r>
                        <a:rPr lang="en-US" sz="2800" b="1" kern="1200" baseline="30000" dirty="0" smtClean="0">
                          <a:solidFill>
                            <a:schemeClr val="tx1"/>
                          </a:solidFill>
                          <a:effectLst/>
                          <a:latin typeface="Comic Sans MS" panose="030F0702030302020204" pitchFamily="66" charset="0"/>
                          <a:ea typeface="+mn-ea"/>
                          <a:cs typeface="+mn-cs"/>
                        </a:rPr>
                        <a:t>AB</a:t>
                      </a:r>
                      <a:r>
                        <a:rPr lang="ru-RU" sz="2800" b="1" kern="1200" dirty="0" smtClean="0">
                          <a:solidFill>
                            <a:schemeClr val="tx1"/>
                          </a:solidFill>
                          <a:effectLst/>
                          <a:latin typeface="Comic Sans MS" panose="030F0702030302020204" pitchFamily="66" charset="0"/>
                          <a:ea typeface="+mn-ea"/>
                          <a:cs typeface="+mn-cs"/>
                        </a:rPr>
                        <a:t>Х</a:t>
                      </a:r>
                      <a:r>
                        <a:rPr lang="ru-RU" sz="2800" b="1" kern="1200" baseline="30000" dirty="0" smtClean="0">
                          <a:solidFill>
                            <a:schemeClr val="tx1"/>
                          </a:solidFill>
                          <a:effectLst/>
                          <a:latin typeface="Comic Sans MS" panose="030F0702030302020204" pitchFamily="66" charset="0"/>
                          <a:ea typeface="+mn-ea"/>
                          <a:cs typeface="+mn-cs"/>
                        </a:rPr>
                        <a:t>А</a:t>
                      </a:r>
                      <a:r>
                        <a:rPr lang="en-US" sz="2800" b="1" kern="1200" baseline="30000" dirty="0" smtClean="0">
                          <a:solidFill>
                            <a:schemeClr val="tx1"/>
                          </a:solidFill>
                          <a:effectLst/>
                          <a:latin typeface="Comic Sans MS" panose="030F0702030302020204" pitchFamily="66" charset="0"/>
                          <a:ea typeface="+mn-ea"/>
                          <a:cs typeface="+mn-cs"/>
                        </a:rPr>
                        <a:t>b</a:t>
                      </a:r>
                      <a:endParaRPr lang="ru-RU" sz="2800" b="1" kern="1200" dirty="0" smtClean="0">
                        <a:solidFill>
                          <a:schemeClr val="tx1"/>
                        </a:solidFill>
                        <a:effectLst/>
                        <a:latin typeface="Comic Sans MS" panose="030F0702030302020204" pitchFamily="66" charset="0"/>
                        <a:ea typeface="+mn-ea"/>
                        <a:cs typeface="+mn-cs"/>
                      </a:endParaRPr>
                    </a:p>
                    <a:p>
                      <a:pPr algn="ctr"/>
                      <a:endParaRPr lang="ru-RU" sz="2800" b="1" kern="1200" baseline="30000" dirty="0" smtClean="0">
                        <a:solidFill>
                          <a:schemeClr val="tx1"/>
                        </a:solidFill>
                        <a:effectLst/>
                        <a:latin typeface="Comic Sans MS" panose="030F0702030302020204" pitchFamily="66" charset="0"/>
                        <a:ea typeface="+mn-ea"/>
                        <a:cs typeface="+mn-cs"/>
                      </a:endParaRPr>
                    </a:p>
                    <a:p>
                      <a:pPr algn="ctr"/>
                      <a:endParaRPr lang="ru-RU" sz="2800" b="1" kern="1200" dirty="0" smtClean="0">
                        <a:solidFill>
                          <a:schemeClr val="tx1"/>
                        </a:solidFill>
                        <a:effectLst/>
                        <a:latin typeface="Comic Sans MS" panose="030F0702030302020204" pitchFamily="66" charset="0"/>
                        <a:ea typeface="+mn-ea"/>
                        <a:cs typeface="+mn-cs"/>
                      </a:endParaRPr>
                    </a:p>
                    <a:p>
                      <a:pPr algn="ctr"/>
                      <a:endParaRPr lang="ru-RU" sz="2800" b="1" kern="1200" dirty="0">
                        <a:solidFill>
                          <a:schemeClr val="tx1"/>
                        </a:solidFill>
                        <a:effectLst/>
                        <a:latin typeface="Comic Sans MS" panose="030F0702030302020204" pitchFamily="66" charset="0"/>
                        <a:ea typeface="+mn-ea"/>
                        <a:cs typeface="+mn-cs"/>
                      </a:endParaRPr>
                    </a:p>
                  </a:txBody>
                  <a:tcPr marL="121920" marR="12192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2800" b="1" kern="1200" dirty="0" smtClean="0">
                          <a:solidFill>
                            <a:schemeClr val="tx1"/>
                          </a:solidFill>
                          <a:effectLst/>
                          <a:latin typeface="Comic Sans MS" panose="030F0702030302020204" pitchFamily="66" charset="0"/>
                          <a:ea typeface="+mn-ea"/>
                          <a:cs typeface="+mn-cs"/>
                        </a:rPr>
                        <a:t>X</a:t>
                      </a:r>
                      <a:r>
                        <a:rPr lang="en-US" sz="2800" b="1" kern="1200" baseline="30000" dirty="0" smtClean="0">
                          <a:solidFill>
                            <a:schemeClr val="tx1"/>
                          </a:solidFill>
                          <a:effectLst/>
                          <a:latin typeface="Comic Sans MS" panose="030F0702030302020204" pitchFamily="66" charset="0"/>
                          <a:ea typeface="+mn-ea"/>
                          <a:cs typeface="+mn-cs"/>
                        </a:rPr>
                        <a:t>AB</a:t>
                      </a:r>
                      <a:r>
                        <a:rPr lang="en-US" sz="2800" b="1" kern="1200" dirty="0" smtClean="0">
                          <a:solidFill>
                            <a:schemeClr val="tx1"/>
                          </a:solidFill>
                          <a:effectLst/>
                          <a:latin typeface="Comic Sans MS" panose="030F0702030302020204" pitchFamily="66" charset="0"/>
                          <a:ea typeface="+mn-ea"/>
                          <a:cs typeface="+mn-cs"/>
                        </a:rPr>
                        <a:t>Y</a:t>
                      </a:r>
                      <a:endParaRPr lang="ru-RU" sz="2800" b="1" kern="1200" dirty="0" smtClean="0">
                        <a:solidFill>
                          <a:schemeClr val="tx1"/>
                        </a:solidFill>
                        <a:effectLst/>
                        <a:latin typeface="Comic Sans MS" panose="030F0702030302020204" pitchFamily="66"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lang="ru-RU" sz="2800" b="1" kern="1200" dirty="0" smtClean="0">
                        <a:solidFill>
                          <a:schemeClr val="tx1"/>
                        </a:solidFill>
                        <a:effectLst/>
                        <a:latin typeface="Comic Sans MS" panose="030F0702030302020204" pitchFamily="66"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ndParaRPr>
                    </a:p>
                  </a:txBody>
                  <a:tcPr marL="121920" marR="12192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51755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chemeClr val="tx1"/>
                          </a:solidFill>
                          <a:effectLst/>
                          <a:latin typeface="Comic Sans MS" pitchFamily="66" charset="0"/>
                        </a:rPr>
                        <a:t>G</a:t>
                      </a:r>
                      <a:r>
                        <a:rPr kumimoji="0" lang="ru-RU" sz="2800" b="1" i="0" u="none" strike="noStrike" cap="none" normalizeH="0" baseline="0" smtClean="0">
                          <a:ln>
                            <a:noFill/>
                          </a:ln>
                          <a:solidFill>
                            <a:schemeClr val="tx1"/>
                          </a:solidFill>
                          <a:effectLst/>
                          <a:latin typeface="Comic Sans MS" pitchFamily="66" charset="0"/>
                        </a:rPr>
                        <a:t>:</a:t>
                      </a:r>
                    </a:p>
                  </a:txBody>
                  <a:tcPr marL="121920" marR="12192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2800" b="1" kern="1200" dirty="0" smtClean="0">
                          <a:solidFill>
                            <a:schemeClr val="tx1"/>
                          </a:solidFill>
                          <a:effectLst/>
                          <a:latin typeface="Comic Sans MS" panose="030F0702030302020204" pitchFamily="66" charset="0"/>
                          <a:ea typeface="+mn-ea"/>
                          <a:cs typeface="+mn-cs"/>
                        </a:rPr>
                        <a:t>X</a:t>
                      </a:r>
                      <a:r>
                        <a:rPr lang="en-US" sz="2800" b="1" kern="1200" baseline="30000" dirty="0" smtClean="0">
                          <a:solidFill>
                            <a:schemeClr val="tx1"/>
                          </a:solidFill>
                          <a:effectLst/>
                          <a:latin typeface="Comic Sans MS" panose="030F0702030302020204" pitchFamily="66" charset="0"/>
                          <a:ea typeface="+mn-ea"/>
                          <a:cs typeface="+mn-cs"/>
                        </a:rPr>
                        <a:t>AB</a:t>
                      </a:r>
                      <a:r>
                        <a:rPr lang="ru-RU" sz="2800" b="1" kern="1200" baseline="0" dirty="0" smtClean="0">
                          <a:solidFill>
                            <a:schemeClr val="tx1"/>
                          </a:solidFill>
                          <a:effectLst/>
                          <a:latin typeface="Comic Sans MS" panose="030F0702030302020204" pitchFamily="66" charset="0"/>
                          <a:ea typeface="+mn-ea"/>
                          <a:cs typeface="+mn-cs"/>
                        </a:rPr>
                        <a:t>, </a:t>
                      </a:r>
                      <a:r>
                        <a:rPr lang="ru-RU" sz="2800" b="1" kern="1200" dirty="0" smtClean="0">
                          <a:solidFill>
                            <a:schemeClr val="tx1"/>
                          </a:solidFill>
                          <a:effectLst/>
                          <a:latin typeface="Comic Sans MS" panose="030F0702030302020204" pitchFamily="66" charset="0"/>
                          <a:ea typeface="+mn-ea"/>
                          <a:cs typeface="+mn-cs"/>
                        </a:rPr>
                        <a:t>Х</a:t>
                      </a:r>
                      <a:r>
                        <a:rPr lang="ru-RU" sz="2800" b="1" kern="1200" baseline="30000" dirty="0" smtClean="0">
                          <a:solidFill>
                            <a:schemeClr val="tx1"/>
                          </a:solidFill>
                          <a:effectLst/>
                          <a:latin typeface="Comic Sans MS" panose="030F0702030302020204" pitchFamily="66" charset="0"/>
                          <a:ea typeface="+mn-ea"/>
                          <a:cs typeface="+mn-cs"/>
                        </a:rPr>
                        <a:t>А</a:t>
                      </a:r>
                      <a:r>
                        <a:rPr lang="en-US" sz="2800" b="1" kern="1200" baseline="30000" dirty="0" smtClean="0">
                          <a:solidFill>
                            <a:schemeClr val="tx1"/>
                          </a:solidFill>
                          <a:effectLst/>
                          <a:latin typeface="Comic Sans MS" panose="030F0702030302020204" pitchFamily="66" charset="0"/>
                          <a:ea typeface="+mn-ea"/>
                          <a:cs typeface="+mn-cs"/>
                        </a:rPr>
                        <a:t>b</a:t>
                      </a:r>
                      <a:r>
                        <a:rPr lang="en-US" sz="2800" b="1" kern="1200" dirty="0" smtClean="0">
                          <a:solidFill>
                            <a:schemeClr val="tx1"/>
                          </a:solidFill>
                          <a:effectLst/>
                          <a:latin typeface="Comic Sans MS" panose="030F0702030302020204" pitchFamily="66" charset="0"/>
                          <a:ea typeface="+mn-ea"/>
                          <a:cs typeface="+mn-cs"/>
                        </a:rPr>
                        <a:t> </a:t>
                      </a:r>
                      <a:endParaRPr kumimoji="0" lang="ru-RU" sz="2800" b="1" i="0" u="none" strike="noStrike" cap="none" normalizeH="0" baseline="0" dirty="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2800" b="1" kern="1200" dirty="0" smtClean="0">
                          <a:solidFill>
                            <a:schemeClr val="tx1"/>
                          </a:solidFill>
                          <a:effectLst/>
                          <a:latin typeface="Comic Sans MS" panose="030F0702030302020204" pitchFamily="66" charset="0"/>
                          <a:ea typeface="+mn-ea"/>
                          <a:cs typeface="+mn-cs"/>
                        </a:rPr>
                        <a:t>X</a:t>
                      </a:r>
                      <a:r>
                        <a:rPr lang="en-US" sz="2800" b="1" kern="1200" baseline="30000" dirty="0" smtClean="0">
                          <a:solidFill>
                            <a:schemeClr val="tx1"/>
                          </a:solidFill>
                          <a:effectLst/>
                          <a:latin typeface="Comic Sans MS" panose="030F0702030302020204" pitchFamily="66" charset="0"/>
                          <a:ea typeface="+mn-ea"/>
                          <a:cs typeface="+mn-cs"/>
                        </a:rPr>
                        <a:t>AB</a:t>
                      </a:r>
                      <a:r>
                        <a:rPr lang="ru-RU" sz="2800" b="1" kern="1200" dirty="0" smtClean="0">
                          <a:solidFill>
                            <a:schemeClr val="tx1"/>
                          </a:solidFill>
                          <a:effectLst/>
                          <a:latin typeface="Comic Sans MS" panose="030F0702030302020204" pitchFamily="66" charset="0"/>
                          <a:ea typeface="+mn-ea"/>
                          <a:cs typeface="+mn-cs"/>
                        </a:rPr>
                        <a:t>, </a:t>
                      </a:r>
                      <a:r>
                        <a:rPr lang="en-US" sz="2800" b="1" kern="1200" dirty="0" smtClean="0">
                          <a:solidFill>
                            <a:schemeClr val="tx1"/>
                          </a:solidFill>
                          <a:effectLst/>
                          <a:latin typeface="Comic Sans MS" panose="030F0702030302020204" pitchFamily="66" charset="0"/>
                          <a:ea typeface="+mn-ea"/>
                          <a:cs typeface="+mn-cs"/>
                        </a:rPr>
                        <a:t>Y</a:t>
                      </a:r>
                      <a:endParaRPr kumimoji="0" lang="ru-RU" sz="2800" b="1" i="0" u="none" strike="noStrike" cap="none" normalizeH="0" baseline="0" dirty="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67025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chemeClr val="tx1"/>
                          </a:solidFill>
                          <a:effectLst/>
                          <a:latin typeface="Comic Sans MS" pitchFamily="66" charset="0"/>
                        </a:rPr>
                        <a:t>F</a:t>
                      </a:r>
                      <a:r>
                        <a:rPr kumimoji="0" lang="en-US" sz="2800" b="1" i="0" u="none" strike="noStrike" cap="none" normalizeH="0" baseline="-25000" smtClean="0">
                          <a:ln>
                            <a:noFill/>
                          </a:ln>
                          <a:solidFill>
                            <a:schemeClr val="tx1"/>
                          </a:solidFill>
                          <a:effectLst/>
                          <a:latin typeface="Comic Sans MS" pitchFamily="66" charset="0"/>
                        </a:rPr>
                        <a:t>1</a:t>
                      </a:r>
                      <a:r>
                        <a:rPr kumimoji="0" lang="ru-RU" sz="2800" b="1" i="0" u="none" strike="noStrike" cap="none" normalizeH="0" baseline="0" smtClean="0">
                          <a:ln>
                            <a:noFill/>
                          </a:ln>
                          <a:solidFill>
                            <a:schemeClr val="tx1"/>
                          </a:solidFill>
                          <a:effectLst/>
                          <a:latin typeface="Comic Sans MS" pitchFamily="66" charset="0"/>
                        </a:rPr>
                        <a:t>:</a:t>
                      </a:r>
                    </a:p>
                  </a:txBody>
                  <a:tcPr marL="121920" marR="121920" anchor="ctr" horzOverflow="overflow">
                    <a:lnL>
                      <a:noFill/>
                    </a:lnL>
                    <a:lnR>
                      <a:noFill/>
                    </a:lnR>
                    <a:lnT>
                      <a:noFill/>
                    </a:lnT>
                    <a:lnB>
                      <a:noFill/>
                    </a:lnB>
                    <a:lnTlToBr>
                      <a:noFill/>
                    </a:lnTlToBr>
                    <a:lnBlToTr>
                      <a:noFill/>
                    </a:lnBlToTr>
                    <a:noFill/>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1" i="0" u="none" strike="noStrike" cap="none" normalizeH="0" baseline="0" dirty="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hMerge="1">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endParaRPr>
                    </a:p>
                  </a:txBody>
                  <a:tcPr marL="68580" marR="68580" marT="0" marB="0" horzOverflow="overflow">
                    <a:lnL>
                      <a:noFill/>
                    </a:lnL>
                    <a:lnR>
                      <a:noFill/>
                    </a:lnR>
                    <a:lnT>
                      <a:noFill/>
                    </a:lnT>
                    <a:lnB>
                      <a:noFill/>
                    </a:lnB>
                    <a:lnTlToBr>
                      <a:noFill/>
                    </a:lnTlToBr>
                    <a:lnBlToTr>
                      <a:noFill/>
                    </a:lnBlToTr>
                    <a:no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ndParaRPr>
                    </a:p>
                  </a:txBody>
                  <a:tcPr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802741">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ndParaRPr>
                    </a:p>
                  </a:txBody>
                  <a:tcPr marL="121920" marR="121920" anchor="ctr" horzOverflow="overflow">
                    <a:lnL>
                      <a:noFill/>
                    </a:lnL>
                    <a:lnR>
                      <a:noFill/>
                    </a:lnR>
                    <a:lnT>
                      <a:noFill/>
                    </a:lnT>
                    <a:lnB>
                      <a:noFill/>
                    </a:lnB>
                    <a:lnTlToBr>
                      <a:noFill/>
                    </a:lnTlToBr>
                    <a:lnBlToTr>
                      <a:noFill/>
                    </a:lnBlToTr>
                    <a:no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ndParaRPr>
                    </a:p>
                  </a:txBody>
                  <a:tcPr anchor="ctr" horzOverflow="overflow">
                    <a:lnL>
                      <a:noFill/>
                    </a:lnL>
                    <a:lnR>
                      <a:noFill/>
                    </a:lnR>
                    <a:lnT>
                      <a:noFill/>
                    </a:lnT>
                    <a:lnB>
                      <a:noFill/>
                    </a:lnB>
                    <a:lnTlToBr>
                      <a:noFill/>
                    </a:lnTlToBr>
                    <a:lnBlToTr>
                      <a:noFill/>
                    </a:lnBlToTr>
                    <a:no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ru-RU" sz="2800" b="1" i="0" u="none" strike="noStrike" cap="none" normalizeH="0" baseline="0" dirty="0" smtClean="0">
                        <a:ln>
                          <a:noFill/>
                        </a:ln>
                        <a:solidFill>
                          <a:schemeClr val="tx1"/>
                        </a:solidFill>
                        <a:effectLst/>
                        <a:latin typeface="Comic Sans MS" pitchFamily="66" charset="0"/>
                      </a:endParaRPr>
                    </a:p>
                  </a:txBody>
                  <a:tcPr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 name="Rectangle 2"/>
          <p:cNvSpPr>
            <a:spLocks noChangeArrowheads="1"/>
          </p:cNvSpPr>
          <p:nvPr/>
        </p:nvSpPr>
        <p:spPr bwMode="auto">
          <a:xfrm>
            <a:off x="3251202" y="2710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endParaRPr lang="ru-RU">
              <a:solidFill>
                <a:srgbClr val="000000"/>
              </a:solidFill>
            </a:endParaRPr>
          </a:p>
        </p:txBody>
      </p:sp>
      <p:sp>
        <p:nvSpPr>
          <p:cNvPr id="5" name="Rectangle 4"/>
          <p:cNvSpPr>
            <a:spLocks noChangeArrowheads="1"/>
          </p:cNvSpPr>
          <p:nvPr/>
        </p:nvSpPr>
        <p:spPr bwMode="auto">
          <a:xfrm>
            <a:off x="8636002" y="245843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endParaRPr lang="ru-RU">
              <a:solidFill>
                <a:srgbClr val="000000"/>
              </a:solidFill>
            </a:endParaRPr>
          </a:p>
        </p:txBody>
      </p:sp>
      <p:sp>
        <p:nvSpPr>
          <p:cNvPr id="8" name="Rectangle 2"/>
          <p:cNvSpPr>
            <a:spLocks noChangeArrowheads="1"/>
          </p:cNvSpPr>
          <p:nvPr/>
        </p:nvSpPr>
        <p:spPr bwMode="auto">
          <a:xfrm>
            <a:off x="3251202" y="2822613"/>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endParaRPr lang="ru-RU">
              <a:solidFill>
                <a:srgbClr val="000000"/>
              </a:solidFill>
            </a:endParaRPr>
          </a:p>
        </p:txBody>
      </p:sp>
      <p:graphicFrame>
        <p:nvGraphicFramePr>
          <p:cNvPr id="9" name="Объект 8"/>
          <p:cNvGraphicFramePr>
            <a:graphicFrameLocks noChangeAspect="1"/>
          </p:cNvGraphicFramePr>
          <p:nvPr>
            <p:extLst>
              <p:ext uri="{D42A27DB-BD31-4B8C-83A1-F6EECF244321}">
                <p14:modId xmlns:p14="http://schemas.microsoft.com/office/powerpoint/2010/main" val="4142019350"/>
              </p:ext>
            </p:extLst>
          </p:nvPr>
        </p:nvGraphicFramePr>
        <p:xfrm>
          <a:off x="3048002" y="3276602"/>
          <a:ext cx="1904721" cy="1107521"/>
        </p:xfrm>
        <a:graphic>
          <a:graphicData uri="http://schemas.openxmlformats.org/presentationml/2006/ole">
            <mc:AlternateContent xmlns:mc="http://schemas.openxmlformats.org/markup-compatibility/2006">
              <mc:Choice xmlns:v="urn:schemas-microsoft-com:vml" Requires="v">
                <p:oleObj spid="_x0000_s18446" name="Точечный рисунок" r:id="rId4" imgW="847843" imgH="657317" progId="Paint.Picture">
                  <p:embed/>
                </p:oleObj>
              </mc:Choice>
              <mc:Fallback>
                <p:oleObj name="Точечный рисунок" r:id="rId4" imgW="847843" imgH="657317"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2" y="3276602"/>
                        <a:ext cx="1904721" cy="1107521"/>
                      </a:xfrm>
                      <a:prstGeom prst="rect">
                        <a:avLst/>
                      </a:prstGeom>
                      <a:noFill/>
                    </p:spPr>
                  </p:pic>
                </p:oleObj>
              </mc:Fallback>
            </mc:AlternateContent>
          </a:graphicData>
        </a:graphic>
      </p:graphicFrame>
      <p:pic>
        <p:nvPicPr>
          <p:cNvPr id="11" name="Рисунок 10"/>
          <p:cNvPicPr/>
          <p:nvPr/>
        </p:nvPicPr>
        <p:blipFill>
          <a:blip r:embed="rId6">
            <a:extLst>
              <a:ext uri="{28A0092B-C50C-407E-A947-70E740481C1C}">
                <a14:useLocalDpi xmlns:a14="http://schemas.microsoft.com/office/drawing/2010/main" val="0"/>
              </a:ext>
            </a:extLst>
          </a:blip>
          <a:srcRect/>
          <a:stretch>
            <a:fillRect/>
          </a:stretch>
        </p:blipFill>
        <p:spPr bwMode="auto">
          <a:xfrm>
            <a:off x="8839200" y="3276600"/>
            <a:ext cx="1625600" cy="1107522"/>
          </a:xfrm>
          <a:prstGeom prst="rect">
            <a:avLst/>
          </a:prstGeom>
          <a:noFill/>
          <a:ln>
            <a:noFill/>
          </a:ln>
        </p:spPr>
      </p:pic>
      <p:pic>
        <p:nvPicPr>
          <p:cNvPr id="10" name="Рисунок 9"/>
          <p:cNvPicPr>
            <a:picLocks noChangeAspect="1"/>
          </p:cNvPicPr>
          <p:nvPr/>
        </p:nvPicPr>
        <p:blipFill>
          <a:blip r:embed="rId7"/>
          <a:stretch>
            <a:fillRect/>
          </a:stretch>
        </p:blipFill>
        <p:spPr>
          <a:xfrm>
            <a:off x="1117600" y="4993571"/>
            <a:ext cx="10839824" cy="1696668"/>
          </a:xfrm>
          <a:prstGeom prst="rect">
            <a:avLst/>
          </a:prstGeom>
        </p:spPr>
      </p:pic>
    </p:spTree>
    <p:extLst>
      <p:ext uri="{BB962C8B-B14F-4D97-AF65-F5344CB8AC3E}">
        <p14:creationId xmlns:p14="http://schemas.microsoft.com/office/powerpoint/2010/main" val="3759402014"/>
      </p:ext>
    </p:extLst>
  </p:cSld>
  <p:clrMapOvr>
    <a:masterClrMapping/>
  </p:clrMapOvr>
  <p:transition>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Заголовок 1"/>
          <p:cNvSpPr>
            <a:spLocks noGrp="1"/>
          </p:cNvSpPr>
          <p:nvPr>
            <p:ph type="title"/>
          </p:nvPr>
        </p:nvSpPr>
        <p:spPr>
          <a:xfrm>
            <a:off x="508000" y="0"/>
            <a:ext cx="11176000" cy="838200"/>
          </a:xfrm>
        </p:spPr>
        <p:txBody>
          <a:bodyPr/>
          <a:lstStyle/>
          <a:p>
            <a:r>
              <a:rPr lang="ru-RU" sz="4200" b="1" dirty="0" smtClean="0">
                <a:latin typeface="Comic Sans MS" pitchFamily="66" charset="0"/>
              </a:rPr>
              <a:t>3. Объясняем решение задачи</a:t>
            </a:r>
          </a:p>
        </p:txBody>
      </p:sp>
      <p:sp>
        <p:nvSpPr>
          <p:cNvPr id="67587" name="Содержимое 2"/>
          <p:cNvSpPr>
            <a:spLocks noGrp="1"/>
          </p:cNvSpPr>
          <p:nvPr>
            <p:ph idx="1"/>
          </p:nvPr>
        </p:nvSpPr>
        <p:spPr>
          <a:xfrm>
            <a:off x="304800" y="838200"/>
            <a:ext cx="11776364" cy="6019800"/>
          </a:xfrm>
        </p:spPr>
        <p:style>
          <a:lnRef idx="2">
            <a:schemeClr val="dk1"/>
          </a:lnRef>
          <a:fillRef idx="1">
            <a:schemeClr val="lt1"/>
          </a:fillRef>
          <a:effectRef idx="0">
            <a:schemeClr val="dk1"/>
          </a:effectRef>
          <a:fontRef idx="minor">
            <a:schemeClr val="dk1"/>
          </a:fontRef>
        </p:style>
        <p:txBody>
          <a:bodyPr/>
          <a:lstStyle/>
          <a:p>
            <a:pPr marL="0" indent="0" algn="just">
              <a:buNone/>
            </a:pPr>
            <a:r>
              <a:rPr lang="ru-RU" sz="2800" b="1" dirty="0" smtClean="0">
                <a:latin typeface="Comic Sans MS" panose="030F0702030302020204" pitchFamily="66" charset="0"/>
              </a:rPr>
              <a:t>В </a:t>
            </a:r>
            <a:r>
              <a:rPr lang="ru-RU" sz="2800" b="1" dirty="0">
                <a:latin typeface="Comic Sans MS" panose="030F0702030302020204" pitchFamily="66" charset="0"/>
              </a:rPr>
              <a:t>первом браке женщина с нормальным зрением имеет генотип Х</a:t>
            </a:r>
            <a:r>
              <a:rPr lang="ru-RU" sz="2800" b="1" baseline="30000" dirty="0">
                <a:latin typeface="Comic Sans MS" panose="030F0702030302020204" pitchFamily="66" charset="0"/>
              </a:rPr>
              <a:t>А</a:t>
            </a:r>
            <a:r>
              <a:rPr lang="en-US" sz="2800" b="1" baseline="30000" dirty="0" err="1">
                <a:latin typeface="Comic Sans MS" panose="030F0702030302020204" pitchFamily="66" charset="0"/>
              </a:rPr>
              <a:t>b</a:t>
            </a:r>
            <a:r>
              <a:rPr lang="en-US" sz="2800" b="1" dirty="0" err="1">
                <a:latin typeface="Comic Sans MS" panose="030F0702030302020204" pitchFamily="66" charset="0"/>
              </a:rPr>
              <a:t>X</a:t>
            </a:r>
            <a:r>
              <a:rPr lang="en-US" sz="2800" b="1" baseline="30000" dirty="0" err="1">
                <a:latin typeface="Comic Sans MS" panose="030F0702030302020204" pitchFamily="66" charset="0"/>
              </a:rPr>
              <a:t>aB</a:t>
            </a:r>
            <a:r>
              <a:rPr lang="ru-RU" sz="2800" b="1" dirty="0">
                <a:latin typeface="Comic Sans MS" panose="030F0702030302020204" pitchFamily="66" charset="0"/>
              </a:rPr>
              <a:t>, так как одну Х-хромосому с геном «красной» слепоты она получила от своей матери, а вторую Х-хромосому с геном «зелёной» слепоты – от своего отца; женщины имеют две Х-хромосомы (между ними возможен кроссинговер), поэтому у женщины образуются четыре типа гамет; в первом браке возможно рождение абсолютно здоровых детей (вероятность 25%): ♀</a:t>
            </a:r>
            <a:r>
              <a:rPr lang="en-US" sz="2800" b="1" dirty="0">
                <a:latin typeface="Comic Sans MS" panose="030F0702030302020204" pitchFamily="66" charset="0"/>
              </a:rPr>
              <a:t>X</a:t>
            </a:r>
            <a:r>
              <a:rPr lang="en-US" sz="2800" b="1" baseline="30000" dirty="0">
                <a:latin typeface="Comic Sans MS" panose="030F0702030302020204" pitchFamily="66" charset="0"/>
              </a:rPr>
              <a:t>AB</a:t>
            </a:r>
            <a:r>
              <a:rPr lang="en-US" sz="2800" b="1" dirty="0">
                <a:latin typeface="Comic Sans MS" panose="030F0702030302020204" pitchFamily="66" charset="0"/>
              </a:rPr>
              <a:t>X</a:t>
            </a:r>
            <a:r>
              <a:rPr lang="en-US" sz="2800" b="1" baseline="30000" dirty="0">
                <a:latin typeface="Comic Sans MS" panose="030F0702030302020204" pitchFamily="66" charset="0"/>
              </a:rPr>
              <a:t>AB</a:t>
            </a:r>
            <a:r>
              <a:rPr lang="ru-RU" sz="2800" b="1" dirty="0">
                <a:latin typeface="Comic Sans MS" panose="030F0702030302020204" pitchFamily="66" charset="0"/>
              </a:rPr>
              <a:t> и ♂</a:t>
            </a:r>
            <a:r>
              <a:rPr lang="en-US" sz="2800" b="1" dirty="0">
                <a:latin typeface="Comic Sans MS" panose="030F0702030302020204" pitchFamily="66" charset="0"/>
              </a:rPr>
              <a:t>X</a:t>
            </a:r>
            <a:r>
              <a:rPr lang="en-US" sz="2800" b="1" baseline="30000" dirty="0">
                <a:latin typeface="Comic Sans MS" panose="030F0702030302020204" pitchFamily="66" charset="0"/>
              </a:rPr>
              <a:t>AB</a:t>
            </a:r>
            <a:r>
              <a:rPr lang="en-US" sz="2800" b="1" dirty="0">
                <a:latin typeface="Comic Sans MS" panose="030F0702030302020204" pitchFamily="66" charset="0"/>
              </a:rPr>
              <a:t>Y</a:t>
            </a:r>
            <a:r>
              <a:rPr lang="ru-RU" sz="2800" b="1" dirty="0">
                <a:latin typeface="Comic Sans MS" panose="030F0702030302020204" pitchFamily="66" charset="0"/>
              </a:rPr>
              <a:t>; в генотипе этих детей находится материнская Х-хромосома, которая образовалась в результате кроссинговера, у дочери вторая Х-хромосома от отца, а у сына отцовская </a:t>
            </a:r>
            <a:r>
              <a:rPr lang="en-US" sz="2800" b="1" dirty="0">
                <a:latin typeface="Comic Sans MS" panose="030F0702030302020204" pitchFamily="66" charset="0"/>
              </a:rPr>
              <a:t>Y</a:t>
            </a:r>
            <a:r>
              <a:rPr lang="ru-RU" sz="2800" b="1" dirty="0">
                <a:latin typeface="Comic Sans MS" panose="030F0702030302020204" pitchFamily="66" charset="0"/>
              </a:rPr>
              <a:t>-хромосома, не содержащая этих генов. Во втором браке родился мальчик с «красной» слепотой, так как ген «красной» слепоты есть у его матери (</a:t>
            </a:r>
            <a:r>
              <a:rPr lang="ru-RU" sz="2800" b="1" dirty="0" err="1">
                <a:latin typeface="Comic Sans MS" panose="030F0702030302020204" pitchFamily="66" charset="0"/>
              </a:rPr>
              <a:t>крисс</a:t>
            </a:r>
            <a:r>
              <a:rPr lang="ru-RU" sz="2800" b="1" dirty="0">
                <a:latin typeface="Comic Sans MS" panose="030F0702030302020204" pitchFamily="66" charset="0"/>
              </a:rPr>
              <a:t>-кросс наследование).</a:t>
            </a:r>
          </a:p>
          <a:p>
            <a:pPr marL="0" indent="0" algn="just">
              <a:buFontTx/>
              <a:buNone/>
            </a:pPr>
            <a:r>
              <a:rPr lang="ru-RU" sz="2800" b="1" dirty="0" smtClean="0">
                <a:latin typeface="Comic Sans MS" pitchFamily="66" charset="0"/>
              </a:rPr>
              <a:t>.</a:t>
            </a:r>
          </a:p>
          <a:p>
            <a:pPr marL="0" indent="0">
              <a:buFontTx/>
              <a:buNone/>
            </a:pPr>
            <a:endParaRPr lang="ru-RU" sz="2800" b="1" dirty="0" smtClean="0">
              <a:latin typeface="Comic Sans MS" pitchFamily="66" charset="0"/>
            </a:endParaRPr>
          </a:p>
        </p:txBody>
      </p:sp>
    </p:spTree>
    <p:extLst>
      <p:ext uri="{BB962C8B-B14F-4D97-AF65-F5344CB8AC3E}">
        <p14:creationId xmlns:p14="http://schemas.microsoft.com/office/powerpoint/2010/main" val="611156088"/>
      </p:ext>
    </p:extLst>
  </p:cSld>
  <p:clrMapOvr>
    <a:masterClrMapping/>
  </p:clrMapOvr>
  <p:transition>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Заголовок 1"/>
          <p:cNvSpPr>
            <a:spLocks noGrp="1"/>
          </p:cNvSpPr>
          <p:nvPr>
            <p:ph type="title"/>
          </p:nvPr>
        </p:nvSpPr>
        <p:spPr>
          <a:xfrm>
            <a:off x="609600" y="152401"/>
            <a:ext cx="10972800" cy="838200"/>
          </a:xfrm>
        </p:spPr>
        <p:txBody>
          <a:bodyPr/>
          <a:lstStyle/>
          <a:p>
            <a:r>
              <a:rPr lang="ru-RU" b="1" dirty="0" smtClean="0">
                <a:latin typeface="Comic Sans MS" pitchFamily="66" charset="0"/>
              </a:rPr>
              <a:t>4. Записываем ответ</a:t>
            </a:r>
          </a:p>
        </p:txBody>
      </p:sp>
      <p:sp>
        <p:nvSpPr>
          <p:cNvPr id="52227" name="Содержимое 2"/>
          <p:cNvSpPr>
            <a:spLocks noGrp="1"/>
          </p:cNvSpPr>
          <p:nvPr>
            <p:ph idx="1"/>
          </p:nvPr>
        </p:nvSpPr>
        <p:spPr>
          <a:xfrm>
            <a:off x="203200" y="838200"/>
            <a:ext cx="11785600" cy="6019800"/>
          </a:xfrm>
        </p:spPr>
        <p:style>
          <a:lnRef idx="2">
            <a:schemeClr val="dk1"/>
          </a:lnRef>
          <a:fillRef idx="1">
            <a:schemeClr val="lt1"/>
          </a:fillRef>
          <a:effectRef idx="0">
            <a:schemeClr val="dk1"/>
          </a:effectRef>
          <a:fontRef idx="minor">
            <a:schemeClr val="dk1"/>
          </a:fontRef>
        </p:style>
        <p:txBody>
          <a:bodyPr/>
          <a:lstStyle/>
          <a:p>
            <a:pPr algn="just">
              <a:buFontTx/>
              <a:buNone/>
              <a:defRPr/>
            </a:pPr>
            <a:r>
              <a:rPr lang="ru-RU" sz="2200" b="1" dirty="0" smtClean="0">
                <a:latin typeface="Times New Roman" pitchFamily="18" charset="0"/>
                <a:cs typeface="Times New Roman" pitchFamily="18" charset="0"/>
              </a:rPr>
              <a:t>Ответ:</a:t>
            </a:r>
          </a:p>
          <a:p>
            <a:pPr marL="0" lvl="0" indent="0" algn="just">
              <a:buNone/>
            </a:pPr>
            <a:r>
              <a:rPr lang="ru-RU" sz="2200" dirty="0" smtClean="0">
                <a:latin typeface="Times New Roman" pitchFamily="18" charset="0"/>
                <a:cs typeface="Times New Roman" pitchFamily="18" charset="0"/>
              </a:rPr>
              <a:t>1) генотипы </a:t>
            </a:r>
            <a:r>
              <a:rPr lang="ru-RU" sz="2200" dirty="0">
                <a:latin typeface="Times New Roman" pitchFamily="18" charset="0"/>
                <a:cs typeface="Times New Roman" pitchFamily="18" charset="0"/>
              </a:rPr>
              <a:t>родителей (первый брак): ♀ нормальное зрение – Х</a:t>
            </a:r>
            <a:r>
              <a:rPr lang="ru-RU" sz="2200" baseline="30000" dirty="0">
                <a:latin typeface="Times New Roman" pitchFamily="18" charset="0"/>
                <a:cs typeface="Times New Roman" pitchFamily="18" charset="0"/>
              </a:rPr>
              <a:t>А</a:t>
            </a:r>
            <a:r>
              <a:rPr lang="en-US" sz="2200" baseline="30000" dirty="0" err="1">
                <a:latin typeface="Times New Roman" pitchFamily="18" charset="0"/>
                <a:cs typeface="Times New Roman" pitchFamily="18" charset="0"/>
              </a:rPr>
              <a:t>b</a:t>
            </a:r>
            <a:r>
              <a:rPr lang="en-US" sz="2200" dirty="0" err="1">
                <a:latin typeface="Times New Roman" pitchFamily="18" charset="0"/>
                <a:cs typeface="Times New Roman" pitchFamily="18" charset="0"/>
              </a:rPr>
              <a:t>X</a:t>
            </a:r>
            <a:r>
              <a:rPr lang="en-US" sz="2200" baseline="30000" dirty="0" err="1">
                <a:latin typeface="Times New Roman" pitchFamily="18" charset="0"/>
                <a:cs typeface="Times New Roman" pitchFamily="18" charset="0"/>
              </a:rPr>
              <a:t>aB</a:t>
            </a:r>
            <a:r>
              <a:rPr lang="en-US" sz="2200" baseline="30000" dirty="0">
                <a:latin typeface="Times New Roman" pitchFamily="18" charset="0"/>
                <a:cs typeface="Times New Roman" pitchFamily="18" charset="0"/>
              </a:rPr>
              <a:t> </a:t>
            </a:r>
            <a:r>
              <a:rPr lang="ru-RU" sz="2200" dirty="0">
                <a:latin typeface="Times New Roman" pitchFamily="18" charset="0"/>
                <a:cs typeface="Times New Roman" pitchFamily="18" charset="0"/>
              </a:rPr>
              <a:t>(гаметы Х</a:t>
            </a:r>
            <a:r>
              <a:rPr lang="ru-RU" sz="2200" baseline="30000" dirty="0">
                <a:latin typeface="Times New Roman" pitchFamily="18" charset="0"/>
                <a:cs typeface="Times New Roman" pitchFamily="18" charset="0"/>
              </a:rPr>
              <a:t>А</a:t>
            </a:r>
            <a:r>
              <a:rPr lang="en-US" sz="2200" baseline="30000" dirty="0">
                <a:latin typeface="Times New Roman" pitchFamily="18" charset="0"/>
                <a:cs typeface="Times New Roman" pitchFamily="18" charset="0"/>
              </a:rPr>
              <a:t>b</a:t>
            </a:r>
            <a:r>
              <a:rPr lang="ru-RU"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a:t>
            </a:r>
            <a:r>
              <a:rPr lang="en-US" sz="2200" baseline="30000" dirty="0" err="1">
                <a:latin typeface="Times New Roman" pitchFamily="18" charset="0"/>
                <a:cs typeface="Times New Roman" pitchFamily="18" charset="0"/>
              </a:rPr>
              <a:t>aB</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a:t>
            </a:r>
            <a:r>
              <a:rPr lang="en-US" sz="2200" baseline="30000" dirty="0" err="1">
                <a:latin typeface="Times New Roman" pitchFamily="18" charset="0"/>
                <a:cs typeface="Times New Roman" pitchFamily="18" charset="0"/>
              </a:rPr>
              <a:t>ab</a:t>
            </a:r>
            <a:r>
              <a:rPr lang="ru-RU" sz="2200" dirty="0">
                <a:latin typeface="Times New Roman" pitchFamily="18" charset="0"/>
                <a:cs typeface="Times New Roman" pitchFamily="18" charset="0"/>
              </a:rPr>
              <a:t>), ♂ нормальное зрение –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en-US" sz="2200" dirty="0">
                <a:latin typeface="Times New Roman" pitchFamily="18" charset="0"/>
                <a:cs typeface="Times New Roman" pitchFamily="18" charset="0"/>
              </a:rPr>
              <a:t>Y </a:t>
            </a:r>
            <a:r>
              <a:rPr lang="ru-RU" sz="2200" dirty="0">
                <a:latin typeface="Times New Roman" pitchFamily="18" charset="0"/>
                <a:cs typeface="Times New Roman" pitchFamily="18" charset="0"/>
              </a:rPr>
              <a:t>(гаметы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Y</a:t>
            </a:r>
            <a:r>
              <a:rPr lang="ru-RU" sz="2200" dirty="0">
                <a:latin typeface="Times New Roman" pitchFamily="18" charset="0"/>
                <a:cs typeface="Times New Roman" pitchFamily="18" charset="0"/>
              </a:rPr>
              <a:t>); генотипы и фенотипы потомков </a:t>
            </a:r>
            <a:r>
              <a:rPr lang="en-US" sz="2200" dirty="0">
                <a:latin typeface="Times New Roman" pitchFamily="18" charset="0"/>
                <a:cs typeface="Times New Roman" pitchFamily="18" charset="0"/>
              </a:rPr>
              <a:t>F</a:t>
            </a:r>
            <a:r>
              <a:rPr lang="ru-RU" sz="2200" baseline="-25000" dirty="0">
                <a:latin typeface="Times New Roman" pitchFamily="18" charset="0"/>
                <a:cs typeface="Times New Roman" pitchFamily="18" charset="0"/>
              </a:rPr>
              <a:t>1</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Х</a:t>
            </a:r>
            <a:r>
              <a:rPr lang="ru-RU" sz="2200" baseline="30000" dirty="0">
                <a:latin typeface="Times New Roman" pitchFamily="18" charset="0"/>
                <a:cs typeface="Times New Roman" pitchFamily="18" charset="0"/>
              </a:rPr>
              <a:t>А</a:t>
            </a:r>
            <a:r>
              <a:rPr lang="en-US" sz="2200" baseline="30000" dirty="0">
                <a:latin typeface="Times New Roman" pitchFamily="18" charset="0"/>
                <a:cs typeface="Times New Roman" pitchFamily="18" charset="0"/>
              </a:rPr>
              <a:t>b</a:t>
            </a:r>
            <a:r>
              <a:rPr lang="ru-RU" sz="2200" dirty="0">
                <a:latin typeface="Times New Roman" pitchFamily="18" charset="0"/>
                <a:cs typeface="Times New Roman" pitchFamily="18" charset="0"/>
              </a:rPr>
              <a:t> – ♀ здоровая, носитель гена «красной» слепоты; Х</a:t>
            </a:r>
            <a:r>
              <a:rPr lang="ru-RU" sz="2200" baseline="30000" dirty="0">
                <a:latin typeface="Times New Roman" pitchFamily="18" charset="0"/>
                <a:cs typeface="Times New Roman" pitchFamily="18" charset="0"/>
              </a:rPr>
              <a:t>А</a:t>
            </a:r>
            <a:r>
              <a:rPr lang="en-US" sz="2200" baseline="30000" dirty="0" err="1">
                <a:latin typeface="Times New Roman" pitchFamily="18" charset="0"/>
                <a:cs typeface="Times New Roman" pitchFamily="18" charset="0"/>
              </a:rPr>
              <a:t>b</a:t>
            </a:r>
            <a:r>
              <a:rPr lang="en-US" sz="2200" dirty="0" err="1">
                <a:latin typeface="Times New Roman" pitchFamily="18" charset="0"/>
                <a:cs typeface="Times New Roman" pitchFamily="18" charset="0"/>
              </a:rPr>
              <a:t>Y</a:t>
            </a:r>
            <a:r>
              <a:rPr lang="ru-RU" sz="2200" dirty="0">
                <a:latin typeface="Times New Roman" pitchFamily="18" charset="0"/>
                <a:cs typeface="Times New Roman" pitchFamily="18" charset="0"/>
              </a:rPr>
              <a:t> – ♂ «красная» слепота; </a:t>
            </a:r>
            <a:r>
              <a:rPr lang="en-US" sz="2200" dirty="0" err="1">
                <a:latin typeface="Times New Roman" pitchFamily="18" charset="0"/>
                <a:cs typeface="Times New Roman" pitchFamily="18" charset="0"/>
              </a:rPr>
              <a:t>X</a:t>
            </a:r>
            <a:r>
              <a:rPr lang="en-US" sz="2200" baseline="30000" dirty="0" err="1">
                <a:latin typeface="Times New Roman" pitchFamily="18" charset="0"/>
                <a:cs typeface="Times New Roman" pitchFamily="18" charset="0"/>
              </a:rPr>
              <a:t>aB</a:t>
            </a:r>
            <a:r>
              <a:rPr lang="en-US" sz="2200" dirty="0" err="1">
                <a:latin typeface="Times New Roman" pitchFamily="18" charset="0"/>
                <a:cs typeface="Times New Roman" pitchFamily="18" charset="0"/>
              </a:rPr>
              <a:t>X</a:t>
            </a:r>
            <a:r>
              <a:rPr lang="en-US" sz="2200" baseline="30000" dirty="0" err="1">
                <a:latin typeface="Times New Roman" pitchFamily="18" charset="0"/>
                <a:cs typeface="Times New Roman" pitchFamily="18" charset="0"/>
              </a:rPr>
              <a:t>AB</a:t>
            </a:r>
            <a:r>
              <a:rPr lang="ru-RU" sz="2200" dirty="0">
                <a:latin typeface="Times New Roman" pitchFamily="18" charset="0"/>
                <a:cs typeface="Times New Roman" pitchFamily="18" charset="0"/>
              </a:rPr>
              <a:t> – ♀ здоровая, носитель гена «зелёной» слепоты; </a:t>
            </a:r>
            <a:r>
              <a:rPr lang="en-US" sz="2200" dirty="0" err="1">
                <a:latin typeface="Times New Roman" pitchFamily="18" charset="0"/>
                <a:cs typeface="Times New Roman" pitchFamily="18" charset="0"/>
              </a:rPr>
              <a:t>X</a:t>
            </a:r>
            <a:r>
              <a:rPr lang="en-US" sz="2200" baseline="30000" dirty="0" err="1">
                <a:latin typeface="Times New Roman" pitchFamily="18" charset="0"/>
                <a:cs typeface="Times New Roman" pitchFamily="18" charset="0"/>
              </a:rPr>
              <a:t>aB</a:t>
            </a:r>
            <a:r>
              <a:rPr lang="en-US" sz="2200" dirty="0" err="1">
                <a:latin typeface="Times New Roman" pitchFamily="18" charset="0"/>
                <a:cs typeface="Times New Roman" pitchFamily="18" charset="0"/>
              </a:rPr>
              <a:t>Y</a:t>
            </a:r>
            <a:r>
              <a:rPr lang="ru-RU" sz="2200" dirty="0">
                <a:latin typeface="Times New Roman" pitchFamily="18" charset="0"/>
                <a:cs typeface="Times New Roman" pitchFamily="18" charset="0"/>
              </a:rPr>
              <a:t> – ♂ «зелёная» слепота; </a:t>
            </a:r>
            <a:r>
              <a:rPr lang="en-US" sz="2200" b="1" dirty="0">
                <a:latin typeface="Times New Roman" pitchFamily="18" charset="0"/>
                <a:cs typeface="Times New Roman" pitchFamily="18" charset="0"/>
              </a:rPr>
              <a:t>X</a:t>
            </a:r>
            <a:r>
              <a:rPr lang="en-US" sz="2200" b="1" baseline="30000" dirty="0">
                <a:latin typeface="Times New Roman" pitchFamily="18" charset="0"/>
                <a:cs typeface="Times New Roman" pitchFamily="18" charset="0"/>
              </a:rPr>
              <a:t>AB</a:t>
            </a:r>
            <a:r>
              <a:rPr lang="en-US" sz="2200" b="1" dirty="0">
                <a:latin typeface="Times New Roman" pitchFamily="18" charset="0"/>
                <a:cs typeface="Times New Roman" pitchFamily="18" charset="0"/>
              </a:rPr>
              <a:t>X</a:t>
            </a:r>
            <a:r>
              <a:rPr lang="en-US" sz="2200" b="1" baseline="30000" dirty="0">
                <a:latin typeface="Times New Roman" pitchFamily="18" charset="0"/>
                <a:cs typeface="Times New Roman" pitchFamily="18" charset="0"/>
              </a:rPr>
              <a:t>AB</a:t>
            </a:r>
            <a:r>
              <a:rPr lang="en-US" sz="2200" b="1" dirty="0">
                <a:latin typeface="Times New Roman" pitchFamily="18" charset="0"/>
                <a:cs typeface="Times New Roman" pitchFamily="18" charset="0"/>
              </a:rPr>
              <a:t> </a:t>
            </a:r>
            <a:r>
              <a:rPr lang="ru-RU" sz="2200" dirty="0">
                <a:latin typeface="Times New Roman" pitchFamily="18" charset="0"/>
                <a:cs typeface="Times New Roman" pitchFamily="18" charset="0"/>
              </a:rPr>
              <a:t>–</a:t>
            </a:r>
            <a:r>
              <a:rPr lang="ru-RU" sz="2200" b="1" dirty="0">
                <a:latin typeface="Times New Roman" pitchFamily="18" charset="0"/>
                <a:cs typeface="Times New Roman" pitchFamily="18" charset="0"/>
              </a:rPr>
              <a:t> ♀ абсолютно здоровая; </a:t>
            </a:r>
            <a:r>
              <a:rPr lang="en-US" sz="2200" b="1" dirty="0">
                <a:latin typeface="Times New Roman" pitchFamily="18" charset="0"/>
                <a:cs typeface="Times New Roman" pitchFamily="18" charset="0"/>
              </a:rPr>
              <a:t>X</a:t>
            </a:r>
            <a:r>
              <a:rPr lang="en-US" sz="2200" b="1" baseline="30000" dirty="0">
                <a:latin typeface="Times New Roman" pitchFamily="18" charset="0"/>
                <a:cs typeface="Times New Roman" pitchFamily="18" charset="0"/>
              </a:rPr>
              <a:t>AB</a:t>
            </a:r>
            <a:r>
              <a:rPr lang="en-US" sz="2200" b="1" dirty="0">
                <a:latin typeface="Times New Roman" pitchFamily="18" charset="0"/>
                <a:cs typeface="Times New Roman" pitchFamily="18" charset="0"/>
              </a:rPr>
              <a:t>Y </a:t>
            </a:r>
            <a:r>
              <a:rPr lang="ru-RU" sz="2200" dirty="0">
                <a:latin typeface="Times New Roman" pitchFamily="18" charset="0"/>
                <a:cs typeface="Times New Roman" pitchFamily="18" charset="0"/>
              </a:rPr>
              <a:t>–</a:t>
            </a:r>
            <a:r>
              <a:rPr lang="ru-RU" sz="2200" b="1" dirty="0">
                <a:latin typeface="Times New Roman" pitchFamily="18" charset="0"/>
                <a:cs typeface="Times New Roman" pitchFamily="18" charset="0"/>
              </a:rPr>
              <a:t> ♂ абсолютно здоров;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Х</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 – ♀ здоровая, носитель генов «красной» и «зелёной» слепоты; Х</a:t>
            </a:r>
            <a:r>
              <a:rPr lang="en-US" sz="2200" baseline="30000" dirty="0" err="1">
                <a:latin typeface="Times New Roman" pitchFamily="18" charset="0"/>
                <a:cs typeface="Times New Roman" pitchFamily="18" charset="0"/>
              </a:rPr>
              <a:t>ab</a:t>
            </a:r>
            <a:r>
              <a:rPr lang="en-US" sz="2200" dirty="0" err="1">
                <a:latin typeface="Times New Roman" pitchFamily="18" charset="0"/>
                <a:cs typeface="Times New Roman" pitchFamily="18" charset="0"/>
              </a:rPr>
              <a:t>Y</a:t>
            </a:r>
            <a:r>
              <a:rPr lang="ru-RU" sz="2200" dirty="0">
                <a:latin typeface="Times New Roman" pitchFamily="18" charset="0"/>
                <a:cs typeface="Times New Roman" pitchFamily="18" charset="0"/>
              </a:rPr>
              <a:t> – ♂ страдает и «красной» и «зелёной» слепотой;</a:t>
            </a:r>
          </a:p>
          <a:p>
            <a:pPr marL="0" lvl="0" indent="0" algn="just">
              <a:buNone/>
            </a:pPr>
            <a:r>
              <a:rPr lang="ru-RU" sz="2200" dirty="0" smtClean="0">
                <a:latin typeface="Times New Roman" pitchFamily="18" charset="0"/>
                <a:cs typeface="Times New Roman" pitchFamily="18" charset="0"/>
              </a:rPr>
              <a:t>2) генотипы </a:t>
            </a:r>
            <a:r>
              <a:rPr lang="ru-RU" sz="2200" dirty="0">
                <a:latin typeface="Times New Roman" pitchFamily="18" charset="0"/>
                <a:cs typeface="Times New Roman" pitchFamily="18" charset="0"/>
              </a:rPr>
              <a:t>родителей (второй брак): ♀ нормальное зрение, носитель гена «красной» слепоты –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Х</a:t>
            </a:r>
            <a:r>
              <a:rPr lang="ru-RU" sz="2200" baseline="30000" dirty="0">
                <a:latin typeface="Times New Roman" pitchFamily="18" charset="0"/>
                <a:cs typeface="Times New Roman" pitchFamily="18" charset="0"/>
              </a:rPr>
              <a:t>А</a:t>
            </a:r>
            <a:r>
              <a:rPr lang="en-US" sz="2200" baseline="30000" dirty="0">
                <a:latin typeface="Times New Roman" pitchFamily="18" charset="0"/>
                <a:cs typeface="Times New Roman" pitchFamily="18" charset="0"/>
              </a:rPr>
              <a:t>b </a:t>
            </a:r>
            <a:r>
              <a:rPr lang="ru-RU" sz="2200" dirty="0">
                <a:latin typeface="Times New Roman" pitchFamily="18" charset="0"/>
                <a:cs typeface="Times New Roman" pitchFamily="18" charset="0"/>
              </a:rPr>
              <a:t>(гаметы Х</a:t>
            </a:r>
            <a:r>
              <a:rPr lang="ru-RU" sz="2200" baseline="30000" dirty="0">
                <a:latin typeface="Times New Roman" pitchFamily="18" charset="0"/>
                <a:cs typeface="Times New Roman" pitchFamily="18" charset="0"/>
              </a:rPr>
              <a:t>А</a:t>
            </a:r>
            <a:r>
              <a:rPr lang="en-US" sz="2200" baseline="30000" dirty="0">
                <a:latin typeface="Times New Roman" pitchFamily="18" charset="0"/>
                <a:cs typeface="Times New Roman" pitchFamily="18" charset="0"/>
              </a:rPr>
              <a:t>b</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 ♂ нормальное зрение –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en-US" sz="2200" dirty="0">
                <a:latin typeface="Times New Roman" pitchFamily="18" charset="0"/>
                <a:cs typeface="Times New Roman" pitchFamily="18" charset="0"/>
              </a:rPr>
              <a:t>Y </a:t>
            </a:r>
            <a:r>
              <a:rPr lang="ru-RU" sz="2200" dirty="0">
                <a:latin typeface="Times New Roman" pitchFamily="18" charset="0"/>
                <a:cs typeface="Times New Roman" pitchFamily="18" charset="0"/>
              </a:rPr>
              <a:t>(гаметы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Y</a:t>
            </a:r>
            <a:r>
              <a:rPr lang="ru-RU" sz="2200" dirty="0">
                <a:latin typeface="Times New Roman" pitchFamily="18" charset="0"/>
                <a:cs typeface="Times New Roman" pitchFamily="18" charset="0"/>
              </a:rPr>
              <a:t>); генотипы и фенотипы потомков </a:t>
            </a:r>
            <a:r>
              <a:rPr lang="en-US" sz="2200" dirty="0">
                <a:latin typeface="Times New Roman" pitchFamily="18" charset="0"/>
                <a:cs typeface="Times New Roman" pitchFamily="18" charset="0"/>
              </a:rPr>
              <a:t>F</a:t>
            </a:r>
            <a:r>
              <a:rPr lang="ru-RU" sz="2200" baseline="-25000" dirty="0">
                <a:latin typeface="Times New Roman" pitchFamily="18" charset="0"/>
                <a:cs typeface="Times New Roman" pitchFamily="18" charset="0"/>
              </a:rPr>
              <a:t>2</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Х</a:t>
            </a:r>
            <a:r>
              <a:rPr lang="ru-RU" sz="2200" baseline="30000" dirty="0">
                <a:latin typeface="Times New Roman" pitchFamily="18" charset="0"/>
                <a:cs typeface="Times New Roman" pitchFamily="18" charset="0"/>
              </a:rPr>
              <a:t>А</a:t>
            </a:r>
            <a:r>
              <a:rPr lang="en-US" sz="2200" baseline="30000" dirty="0">
                <a:latin typeface="Times New Roman" pitchFamily="18" charset="0"/>
                <a:cs typeface="Times New Roman" pitchFamily="18" charset="0"/>
              </a:rPr>
              <a:t>b</a:t>
            </a:r>
            <a:r>
              <a:rPr lang="ru-RU" sz="2200" dirty="0">
                <a:latin typeface="Times New Roman" pitchFamily="18" charset="0"/>
                <a:cs typeface="Times New Roman" pitchFamily="18" charset="0"/>
              </a:rPr>
              <a:t> – ♀ здоровая, носитель гена «красной» слепоты; </a:t>
            </a:r>
            <a:r>
              <a:rPr lang="ru-RU" sz="2200" b="1" dirty="0">
                <a:latin typeface="Times New Roman" pitchFamily="18" charset="0"/>
                <a:cs typeface="Times New Roman" pitchFamily="18" charset="0"/>
              </a:rPr>
              <a:t>Х</a:t>
            </a:r>
            <a:r>
              <a:rPr lang="ru-RU" sz="2200" b="1" baseline="30000" dirty="0">
                <a:latin typeface="Times New Roman" pitchFamily="18" charset="0"/>
                <a:cs typeface="Times New Roman" pitchFamily="18" charset="0"/>
              </a:rPr>
              <a:t>А</a:t>
            </a:r>
            <a:r>
              <a:rPr lang="en-US" sz="2200" b="1" baseline="30000" dirty="0" err="1">
                <a:latin typeface="Times New Roman" pitchFamily="18" charset="0"/>
                <a:cs typeface="Times New Roman" pitchFamily="18" charset="0"/>
              </a:rPr>
              <a:t>b</a:t>
            </a:r>
            <a:r>
              <a:rPr lang="en-US" sz="2200" b="1" dirty="0" err="1">
                <a:latin typeface="Times New Roman" pitchFamily="18" charset="0"/>
                <a:cs typeface="Times New Roman" pitchFamily="18" charset="0"/>
              </a:rPr>
              <a:t>Y</a:t>
            </a:r>
            <a:r>
              <a:rPr lang="en-US" sz="2200" b="1" dirty="0">
                <a:latin typeface="Times New Roman" pitchFamily="18" charset="0"/>
                <a:cs typeface="Times New Roman" pitchFamily="18" charset="0"/>
              </a:rPr>
              <a:t> </a:t>
            </a:r>
            <a:r>
              <a:rPr lang="ru-RU" sz="2200" dirty="0">
                <a:latin typeface="Times New Roman" pitchFamily="18" charset="0"/>
                <a:cs typeface="Times New Roman" pitchFamily="18" charset="0"/>
              </a:rPr>
              <a:t>–</a:t>
            </a:r>
            <a:r>
              <a:rPr lang="ru-RU" sz="2200" b="1" dirty="0">
                <a:latin typeface="Times New Roman" pitchFamily="18" charset="0"/>
                <a:cs typeface="Times New Roman" pitchFamily="18" charset="0"/>
              </a:rPr>
              <a:t> ♂ «красная» слепота</a:t>
            </a:r>
            <a:r>
              <a:rPr lang="ru-RU" sz="2200" dirty="0">
                <a:latin typeface="Times New Roman" pitchFamily="18" charset="0"/>
                <a:cs typeface="Times New Roman" pitchFamily="18" charset="0"/>
              </a:rPr>
              <a:t>;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 – ♀ абсолютно здоровая;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en-US" sz="2200" dirty="0">
                <a:latin typeface="Times New Roman" pitchFamily="18" charset="0"/>
                <a:cs typeface="Times New Roman" pitchFamily="18" charset="0"/>
              </a:rPr>
              <a:t>Y</a:t>
            </a:r>
            <a:r>
              <a:rPr lang="ru-RU" sz="2200" dirty="0">
                <a:latin typeface="Times New Roman" pitchFamily="18" charset="0"/>
                <a:cs typeface="Times New Roman" pitchFamily="18" charset="0"/>
              </a:rPr>
              <a:t> – ♂ абсолютно здоров;</a:t>
            </a:r>
          </a:p>
          <a:p>
            <a:pPr marL="0" indent="0" algn="just">
              <a:buNone/>
            </a:pPr>
            <a:r>
              <a:rPr lang="ru-RU" sz="2200" dirty="0" smtClean="0">
                <a:latin typeface="Times New Roman" pitchFamily="18" charset="0"/>
                <a:cs typeface="Times New Roman" pitchFamily="18" charset="0"/>
              </a:rPr>
              <a:t>3) в </a:t>
            </a:r>
            <a:r>
              <a:rPr lang="ru-RU" sz="2200" dirty="0">
                <a:latin typeface="Times New Roman" pitchFamily="18" charset="0"/>
                <a:cs typeface="Times New Roman" pitchFamily="18" charset="0"/>
              </a:rPr>
              <a:t>первом браке возможно рождение абсолютно здоровых детей (вероятность 25%):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ru-RU" sz="2200" dirty="0">
                <a:latin typeface="Times New Roman" pitchFamily="18" charset="0"/>
                <a:cs typeface="Times New Roman" pitchFamily="18" charset="0"/>
              </a:rPr>
              <a:t> и ♂</a:t>
            </a:r>
            <a:r>
              <a:rPr lang="en-US" sz="2200" dirty="0">
                <a:latin typeface="Times New Roman" pitchFamily="18" charset="0"/>
                <a:cs typeface="Times New Roman" pitchFamily="18" charset="0"/>
              </a:rPr>
              <a:t>X</a:t>
            </a:r>
            <a:r>
              <a:rPr lang="en-US" sz="2200" baseline="30000" dirty="0">
                <a:latin typeface="Times New Roman" pitchFamily="18" charset="0"/>
                <a:cs typeface="Times New Roman" pitchFamily="18" charset="0"/>
              </a:rPr>
              <a:t>AB</a:t>
            </a:r>
            <a:r>
              <a:rPr lang="en-US" sz="2200" dirty="0">
                <a:latin typeface="Times New Roman" pitchFamily="18" charset="0"/>
                <a:cs typeface="Times New Roman" pitchFamily="18" charset="0"/>
              </a:rPr>
              <a:t>Y</a:t>
            </a:r>
            <a:r>
              <a:rPr lang="ru-RU" sz="2200" dirty="0">
                <a:latin typeface="Times New Roman" pitchFamily="18" charset="0"/>
                <a:cs typeface="Times New Roman" pitchFamily="18" charset="0"/>
              </a:rPr>
              <a:t>; в генотипе этих детей находится материнская Х-хромосома, которая образовалась в результате кроссинговера, у дочери вторая Х-хромосома от отца, а у сына отцовская </a:t>
            </a:r>
            <a:r>
              <a:rPr lang="en-US" sz="2200" dirty="0">
                <a:latin typeface="Times New Roman" pitchFamily="18" charset="0"/>
                <a:cs typeface="Times New Roman" pitchFamily="18" charset="0"/>
              </a:rPr>
              <a:t>Y</a:t>
            </a:r>
            <a:r>
              <a:rPr lang="ru-RU" sz="2200" dirty="0">
                <a:latin typeface="Times New Roman" pitchFamily="18" charset="0"/>
                <a:cs typeface="Times New Roman" pitchFamily="18" charset="0"/>
              </a:rPr>
              <a:t>-хромосома, не содержащая этих генов. Во втором браке родился мальчик с «красной» слепотой, так как ген «красной» слепоты есть у его матери (</a:t>
            </a:r>
            <a:r>
              <a:rPr lang="ru-RU" sz="2200" dirty="0" err="1">
                <a:latin typeface="Times New Roman" pitchFamily="18" charset="0"/>
                <a:cs typeface="Times New Roman" pitchFamily="18" charset="0"/>
              </a:rPr>
              <a:t>крисс</a:t>
            </a:r>
            <a:r>
              <a:rPr lang="ru-RU" sz="2200" dirty="0">
                <a:latin typeface="Times New Roman" pitchFamily="18" charset="0"/>
                <a:cs typeface="Times New Roman" pitchFamily="18" charset="0"/>
              </a:rPr>
              <a:t>-кросс наследование).</a:t>
            </a:r>
            <a:endParaRPr lang="ru-RU" sz="2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556323723"/>
      </p:ext>
    </p:extLst>
  </p:cSld>
  <p:clrMapOvr>
    <a:masterClrMapping/>
  </p:clrMapOvr>
  <p:transition>
    <p:wedg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38200" y="365125"/>
            <a:ext cx="10515600" cy="999651"/>
          </a:xfrm>
        </p:spPr>
        <p:txBody>
          <a:bodyPr>
            <a:normAutofit/>
          </a:bodyPr>
          <a:lstStyle/>
          <a:p>
            <a:r>
              <a:rPr lang="ru-RU" sz="4800" b="1" i="1" dirty="0" smtClean="0"/>
              <a:t>Задача </a:t>
            </a:r>
            <a:r>
              <a:rPr lang="en-US" sz="4800" b="1" i="1" dirty="0" smtClean="0"/>
              <a:t>2</a:t>
            </a:r>
            <a:endParaRPr lang="ru-RU" sz="4800" b="1" i="1" dirty="0"/>
          </a:p>
        </p:txBody>
      </p:sp>
      <p:sp>
        <p:nvSpPr>
          <p:cNvPr id="4" name="Объект 3"/>
          <p:cNvSpPr>
            <a:spLocks noGrp="1"/>
          </p:cNvSpPr>
          <p:nvPr>
            <p:ph idx="1"/>
          </p:nvPr>
        </p:nvSpPr>
        <p:spPr>
          <a:xfrm>
            <a:off x="609600" y="1600201"/>
            <a:ext cx="10972800" cy="5005315"/>
          </a:xfrm>
        </p:spPr>
        <p:style>
          <a:lnRef idx="2">
            <a:schemeClr val="dk1"/>
          </a:lnRef>
          <a:fillRef idx="1">
            <a:schemeClr val="lt1"/>
          </a:fillRef>
          <a:effectRef idx="0">
            <a:schemeClr val="dk1"/>
          </a:effectRef>
          <a:fontRef idx="minor">
            <a:schemeClr val="dk1"/>
          </a:fontRef>
        </p:style>
        <p:txBody>
          <a:bodyPr>
            <a:noAutofit/>
          </a:bodyPr>
          <a:lstStyle/>
          <a:p>
            <a:r>
              <a:rPr lang="ru-RU" sz="3200" b="1" dirty="0">
                <a:latin typeface="Times New Roman" pitchFamily="18" charset="0"/>
                <a:cs typeface="Times New Roman" pitchFamily="18" charset="0"/>
              </a:rPr>
              <a:t>Гены дальтонизма-</a:t>
            </a:r>
            <a:r>
              <a:rPr lang="en-US" sz="3200" dirty="0">
                <a:latin typeface="Times New Roman" pitchFamily="18" charset="0"/>
                <a:cs typeface="Times New Roman" pitchFamily="18" charset="0"/>
              </a:rPr>
              <a:t>d</a:t>
            </a:r>
            <a:r>
              <a:rPr lang="ru-RU" sz="3200" b="1" dirty="0">
                <a:latin typeface="Times New Roman" pitchFamily="18" charset="0"/>
                <a:cs typeface="Times New Roman" pitchFamily="18" charset="0"/>
              </a:rPr>
              <a:t> (цветовой слепоты) и «куриной слепоты»-с (ночной слепоты), наследующиеся через Х-хромосому, </a:t>
            </a:r>
            <a:r>
              <a:rPr lang="ru-RU" sz="3200" b="1" dirty="0" smtClean="0">
                <a:latin typeface="Times New Roman" pitchFamily="18" charset="0"/>
                <a:cs typeface="Times New Roman" pitchFamily="18" charset="0"/>
              </a:rPr>
              <a:t>находятся </a:t>
            </a:r>
            <a:r>
              <a:rPr lang="ru-RU" sz="3200" b="1" dirty="0">
                <a:latin typeface="Times New Roman" pitchFamily="18" charset="0"/>
                <a:cs typeface="Times New Roman" pitchFamily="18" charset="0"/>
              </a:rPr>
              <a:t>на расстоянии 40 </a:t>
            </a:r>
            <a:r>
              <a:rPr lang="ru-RU" sz="3200" b="1" dirty="0" err="1">
                <a:latin typeface="Times New Roman" pitchFamily="18" charset="0"/>
                <a:cs typeface="Times New Roman" pitchFamily="18" charset="0"/>
              </a:rPr>
              <a:t>морганид</a:t>
            </a:r>
            <a:r>
              <a:rPr lang="ru-RU" sz="3200" b="1" dirty="0">
                <a:latin typeface="Times New Roman" pitchFamily="18" charset="0"/>
                <a:cs typeface="Times New Roman" pitchFamily="18" charset="0"/>
              </a:rPr>
              <a:t> друг от друга.   Составьте схему решения задачи и определите  вероятность рождения детей с обеими патологиями зрения в семье, где жена имеет нормальное зрение (ее мать страдала «куриной слепотой», а отец был дальтоник), муж нормален в отношении обоих признаков. Объясните полученные результаты.</a:t>
            </a:r>
          </a:p>
        </p:txBody>
      </p:sp>
    </p:spTree>
    <p:extLst>
      <p:ext uri="{BB962C8B-B14F-4D97-AF65-F5344CB8AC3E}">
        <p14:creationId xmlns:p14="http://schemas.microsoft.com/office/powerpoint/2010/main" val="1987542551"/>
      </p:ext>
    </p:extLst>
  </p:cSld>
  <p:clrMapOvr>
    <a:masterClrMapping/>
  </p:clrMapOvr>
  <p:transition>
    <p:wedg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Дано: </a:t>
            </a:r>
            <a:endParaRPr lang="ru-RU" dirty="0"/>
          </a:p>
        </p:txBody>
      </p:sp>
      <p:sp>
        <p:nvSpPr>
          <p:cNvPr id="3" name="Объект 2"/>
          <p:cNvSpPr>
            <a:spLocks noGrp="1"/>
          </p:cNvSpPr>
          <p:nvPr>
            <p:ph idx="1"/>
          </p:nvPr>
        </p:nvSpPr>
        <p:spPr>
          <a:xfrm>
            <a:off x="1056290" y="1825625"/>
            <a:ext cx="10297510" cy="3093216"/>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r>
              <a:rPr lang="ru-RU" b="1" dirty="0" smtClean="0"/>
              <a:t>Х</a:t>
            </a:r>
            <a:r>
              <a:rPr lang="en-US" b="1" dirty="0"/>
              <a:t>D</a:t>
            </a:r>
            <a:r>
              <a:rPr lang="ru-RU" b="1" dirty="0"/>
              <a:t>-</a:t>
            </a:r>
            <a:r>
              <a:rPr lang="ru-RU" dirty="0"/>
              <a:t> нормальное цветовое зрение, </a:t>
            </a:r>
            <a:endParaRPr lang="ru-RU" dirty="0" smtClean="0"/>
          </a:p>
          <a:p>
            <a:r>
              <a:rPr lang="ru-RU" b="1" dirty="0" smtClean="0"/>
              <a:t>Х</a:t>
            </a:r>
            <a:r>
              <a:rPr lang="en-US" b="1" dirty="0"/>
              <a:t>d</a:t>
            </a:r>
            <a:r>
              <a:rPr lang="ru-RU" dirty="0"/>
              <a:t> – дальтонизм,</a:t>
            </a:r>
          </a:p>
          <a:p>
            <a:r>
              <a:rPr lang="ru-RU" dirty="0"/>
              <a:t>ХС- нормальное ночное зрение, </a:t>
            </a:r>
            <a:endParaRPr lang="ru-RU" dirty="0" smtClean="0"/>
          </a:p>
          <a:p>
            <a:r>
              <a:rPr lang="ru-RU" dirty="0" err="1" smtClean="0"/>
              <a:t>Хс</a:t>
            </a:r>
            <a:r>
              <a:rPr lang="ru-RU" dirty="0" smtClean="0"/>
              <a:t> </a:t>
            </a:r>
            <a:r>
              <a:rPr lang="ru-RU" dirty="0"/>
              <a:t>– «куриная слепота».</a:t>
            </a:r>
          </a:p>
          <a:p>
            <a:r>
              <a:rPr lang="ru-RU" b="1" dirty="0"/>
              <a:t>Гены сцеплены с Х-хромосомой, расстояние между генами 40 </a:t>
            </a:r>
            <a:r>
              <a:rPr lang="ru-RU" b="1" dirty="0" err="1"/>
              <a:t>морганид</a:t>
            </a:r>
            <a:r>
              <a:rPr lang="ru-RU" b="1" dirty="0"/>
              <a:t>.  </a:t>
            </a:r>
            <a:r>
              <a:rPr lang="ru-RU" dirty="0"/>
              <a:t>Значит, произошел кроссинговер и  частота кроссинговера равна 40%, так как 1 </a:t>
            </a:r>
            <a:r>
              <a:rPr lang="ru-RU" dirty="0" err="1"/>
              <a:t>морганида</a:t>
            </a:r>
            <a:r>
              <a:rPr lang="ru-RU" dirty="0"/>
              <a:t>=1% кроссинговера. </a:t>
            </a:r>
          </a:p>
        </p:txBody>
      </p:sp>
    </p:spTree>
    <p:extLst>
      <p:ext uri="{BB962C8B-B14F-4D97-AF65-F5344CB8AC3E}">
        <p14:creationId xmlns:p14="http://schemas.microsoft.com/office/powerpoint/2010/main" val="1306585364"/>
      </p:ext>
    </p:extLst>
  </p:cSld>
  <p:clrMapOvr>
    <a:masterClrMapping/>
  </p:clrMapOvr>
  <p:transition>
    <p:wedg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Дано: </a:t>
            </a:r>
            <a:endParaRPr lang="ru-RU" dirty="0"/>
          </a:p>
        </p:txBody>
      </p:sp>
      <p:sp>
        <p:nvSpPr>
          <p:cNvPr id="3" name="Объект 2"/>
          <p:cNvSpPr>
            <a:spLocks noGrp="1"/>
          </p:cNvSpPr>
          <p:nvPr>
            <p:ph idx="1"/>
          </p:nvPr>
        </p:nvSpPr>
        <p:spPr>
          <a:xfrm>
            <a:off x="583325" y="1399956"/>
            <a:ext cx="10297510" cy="3093216"/>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ru-RU" b="1" dirty="0" smtClean="0"/>
              <a:t>Х</a:t>
            </a:r>
            <a:r>
              <a:rPr lang="en-US" b="1" dirty="0"/>
              <a:t>D</a:t>
            </a:r>
            <a:r>
              <a:rPr lang="ru-RU" b="1" dirty="0"/>
              <a:t>-</a:t>
            </a:r>
            <a:r>
              <a:rPr lang="ru-RU" dirty="0"/>
              <a:t> нормальное цветовое зрение, </a:t>
            </a:r>
            <a:endParaRPr lang="ru-RU" dirty="0" smtClean="0"/>
          </a:p>
          <a:p>
            <a:r>
              <a:rPr lang="ru-RU" b="1" dirty="0" smtClean="0"/>
              <a:t>Х</a:t>
            </a:r>
            <a:r>
              <a:rPr lang="en-US" b="1" dirty="0"/>
              <a:t>d</a:t>
            </a:r>
            <a:r>
              <a:rPr lang="ru-RU" dirty="0"/>
              <a:t> – дальтонизм,</a:t>
            </a:r>
          </a:p>
          <a:p>
            <a:r>
              <a:rPr lang="ru-RU" dirty="0"/>
              <a:t>ХС- нормальное ночное зрение, </a:t>
            </a:r>
            <a:endParaRPr lang="ru-RU" dirty="0" smtClean="0"/>
          </a:p>
          <a:p>
            <a:r>
              <a:rPr lang="ru-RU" dirty="0" err="1" smtClean="0"/>
              <a:t>Хс</a:t>
            </a:r>
            <a:r>
              <a:rPr lang="ru-RU" dirty="0" smtClean="0"/>
              <a:t> </a:t>
            </a:r>
            <a:r>
              <a:rPr lang="ru-RU" dirty="0"/>
              <a:t>– «куриная слепота».</a:t>
            </a:r>
          </a:p>
          <a:p>
            <a:r>
              <a:rPr lang="ru-RU" b="1" dirty="0"/>
              <a:t>Гены сцеплены с Х-хромосомой, расстояние между генами 40 </a:t>
            </a:r>
            <a:r>
              <a:rPr lang="ru-RU" b="1" dirty="0" err="1"/>
              <a:t>морганид</a:t>
            </a:r>
            <a:r>
              <a:rPr lang="ru-RU" b="1" dirty="0"/>
              <a:t>.  </a:t>
            </a:r>
            <a:r>
              <a:rPr lang="ru-RU" dirty="0"/>
              <a:t>Значит, произошел кроссинговер и  частота кроссинговера равна 40%, так как 1 </a:t>
            </a:r>
            <a:r>
              <a:rPr lang="ru-RU" dirty="0" err="1"/>
              <a:t>морганида</a:t>
            </a:r>
            <a:r>
              <a:rPr lang="ru-RU" dirty="0"/>
              <a:t>=1% кроссинговера. </a:t>
            </a:r>
          </a:p>
        </p:txBody>
      </p:sp>
      <p:pic>
        <p:nvPicPr>
          <p:cNvPr id="4" name="Рисунок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4043" y="4638691"/>
            <a:ext cx="3775874" cy="1824935"/>
          </a:xfrm>
          <a:prstGeom prst="rect">
            <a:avLst/>
          </a:prstGeom>
          <a:noFill/>
          <a:ln>
            <a:noFill/>
          </a:ln>
        </p:spPr>
      </p:pic>
    </p:spTree>
    <p:extLst>
      <p:ext uri="{BB962C8B-B14F-4D97-AF65-F5344CB8AC3E}">
        <p14:creationId xmlns:p14="http://schemas.microsoft.com/office/powerpoint/2010/main" val="3701840429"/>
      </p:ext>
    </p:extLst>
  </p:cSld>
  <p:clrMapOvr>
    <a:masterClrMapping/>
  </p:clrMapOvr>
  <p:transition>
    <p:wedg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ChangeAspect="1"/>
          </p:cNvGraphicFramePr>
          <p:nvPr>
            <p:extLst>
              <p:ext uri="{D42A27DB-BD31-4B8C-83A1-F6EECF244321}">
                <p14:modId xmlns:p14="http://schemas.microsoft.com/office/powerpoint/2010/main" val="1511889107"/>
              </p:ext>
            </p:extLst>
          </p:nvPr>
        </p:nvGraphicFramePr>
        <p:xfrm>
          <a:off x="67970" y="772510"/>
          <a:ext cx="12124030" cy="5770180"/>
        </p:xfrm>
        <a:graphic>
          <a:graphicData uri="http://schemas.openxmlformats.org/presentationml/2006/ole">
            <mc:AlternateContent xmlns:mc="http://schemas.openxmlformats.org/markup-compatibility/2006">
              <mc:Choice xmlns:v="urn:schemas-microsoft-com:vml" Requires="v">
                <p:oleObj spid="_x0000_s19471" name="Документ" r:id="rId3" imgW="6297183" imgH="2825459" progId="Word.Document.12">
                  <p:embed/>
                </p:oleObj>
              </mc:Choice>
              <mc:Fallback>
                <p:oleObj name="Документ" r:id="rId3" imgW="6297183" imgH="2825459" progId="Word.Document.12">
                  <p:embed/>
                  <p:pic>
                    <p:nvPicPr>
                      <p:cNvPr id="0" name=""/>
                      <p:cNvPicPr/>
                      <p:nvPr/>
                    </p:nvPicPr>
                    <p:blipFill>
                      <a:blip r:embed="rId4"/>
                      <a:stretch>
                        <a:fillRect/>
                      </a:stretch>
                    </p:blipFill>
                    <p:spPr>
                      <a:xfrm>
                        <a:off x="67970" y="772510"/>
                        <a:ext cx="12124030" cy="5770180"/>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3199659702"/>
      </p:ext>
    </p:extLst>
  </p:cSld>
  <p:clrMapOvr>
    <a:masterClrMapping/>
  </p:clrMapOvr>
  <p:transition>
    <p:wedg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style>
          <a:lnRef idx="2">
            <a:schemeClr val="dk1"/>
          </a:lnRef>
          <a:fillRef idx="1">
            <a:schemeClr val="lt1"/>
          </a:fillRef>
          <a:effectRef idx="0">
            <a:schemeClr val="dk1"/>
          </a:effectRef>
          <a:fontRef idx="minor">
            <a:schemeClr val="dk1"/>
          </a:fontRef>
        </p:style>
        <p:txBody>
          <a:bodyPr/>
          <a:lstStyle/>
          <a:p>
            <a:r>
              <a:rPr lang="ru-RU" b="1" dirty="0"/>
              <a:t>Ответ: </a:t>
            </a:r>
            <a:endParaRPr lang="ru-RU" b="1" dirty="0" smtClean="0"/>
          </a:p>
          <a:p>
            <a:r>
              <a:rPr lang="ru-RU" b="1" dirty="0" smtClean="0"/>
              <a:t>2</a:t>
            </a:r>
            <a:r>
              <a:rPr lang="ru-RU" b="1" dirty="0"/>
              <a:t>) вероятность рождения детей с обеими патологиями зрения  </a:t>
            </a:r>
            <a:r>
              <a:rPr lang="ru-RU" dirty="0"/>
              <a:t>составляет 10% и это мальчики</a:t>
            </a:r>
            <a:r>
              <a:rPr lang="ru-RU" dirty="0" smtClean="0"/>
              <a:t>.</a:t>
            </a:r>
          </a:p>
          <a:p>
            <a:r>
              <a:rPr lang="ru-RU" b="1" dirty="0" smtClean="0"/>
              <a:t>3)Объяснение </a:t>
            </a:r>
            <a:r>
              <a:rPr lang="ru-RU" b="1" dirty="0"/>
              <a:t>результатов:</a:t>
            </a:r>
            <a:r>
              <a:rPr lang="ru-RU" dirty="0"/>
              <a:t> гены цветовой и ночной слепоты  сцеплены с Х-хромосомой и у </a:t>
            </a:r>
            <a:r>
              <a:rPr lang="ru-RU" dirty="0" err="1"/>
              <a:t>гомогаметного</a:t>
            </a:r>
            <a:r>
              <a:rPr lang="ru-RU" dirty="0"/>
              <a:t> пола между генами произошел кроссинговер.</a:t>
            </a:r>
          </a:p>
          <a:p>
            <a:endParaRPr lang="ru-RU" dirty="0"/>
          </a:p>
        </p:txBody>
      </p:sp>
    </p:spTree>
    <p:extLst>
      <p:ext uri="{BB962C8B-B14F-4D97-AF65-F5344CB8AC3E}">
        <p14:creationId xmlns:p14="http://schemas.microsoft.com/office/powerpoint/2010/main" val="2190790319"/>
      </p:ext>
    </p:extLst>
  </p:cSld>
  <p:clrMapOvr>
    <a:masterClrMapping/>
  </p:clrMapOvr>
  <p:transition>
    <p:wedg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3186" y="1344673"/>
            <a:ext cx="10202676" cy="550920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3200" b="1" dirty="0"/>
              <a:t>Рецессивные, сцепленные с полом гены человека вызывают заболевание гемофилию и дальтонизм, причем между этими генами происходит кроссинговер. Каких детей по фенотипу и генотипу следует ожидать от брака дигетерозиготной женщины по этим генам и здорового мужчины, а также женщины дальтоника, носителя гена гемофилии и здорового мужчины. Какие законы наследственности проявляются в данном случае.</a:t>
            </a:r>
          </a:p>
        </p:txBody>
      </p:sp>
      <p:sp>
        <p:nvSpPr>
          <p:cNvPr id="3" name="Прямоугольник 2"/>
          <p:cNvSpPr/>
          <p:nvPr/>
        </p:nvSpPr>
        <p:spPr>
          <a:xfrm>
            <a:off x="1053903" y="422306"/>
            <a:ext cx="1949573" cy="646331"/>
          </a:xfrm>
          <a:prstGeom prst="rect">
            <a:avLst/>
          </a:prstGeom>
        </p:spPr>
        <p:txBody>
          <a:bodyPr wrap="none">
            <a:spAutoFit/>
          </a:bodyPr>
          <a:lstStyle/>
          <a:p>
            <a:r>
              <a:rPr lang="ru-RU" sz="3600" b="1" i="1" dirty="0"/>
              <a:t>Задача </a:t>
            </a:r>
            <a:r>
              <a:rPr lang="en-US" sz="3600" b="1" i="1" dirty="0" smtClean="0"/>
              <a:t>3</a:t>
            </a:r>
            <a:endParaRPr lang="ru-RU" sz="3600" dirty="0"/>
          </a:p>
        </p:txBody>
      </p:sp>
    </p:spTree>
    <p:extLst>
      <p:ext uri="{BB962C8B-B14F-4D97-AF65-F5344CB8AC3E}">
        <p14:creationId xmlns:p14="http://schemas.microsoft.com/office/powerpoint/2010/main" val="730439575"/>
      </p:ext>
    </p:extLst>
  </p:cSld>
  <p:clrMapOvr>
    <a:masterClrMapping/>
  </p:clrMapOvr>
  <p:transition>
    <p:wedg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6482" y="720027"/>
            <a:ext cx="11713779" cy="550920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3200" b="1" dirty="0"/>
              <a:t>Дано:</a:t>
            </a:r>
            <a:endParaRPr lang="ru-RU" sz="3200" dirty="0"/>
          </a:p>
          <a:p>
            <a:r>
              <a:rPr lang="ru-RU" sz="3200" dirty="0"/>
              <a:t>Х</a:t>
            </a:r>
            <a:r>
              <a:rPr lang="en-US" sz="3200" dirty="0"/>
              <a:t>h</a:t>
            </a:r>
            <a:r>
              <a:rPr lang="ru-RU" sz="3200" dirty="0"/>
              <a:t>-гемофилия</a:t>
            </a:r>
          </a:p>
          <a:p>
            <a:r>
              <a:rPr lang="en-US" sz="3200" dirty="0" err="1"/>
              <a:t>Xd</a:t>
            </a:r>
            <a:r>
              <a:rPr lang="ru-RU" sz="3200" dirty="0"/>
              <a:t>-дальтонизм</a:t>
            </a:r>
          </a:p>
          <a:p>
            <a:r>
              <a:rPr lang="en-US" sz="3200" dirty="0"/>
              <a:t>XHD</a:t>
            </a:r>
            <a:r>
              <a:rPr lang="ru-RU" sz="3200" dirty="0"/>
              <a:t> – норма в обоих вариантах</a:t>
            </a:r>
          </a:p>
          <a:p>
            <a:r>
              <a:rPr lang="ru-RU" sz="3200" dirty="0"/>
              <a:t>Гены сцеплены в Х-хромосоме, между генами кроссинговер.</a:t>
            </a:r>
          </a:p>
          <a:p>
            <a:r>
              <a:rPr lang="ru-RU" sz="3200" b="1" dirty="0"/>
              <a:t>Генотип матери1:</a:t>
            </a:r>
            <a:r>
              <a:rPr lang="ru-RU" sz="3200" dirty="0"/>
              <a:t> </a:t>
            </a:r>
            <a:r>
              <a:rPr lang="en-US" sz="3200" dirty="0" err="1"/>
              <a:t>XHdXhD</a:t>
            </a:r>
            <a:r>
              <a:rPr lang="ru-RU" sz="3200" dirty="0"/>
              <a:t> -</a:t>
            </a:r>
            <a:r>
              <a:rPr lang="ru-RU" sz="3200" dirty="0" err="1"/>
              <a:t>дигетерозигота</a:t>
            </a:r>
            <a:endParaRPr lang="ru-RU" sz="3200" dirty="0"/>
          </a:p>
          <a:p>
            <a:r>
              <a:rPr lang="ru-RU" sz="3200" b="1" dirty="0"/>
              <a:t>Генотип отца1:</a:t>
            </a:r>
            <a:r>
              <a:rPr lang="ru-RU" sz="3200" dirty="0"/>
              <a:t> </a:t>
            </a:r>
            <a:r>
              <a:rPr lang="en-US" sz="3200" dirty="0"/>
              <a:t>XHD</a:t>
            </a:r>
            <a:r>
              <a:rPr lang="ru-RU" sz="3200" dirty="0"/>
              <a:t>У </a:t>
            </a:r>
          </a:p>
          <a:p>
            <a:r>
              <a:rPr lang="ru-RU" sz="3200" b="1" dirty="0"/>
              <a:t>Генотип матери2:</a:t>
            </a:r>
            <a:r>
              <a:rPr lang="ru-RU" sz="3200" dirty="0"/>
              <a:t> </a:t>
            </a:r>
            <a:r>
              <a:rPr lang="en-US" sz="3200" b="1" dirty="0" err="1"/>
              <a:t>XHdXhd</a:t>
            </a:r>
            <a:r>
              <a:rPr lang="ru-RU" sz="3200" dirty="0"/>
              <a:t> – дальтоник, носитель гена гемофилии (получила ген дальтонизма от обоих родителей, а ген гемофилии от одного родителя)</a:t>
            </a:r>
          </a:p>
          <a:p>
            <a:r>
              <a:rPr lang="ru-RU" sz="3200" b="1" dirty="0"/>
              <a:t>Генотип отца2:</a:t>
            </a:r>
            <a:r>
              <a:rPr lang="ru-RU" sz="3200" dirty="0"/>
              <a:t> </a:t>
            </a:r>
            <a:r>
              <a:rPr lang="en-US" sz="3200" dirty="0"/>
              <a:t>XHD</a:t>
            </a:r>
            <a:r>
              <a:rPr lang="ru-RU" sz="3200" dirty="0"/>
              <a:t>У </a:t>
            </a:r>
          </a:p>
        </p:txBody>
      </p:sp>
    </p:spTree>
    <p:extLst>
      <p:ext uri="{BB962C8B-B14F-4D97-AF65-F5344CB8AC3E}">
        <p14:creationId xmlns:p14="http://schemas.microsoft.com/office/powerpoint/2010/main" val="4075472527"/>
      </p:ext>
    </p:extLst>
  </p:cSld>
  <p:clrMapOvr>
    <a:masterClrMapping/>
  </p:clrMapOvr>
  <p:transition>
    <p:wedg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5669" y="530460"/>
            <a:ext cx="10499834" cy="2246769"/>
          </a:xfrm>
          <a:prstGeom prst="rect">
            <a:avLst/>
          </a:prstGeom>
        </p:spPr>
        <p:txBody>
          <a:bodyPr wrap="square">
            <a:spAutoFit/>
          </a:bodyPr>
          <a:lstStyle/>
          <a:p>
            <a:r>
              <a:rPr lang="ru-RU" sz="2800" dirty="0" smtClean="0"/>
              <a:t>1)Схема </a:t>
            </a:r>
            <a:r>
              <a:rPr lang="ru-RU" sz="2800" dirty="0"/>
              <a:t>решения задачи по первой паре:</a:t>
            </a:r>
          </a:p>
          <a:p>
            <a:r>
              <a:rPr lang="ru-RU" sz="2800" dirty="0"/>
              <a:t>По  условиям задачи между генами </a:t>
            </a:r>
            <a:r>
              <a:rPr lang="ru-RU" sz="2800" dirty="0" smtClean="0"/>
              <a:t>произошел кроссинговер</a:t>
            </a:r>
            <a:r>
              <a:rPr lang="ru-RU" sz="2800" dirty="0"/>
              <a:t>. Он происходит только у </a:t>
            </a:r>
            <a:r>
              <a:rPr lang="ru-RU" sz="2800" dirty="0" err="1"/>
              <a:t>гомогаметного</a:t>
            </a:r>
            <a:r>
              <a:rPr lang="ru-RU" sz="2800" dirty="0"/>
              <a:t> пола: </a:t>
            </a:r>
            <a:endParaRPr lang="ru-RU" sz="2800" dirty="0" smtClean="0"/>
          </a:p>
          <a:p>
            <a:r>
              <a:rPr lang="ru-RU" sz="2800" dirty="0" smtClean="0"/>
              <a:t>у </a:t>
            </a:r>
            <a:r>
              <a:rPr lang="ru-RU" sz="2800" dirty="0"/>
              <a:t>женщины образовались 4 типа гамет (два типа </a:t>
            </a:r>
            <a:r>
              <a:rPr lang="ru-RU" sz="2800" dirty="0" err="1"/>
              <a:t>некроссоверных</a:t>
            </a:r>
            <a:r>
              <a:rPr lang="ru-RU" sz="2800" dirty="0"/>
              <a:t> и два типа  </a:t>
            </a:r>
            <a:r>
              <a:rPr lang="ru-RU" sz="2800" dirty="0" err="1"/>
              <a:t>кроссоверных</a:t>
            </a:r>
            <a:r>
              <a:rPr lang="ru-RU" sz="2800" dirty="0"/>
              <a:t>)</a:t>
            </a:r>
          </a:p>
        </p:txBody>
      </p:sp>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2538248" y="2971799"/>
            <a:ext cx="4997669" cy="2940269"/>
          </a:xfrm>
          <a:prstGeom prst="rect">
            <a:avLst/>
          </a:prstGeom>
          <a:noFill/>
          <a:ln>
            <a:noFill/>
          </a:ln>
        </p:spPr>
      </p:pic>
    </p:spTree>
    <p:extLst>
      <p:ext uri="{BB962C8B-B14F-4D97-AF65-F5344CB8AC3E}">
        <p14:creationId xmlns:p14="http://schemas.microsoft.com/office/powerpoint/2010/main" val="1649983321"/>
      </p:ext>
    </p:extLst>
  </p:cSld>
  <p:clrMapOvr>
    <a:masterClrMapping/>
  </p:clrMapOvr>
  <p:transition>
    <p:wedg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365219863"/>
              </p:ext>
            </p:extLst>
          </p:nvPr>
        </p:nvGraphicFramePr>
        <p:xfrm>
          <a:off x="457198" y="362609"/>
          <a:ext cx="11288113" cy="5400950"/>
        </p:xfrm>
        <a:graphic>
          <a:graphicData uri="http://schemas.openxmlformats.org/drawingml/2006/table">
            <a:tbl>
              <a:tblPr firstRow="1" firstCol="1" bandRow="1"/>
              <a:tblGrid>
                <a:gridCol w="1584749">
                  <a:extLst>
                    <a:ext uri="{9D8B030D-6E8A-4147-A177-3AD203B41FA5}">
                      <a16:colId xmlns:a16="http://schemas.microsoft.com/office/drawing/2014/main" val="20000"/>
                    </a:ext>
                  </a:extLst>
                </a:gridCol>
                <a:gridCol w="1933274">
                  <a:extLst>
                    <a:ext uri="{9D8B030D-6E8A-4147-A177-3AD203B41FA5}">
                      <a16:colId xmlns:a16="http://schemas.microsoft.com/office/drawing/2014/main" val="20001"/>
                    </a:ext>
                  </a:extLst>
                </a:gridCol>
                <a:gridCol w="1933274">
                  <a:extLst>
                    <a:ext uri="{9D8B030D-6E8A-4147-A177-3AD203B41FA5}">
                      <a16:colId xmlns:a16="http://schemas.microsoft.com/office/drawing/2014/main" val="20002"/>
                    </a:ext>
                  </a:extLst>
                </a:gridCol>
                <a:gridCol w="1710702">
                  <a:extLst>
                    <a:ext uri="{9D8B030D-6E8A-4147-A177-3AD203B41FA5}">
                      <a16:colId xmlns:a16="http://schemas.microsoft.com/office/drawing/2014/main" val="20003"/>
                    </a:ext>
                  </a:extLst>
                </a:gridCol>
                <a:gridCol w="366641">
                  <a:extLst>
                    <a:ext uri="{9D8B030D-6E8A-4147-A177-3AD203B41FA5}">
                      <a16:colId xmlns:a16="http://schemas.microsoft.com/office/drawing/2014/main" val="20004"/>
                    </a:ext>
                  </a:extLst>
                </a:gridCol>
                <a:gridCol w="162081">
                  <a:extLst>
                    <a:ext uri="{9D8B030D-6E8A-4147-A177-3AD203B41FA5}">
                      <a16:colId xmlns:a16="http://schemas.microsoft.com/office/drawing/2014/main" val="20005"/>
                    </a:ext>
                  </a:extLst>
                </a:gridCol>
                <a:gridCol w="1798696">
                  <a:extLst>
                    <a:ext uri="{9D8B030D-6E8A-4147-A177-3AD203B41FA5}">
                      <a16:colId xmlns:a16="http://schemas.microsoft.com/office/drawing/2014/main" val="20006"/>
                    </a:ext>
                  </a:extLst>
                </a:gridCol>
                <a:gridCol w="1798696">
                  <a:extLst>
                    <a:ext uri="{9D8B030D-6E8A-4147-A177-3AD203B41FA5}">
                      <a16:colId xmlns:a16="http://schemas.microsoft.com/office/drawing/2014/main" val="20007"/>
                    </a:ext>
                  </a:extLst>
                </a:gridCol>
              </a:tblGrid>
              <a:tr h="393497">
                <a:tc>
                  <a:txBody>
                    <a:bodyPr/>
                    <a:lstStyle/>
                    <a:p>
                      <a:pPr algn="ctr">
                        <a:spcAft>
                          <a:spcPts val="0"/>
                        </a:spcAft>
                        <a:tabLst>
                          <a:tab pos="180340" algn="l"/>
                          <a:tab pos="270510" algn="l"/>
                        </a:tabLst>
                      </a:pPr>
                      <a:r>
                        <a:rPr lang="ru-RU" sz="2400" b="1" dirty="0">
                          <a:solidFill>
                            <a:srgbClr val="000000"/>
                          </a:solidFill>
                          <a:effectLst/>
                          <a:latin typeface="Arial"/>
                          <a:ea typeface="Times New Roman"/>
                        </a:rPr>
                        <a:t>Р </a:t>
                      </a:r>
                      <a:endParaRPr lang="ru-RU" sz="2400" dirty="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spcAft>
                          <a:spcPts val="0"/>
                        </a:spcAft>
                        <a:tabLst>
                          <a:tab pos="180340" algn="l"/>
                          <a:tab pos="270510" algn="l"/>
                        </a:tabLst>
                      </a:pPr>
                      <a:r>
                        <a:rPr lang="ru-RU" sz="2400">
                          <a:solidFill>
                            <a:srgbClr val="000000"/>
                          </a:solidFill>
                          <a:effectLst/>
                          <a:latin typeface="Arial"/>
                          <a:ea typeface="Times New Roman"/>
                        </a:rPr>
                        <a:t> ♀</a:t>
                      </a:r>
                      <a:r>
                        <a:rPr lang="ru-RU" sz="2400">
                          <a:solidFill>
                            <a:srgbClr val="C00000"/>
                          </a:solidFill>
                          <a:effectLst/>
                          <a:latin typeface="Arial"/>
                          <a:ea typeface="Times New Roman"/>
                        </a:rPr>
                        <a:t> </a:t>
                      </a:r>
                      <a:r>
                        <a:rPr lang="en-US" sz="2400">
                          <a:solidFill>
                            <a:srgbClr val="C00000"/>
                          </a:solidFill>
                          <a:effectLst/>
                          <a:latin typeface="Arial"/>
                          <a:ea typeface="Times New Roman"/>
                        </a:rPr>
                        <a:t>XHd</a:t>
                      </a:r>
                      <a:r>
                        <a:rPr lang="en-US" sz="2400">
                          <a:solidFill>
                            <a:srgbClr val="000099"/>
                          </a:solidFill>
                          <a:effectLst/>
                          <a:latin typeface="Arial"/>
                          <a:ea typeface="Times New Roman"/>
                        </a:rPr>
                        <a:t>XhD</a:t>
                      </a:r>
                      <a:r>
                        <a:rPr lang="ru-RU" sz="2400">
                          <a:solidFill>
                            <a:srgbClr val="000099"/>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tc>
                  <a:txBody>
                    <a:bodyPr/>
                    <a:lstStyle/>
                    <a:p>
                      <a:pPr algn="ctr">
                        <a:spcAft>
                          <a:spcPts val="0"/>
                        </a:spcAft>
                        <a:tabLst>
                          <a:tab pos="180340" algn="l"/>
                          <a:tab pos="270510" algn="l"/>
                        </a:tabLst>
                      </a:pPr>
                      <a:r>
                        <a:rPr lang="ru-RU" sz="2400" b="1">
                          <a:solidFill>
                            <a:srgbClr val="000000"/>
                          </a:solidFill>
                          <a:effectLst/>
                          <a:latin typeface="Arial"/>
                          <a:ea typeface="Times New Roman"/>
                        </a:rPr>
                        <a:t>*</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spcAft>
                          <a:spcPts val="0"/>
                        </a:spcAft>
                        <a:tabLst>
                          <a:tab pos="180340" algn="l"/>
                          <a:tab pos="270510" algn="l"/>
                        </a:tabLst>
                      </a:pPr>
                      <a:r>
                        <a:rPr lang="ru-RU" sz="2400">
                          <a:solidFill>
                            <a:srgbClr val="000000"/>
                          </a:solidFill>
                          <a:effectLst/>
                          <a:latin typeface="Arial"/>
                          <a:ea typeface="Times New Roman"/>
                        </a:rPr>
                        <a:t> ♂</a:t>
                      </a:r>
                      <a:r>
                        <a:rPr lang="ru-RU" sz="2400">
                          <a:solidFill>
                            <a:srgbClr val="000099"/>
                          </a:solidFill>
                          <a:effectLst/>
                          <a:latin typeface="Arial"/>
                          <a:ea typeface="Times New Roman"/>
                        </a:rPr>
                        <a:t> </a:t>
                      </a:r>
                      <a:r>
                        <a:rPr lang="en-US" sz="2400">
                          <a:solidFill>
                            <a:srgbClr val="000099"/>
                          </a:solidFill>
                          <a:effectLst/>
                          <a:latin typeface="Arial"/>
                          <a:ea typeface="Times New Roman"/>
                        </a:rPr>
                        <a:t>XHD</a:t>
                      </a:r>
                      <a:r>
                        <a:rPr lang="ru-RU" sz="2400">
                          <a:solidFill>
                            <a:srgbClr val="000099"/>
                          </a:solidFill>
                          <a:effectLst/>
                          <a:latin typeface="Arial"/>
                          <a:ea typeface="Times New Roman"/>
                        </a:rPr>
                        <a:t>У</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393497">
                <a:tc>
                  <a:txBody>
                    <a:bodyPr/>
                    <a:lstStyle/>
                    <a:p>
                      <a:pPr algn="ctr">
                        <a:spcAft>
                          <a:spcPts val="0"/>
                        </a:spcAft>
                        <a:tabLst>
                          <a:tab pos="180340" algn="l"/>
                          <a:tab pos="270510" algn="l"/>
                        </a:tabLst>
                      </a:pPr>
                      <a:r>
                        <a:rPr lang="ru-RU" sz="2400">
                          <a:solidFill>
                            <a:srgbClr val="000000"/>
                          </a:solidFill>
                          <a:effectLst/>
                          <a:latin typeface="Arial"/>
                          <a:ea typeface="Times New Roman"/>
                        </a:rPr>
                        <a:t>Ф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spcAft>
                          <a:spcPts val="0"/>
                        </a:spcAft>
                        <a:tabLst>
                          <a:tab pos="270510" algn="l"/>
                        </a:tabLst>
                      </a:pPr>
                      <a:r>
                        <a:rPr lang="ru-RU" sz="2000">
                          <a:effectLst/>
                          <a:latin typeface="Arial"/>
                          <a:ea typeface="Times New Roman"/>
                        </a:rPr>
                        <a:t>Норма, норма          </a:t>
                      </a:r>
                      <a:r>
                        <a:rPr lang="ru-RU" sz="2000">
                          <a:solidFill>
                            <a:srgbClr val="000099"/>
                          </a:solidFill>
                          <a:effectLst/>
                          <a:latin typeface="Arial"/>
                          <a:ea typeface="Times New Roman"/>
                        </a:rPr>
                        <a:t> </a:t>
                      </a:r>
                      <a:endParaRPr lang="ru-RU" sz="2000">
                        <a:effectLst/>
                        <a:latin typeface="Calibri"/>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tc>
                  <a:txBody>
                    <a:bodyPr/>
                    <a:lstStyle/>
                    <a:p>
                      <a:pPr algn="ctr">
                        <a:spcAft>
                          <a:spcPts val="0"/>
                        </a:spcAft>
                        <a:tabLst>
                          <a:tab pos="180340" algn="l"/>
                          <a:tab pos="270510" algn="l"/>
                        </a:tabLst>
                      </a:pPr>
                      <a:r>
                        <a:rPr lang="ru-RU" sz="2400">
                          <a:solidFill>
                            <a:srgbClr val="000000"/>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lnSpc>
                          <a:spcPts val="1100"/>
                        </a:lnSpc>
                        <a:spcAft>
                          <a:spcPts val="0"/>
                        </a:spcAft>
                        <a:tabLst>
                          <a:tab pos="270510" algn="l"/>
                        </a:tabLst>
                      </a:pPr>
                      <a:r>
                        <a:rPr lang="ru-RU" sz="2000">
                          <a:effectLst/>
                          <a:latin typeface="Arial"/>
                          <a:ea typeface="Times New Roman"/>
                        </a:rPr>
                        <a:t>Норма, норма</a:t>
                      </a:r>
                      <a:r>
                        <a:rPr lang="ru-RU" sz="2000">
                          <a:solidFill>
                            <a:srgbClr val="000099"/>
                          </a:solidFill>
                          <a:effectLst/>
                          <a:latin typeface="Arial"/>
                          <a:ea typeface="Times New Roman"/>
                        </a:rPr>
                        <a:t> </a:t>
                      </a:r>
                      <a:endParaRPr lang="ru-RU" sz="2000">
                        <a:effectLst/>
                        <a:latin typeface="Calibri"/>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1"/>
                  </a:ext>
                </a:extLst>
              </a:tr>
              <a:tr h="786994">
                <a:tc>
                  <a:txBody>
                    <a:bodyPr/>
                    <a:lstStyle/>
                    <a:p>
                      <a:pPr algn="ctr">
                        <a:spcAft>
                          <a:spcPts val="0"/>
                        </a:spcAft>
                        <a:tabLst>
                          <a:tab pos="180340" algn="l"/>
                          <a:tab pos="270510" algn="l"/>
                        </a:tabLst>
                      </a:pPr>
                      <a:r>
                        <a:rPr lang="ru-RU" sz="2400" b="1">
                          <a:solidFill>
                            <a:srgbClr val="000000"/>
                          </a:solidFill>
                          <a:effectLst/>
                          <a:latin typeface="Arial"/>
                          <a:ea typeface="Times New Roman"/>
                        </a:rPr>
                        <a:t>Гаметы</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spcAft>
                          <a:spcPts val="0"/>
                        </a:spcAft>
                        <a:tabLst>
                          <a:tab pos="180340" algn="l"/>
                          <a:tab pos="270510" algn="l"/>
                        </a:tabLst>
                      </a:pPr>
                      <a:r>
                        <a:rPr lang="ru-RU" sz="2400">
                          <a:solidFill>
                            <a:srgbClr val="000000"/>
                          </a:solidFill>
                          <a:effectLst/>
                          <a:latin typeface="Arial"/>
                          <a:ea typeface="Times New Roman"/>
                        </a:rPr>
                        <a:t> </a:t>
                      </a:r>
                      <a:r>
                        <a:rPr lang="ru-RU" sz="2400">
                          <a:solidFill>
                            <a:srgbClr val="C00000"/>
                          </a:solidFill>
                          <a:effectLst/>
                          <a:latin typeface="Arial"/>
                          <a:ea typeface="Times New Roman"/>
                        </a:rPr>
                        <a:t> </a:t>
                      </a:r>
                      <a:r>
                        <a:rPr lang="ru-RU" sz="2400">
                          <a:solidFill>
                            <a:srgbClr val="000000"/>
                          </a:solidFill>
                          <a:effectLst/>
                          <a:latin typeface="Arial"/>
                          <a:ea typeface="Times New Roman"/>
                        </a:rPr>
                        <a:t>Некроссоверные:</a:t>
                      </a:r>
                      <a:r>
                        <a:rPr lang="ru-RU" sz="2400">
                          <a:solidFill>
                            <a:srgbClr val="C00000"/>
                          </a:solidFill>
                          <a:effectLst/>
                          <a:latin typeface="Arial"/>
                          <a:ea typeface="Times New Roman"/>
                        </a:rPr>
                        <a:t> </a:t>
                      </a:r>
                      <a:r>
                        <a:rPr lang="en-US" sz="2400">
                          <a:solidFill>
                            <a:srgbClr val="000000"/>
                          </a:solidFill>
                          <a:effectLst/>
                          <a:latin typeface="Arial"/>
                          <a:ea typeface="Times New Roman"/>
                        </a:rPr>
                        <a:t>XHd </a:t>
                      </a:r>
                      <a:r>
                        <a:rPr lang="ru-RU" sz="2400">
                          <a:solidFill>
                            <a:srgbClr val="000000"/>
                          </a:solidFill>
                          <a:effectLst/>
                          <a:latin typeface="Arial"/>
                          <a:ea typeface="Times New Roman"/>
                        </a:rPr>
                        <a:t>, </a:t>
                      </a:r>
                      <a:r>
                        <a:rPr lang="en-US" sz="2400">
                          <a:solidFill>
                            <a:srgbClr val="000000"/>
                          </a:solidFill>
                          <a:effectLst/>
                          <a:latin typeface="Arial"/>
                          <a:ea typeface="Times New Roman"/>
                        </a:rPr>
                        <a:t>XhD</a:t>
                      </a:r>
                      <a:r>
                        <a:rPr lang="ru-RU" sz="2400">
                          <a:solidFill>
                            <a:srgbClr val="000000"/>
                          </a:solidFill>
                          <a:effectLst/>
                          <a:latin typeface="Arial"/>
                          <a:ea typeface="Times New Roman"/>
                        </a:rPr>
                        <a:t>,</a:t>
                      </a:r>
                      <a:endParaRPr lang="ru-RU" sz="2400">
                        <a:solidFill>
                          <a:srgbClr val="000000"/>
                        </a:solidFill>
                        <a:effectLst/>
                        <a:latin typeface="Times New Roman"/>
                        <a:ea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Кроссоверные: </a:t>
                      </a:r>
                      <a:r>
                        <a:rPr lang="en-US" sz="2400">
                          <a:solidFill>
                            <a:srgbClr val="C00000"/>
                          </a:solidFill>
                          <a:effectLst/>
                          <a:latin typeface="Arial"/>
                          <a:ea typeface="Times New Roman"/>
                        </a:rPr>
                        <a:t>XHD</a:t>
                      </a:r>
                      <a:r>
                        <a:rPr lang="ru-RU" sz="2400">
                          <a:solidFill>
                            <a:srgbClr val="000000"/>
                          </a:solidFill>
                          <a:effectLst/>
                          <a:latin typeface="Arial"/>
                          <a:ea typeface="Times New Roman"/>
                        </a:rPr>
                        <a:t>, </a:t>
                      </a:r>
                      <a:r>
                        <a:rPr lang="en-US" sz="2400">
                          <a:solidFill>
                            <a:srgbClr val="C00000"/>
                          </a:solidFill>
                          <a:effectLst/>
                          <a:latin typeface="Arial"/>
                          <a:ea typeface="Times New Roman"/>
                        </a:rPr>
                        <a:t>Xhd</a:t>
                      </a:r>
                      <a:r>
                        <a:rPr lang="ru-RU" sz="2400">
                          <a:solidFill>
                            <a:srgbClr val="000000"/>
                          </a:solidFill>
                          <a:effectLst/>
                          <a:latin typeface="Arial"/>
                          <a:ea typeface="Times New Roman"/>
                        </a:rPr>
                        <a:t>,</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tc>
                  <a:txBody>
                    <a:bodyPr/>
                    <a:lstStyle/>
                    <a:p>
                      <a:pPr algn="ctr">
                        <a:spcAft>
                          <a:spcPts val="0"/>
                        </a:spcAft>
                        <a:tabLst>
                          <a:tab pos="180340" algn="l"/>
                          <a:tab pos="270510" algn="l"/>
                        </a:tabLst>
                      </a:pPr>
                      <a:r>
                        <a:rPr lang="ru-RU" sz="2400" b="1">
                          <a:solidFill>
                            <a:srgbClr val="000000"/>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spcAft>
                          <a:spcPts val="0"/>
                        </a:spcAft>
                        <a:tabLst>
                          <a:tab pos="180340" algn="l"/>
                          <a:tab pos="270510" algn="l"/>
                        </a:tabLst>
                      </a:pPr>
                      <a:r>
                        <a:rPr lang="en-US" sz="2400">
                          <a:solidFill>
                            <a:srgbClr val="000099"/>
                          </a:solidFill>
                          <a:effectLst/>
                          <a:latin typeface="Arial"/>
                          <a:ea typeface="Times New Roman"/>
                        </a:rPr>
                        <a:t>XHD</a:t>
                      </a:r>
                      <a:r>
                        <a:rPr lang="ru-RU" sz="2400">
                          <a:solidFill>
                            <a:srgbClr val="000099"/>
                          </a:solidFill>
                          <a:effectLst/>
                          <a:latin typeface="Arial"/>
                          <a:ea typeface="Times New Roman"/>
                        </a:rPr>
                        <a:t>, У</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2"/>
                  </a:ext>
                </a:extLst>
              </a:tr>
              <a:tr h="846018">
                <a:tc rowSpan="3">
                  <a:txBody>
                    <a:bodyPr/>
                    <a:lstStyle/>
                    <a:p>
                      <a:pPr algn="ctr">
                        <a:spcAft>
                          <a:spcPts val="0"/>
                        </a:spcAft>
                        <a:tabLst>
                          <a:tab pos="180340" algn="l"/>
                          <a:tab pos="270510" algn="l"/>
                        </a:tabLst>
                      </a:pPr>
                      <a:r>
                        <a:rPr lang="en-US" sz="2400" b="1">
                          <a:solidFill>
                            <a:srgbClr val="000000"/>
                          </a:solidFill>
                          <a:effectLst/>
                          <a:latin typeface="Arial"/>
                          <a:ea typeface="Times New Roman"/>
                        </a:rPr>
                        <a:t>F</a:t>
                      </a:r>
                      <a:r>
                        <a:rPr lang="ru-RU" sz="2400" b="1">
                          <a:solidFill>
                            <a:srgbClr val="000000"/>
                          </a:solidFill>
                          <a:effectLst/>
                          <a:latin typeface="Arial"/>
                          <a:ea typeface="Times New Roman"/>
                        </a:rPr>
                        <a:t>1</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tabLst>
                          <a:tab pos="180340" algn="l"/>
                          <a:tab pos="270510" algn="l"/>
                        </a:tabLst>
                      </a:pPr>
                      <a:r>
                        <a:rPr lang="ru-RU" sz="2400">
                          <a:solidFill>
                            <a:srgbClr val="000000"/>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400">
                          <a:effectLst/>
                          <a:latin typeface="Arial"/>
                          <a:ea typeface="Times New Roman"/>
                          <a:cs typeface="Times New Roman"/>
                        </a:rPr>
                        <a:t>XHd</a:t>
                      </a:r>
                      <a:endParaRPr lang="ru-RU" sz="20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lnSpc>
                          <a:spcPct val="115000"/>
                        </a:lnSpc>
                        <a:spcAft>
                          <a:spcPts val="0"/>
                        </a:spcAft>
                      </a:pPr>
                      <a:r>
                        <a:rPr lang="en-US" sz="2400">
                          <a:effectLst/>
                          <a:latin typeface="Arial"/>
                          <a:ea typeface="Times New Roman"/>
                          <a:cs typeface="Times New Roman"/>
                        </a:rPr>
                        <a:t>XhD</a:t>
                      </a:r>
                      <a:endParaRPr lang="ru-RU" sz="2000">
                        <a:effectLst/>
                        <a:latin typeface="Calibri"/>
                        <a:ea typeface="Times New Roman"/>
                        <a:cs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tc>
                  <a:txBody>
                    <a:bodyPr/>
                    <a:lstStyle/>
                    <a:p>
                      <a:pPr algn="ctr">
                        <a:lnSpc>
                          <a:spcPct val="115000"/>
                        </a:lnSpc>
                        <a:spcAft>
                          <a:spcPts val="0"/>
                        </a:spcAft>
                      </a:pPr>
                      <a:r>
                        <a:rPr lang="en-US" sz="2400">
                          <a:solidFill>
                            <a:srgbClr val="C00000"/>
                          </a:solidFill>
                          <a:effectLst/>
                          <a:latin typeface="Arial"/>
                          <a:ea typeface="Times New Roman"/>
                          <a:cs typeface="Times New Roman"/>
                        </a:rPr>
                        <a:t>XHD</a:t>
                      </a:r>
                      <a:endParaRPr lang="ru-RU" sz="2000">
                        <a:effectLst/>
                        <a:latin typeface="Calibri"/>
                        <a:ea typeface="Times New Roman"/>
                        <a:cs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en-US" sz="2400">
                          <a:solidFill>
                            <a:srgbClr val="C00000"/>
                          </a:solidFill>
                          <a:effectLst/>
                          <a:latin typeface="Arial"/>
                          <a:ea typeface="Times New Roman"/>
                          <a:cs typeface="Times New Roman"/>
                        </a:rPr>
                        <a:t>Xhd</a:t>
                      </a:r>
                      <a:endParaRPr lang="ru-RU" sz="2000">
                        <a:effectLst/>
                        <a:latin typeface="Calibri"/>
                        <a:ea typeface="Times New Roman"/>
                        <a:cs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846018">
                <a:tc vMerge="1">
                  <a:txBody>
                    <a:bodyPr/>
                    <a:lstStyle/>
                    <a:p>
                      <a:endParaRPr lang="ru-RU"/>
                    </a:p>
                  </a:txBody>
                  <a:tcPr/>
                </a:tc>
                <a:tc>
                  <a:txBody>
                    <a:bodyPr/>
                    <a:lstStyle/>
                    <a:p>
                      <a:pPr algn="ctr">
                        <a:spcAft>
                          <a:spcPts val="0"/>
                        </a:spcAft>
                        <a:tabLst>
                          <a:tab pos="180340" algn="l"/>
                          <a:tab pos="270510" algn="l"/>
                        </a:tabLst>
                      </a:pPr>
                      <a:r>
                        <a:rPr lang="en-US" sz="2400">
                          <a:solidFill>
                            <a:srgbClr val="000099"/>
                          </a:solidFill>
                          <a:effectLst/>
                          <a:latin typeface="Arial"/>
                          <a:ea typeface="Times New Roman"/>
                        </a:rPr>
                        <a:t>XHD</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tabLst>
                          <a:tab pos="180340" algn="l"/>
                          <a:tab pos="270510" algn="l"/>
                        </a:tabLst>
                      </a:pPr>
                      <a:r>
                        <a:rPr lang="ru-RU" sz="2400" dirty="0">
                          <a:solidFill>
                            <a:srgbClr val="000000"/>
                          </a:solidFill>
                          <a:effectLst/>
                          <a:latin typeface="Arial"/>
                          <a:ea typeface="Times New Roman"/>
                        </a:rPr>
                        <a:t>♀</a:t>
                      </a:r>
                      <a:r>
                        <a:rPr lang="en-US" sz="2400" dirty="0">
                          <a:solidFill>
                            <a:srgbClr val="000099"/>
                          </a:solidFill>
                          <a:effectLst/>
                          <a:latin typeface="Arial"/>
                          <a:ea typeface="Times New Roman"/>
                        </a:rPr>
                        <a:t> </a:t>
                      </a:r>
                      <a:r>
                        <a:rPr lang="en-US" sz="2400" dirty="0" err="1">
                          <a:solidFill>
                            <a:srgbClr val="000099"/>
                          </a:solidFill>
                          <a:effectLst/>
                          <a:latin typeface="Arial"/>
                          <a:ea typeface="Times New Roman"/>
                        </a:rPr>
                        <a:t>XHD</a:t>
                      </a:r>
                      <a:r>
                        <a:rPr lang="en-US" sz="2400" dirty="0" err="1">
                          <a:solidFill>
                            <a:srgbClr val="000000"/>
                          </a:solidFill>
                          <a:effectLst/>
                          <a:latin typeface="Arial"/>
                          <a:ea typeface="Times New Roman"/>
                        </a:rPr>
                        <a:t>XHd</a:t>
                      </a:r>
                      <a:r>
                        <a:rPr lang="ru-RU" sz="2400" dirty="0">
                          <a:solidFill>
                            <a:srgbClr val="000000"/>
                          </a:solidFill>
                          <a:effectLst/>
                          <a:latin typeface="Arial"/>
                          <a:ea typeface="Times New Roman"/>
                        </a:rPr>
                        <a:t>  </a:t>
                      </a:r>
                      <a:endParaRPr lang="ru-RU" sz="2400" dirty="0">
                        <a:solidFill>
                          <a:srgbClr val="000000"/>
                        </a:solidFill>
                        <a:effectLst/>
                        <a:latin typeface="Times New Roman"/>
                        <a:ea typeface="Times New Roman"/>
                      </a:endParaRPr>
                    </a:p>
                    <a:p>
                      <a:pPr algn="ctr">
                        <a:spcAft>
                          <a:spcPts val="0"/>
                        </a:spcAft>
                        <a:tabLst>
                          <a:tab pos="180340" algn="l"/>
                          <a:tab pos="270510" algn="l"/>
                        </a:tabLst>
                      </a:pPr>
                      <a:r>
                        <a:rPr lang="ru-RU" sz="2400" dirty="0">
                          <a:solidFill>
                            <a:srgbClr val="000000"/>
                          </a:solidFill>
                          <a:effectLst/>
                          <a:latin typeface="Arial"/>
                          <a:ea typeface="Times New Roman"/>
                        </a:rPr>
                        <a:t>Норма, норма          </a:t>
                      </a:r>
                      <a:r>
                        <a:rPr lang="ru-RU" sz="2400" dirty="0">
                          <a:solidFill>
                            <a:srgbClr val="000099"/>
                          </a:solidFill>
                          <a:effectLst/>
                          <a:latin typeface="Arial"/>
                          <a:ea typeface="Times New Roman"/>
                        </a:rPr>
                        <a:t> </a:t>
                      </a:r>
                      <a:endParaRPr lang="ru-RU" sz="2400" dirty="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lnSpc>
                          <a:spcPct val="115000"/>
                        </a:lnSpc>
                        <a:spcAft>
                          <a:spcPts val="0"/>
                        </a:spcAft>
                      </a:pPr>
                      <a:r>
                        <a:rPr lang="ru-RU" sz="2400">
                          <a:effectLst/>
                          <a:latin typeface="Arial"/>
                          <a:ea typeface="Times New Roman"/>
                          <a:cs typeface="Times New Roman"/>
                        </a:rPr>
                        <a:t>♀</a:t>
                      </a:r>
                      <a:r>
                        <a:rPr lang="en-US" sz="2400">
                          <a:solidFill>
                            <a:srgbClr val="000099"/>
                          </a:solidFill>
                          <a:effectLst/>
                          <a:latin typeface="Arial"/>
                          <a:ea typeface="Times New Roman"/>
                          <a:cs typeface="Times New Roman"/>
                        </a:rPr>
                        <a:t> XHD</a:t>
                      </a:r>
                      <a:r>
                        <a:rPr lang="en-US" sz="2400">
                          <a:effectLst/>
                          <a:latin typeface="Arial"/>
                          <a:ea typeface="Times New Roman"/>
                          <a:cs typeface="Times New Roman"/>
                        </a:rPr>
                        <a:t>XhD</a:t>
                      </a:r>
                      <a:endParaRPr lang="ru-RU" sz="2000">
                        <a:effectLst/>
                        <a:latin typeface="Calibri"/>
                        <a:ea typeface="Times New Roman"/>
                        <a:cs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Норма, норма          </a:t>
                      </a:r>
                      <a:r>
                        <a:rPr lang="ru-RU" sz="2400">
                          <a:solidFill>
                            <a:srgbClr val="000099"/>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tc>
                  <a:txBody>
                    <a:bodyPr/>
                    <a:lstStyle/>
                    <a:p>
                      <a:pPr algn="ctr">
                        <a:spcAft>
                          <a:spcPts val="0"/>
                        </a:spcAft>
                        <a:tabLst>
                          <a:tab pos="180340" algn="l"/>
                          <a:tab pos="270510" algn="l"/>
                        </a:tabLst>
                      </a:pPr>
                      <a:r>
                        <a:rPr lang="ru-RU" sz="2400">
                          <a:solidFill>
                            <a:srgbClr val="000000"/>
                          </a:solidFill>
                          <a:effectLst/>
                          <a:latin typeface="Arial"/>
                          <a:ea typeface="Times New Roman"/>
                        </a:rPr>
                        <a:t>♀</a:t>
                      </a:r>
                      <a:r>
                        <a:rPr lang="en-US" sz="2400">
                          <a:solidFill>
                            <a:srgbClr val="000099"/>
                          </a:solidFill>
                          <a:effectLst/>
                          <a:latin typeface="Arial"/>
                          <a:ea typeface="Times New Roman"/>
                        </a:rPr>
                        <a:t> XHDXHD</a:t>
                      </a:r>
                      <a:endParaRPr lang="ru-RU" sz="2400">
                        <a:solidFill>
                          <a:srgbClr val="000000"/>
                        </a:solidFill>
                        <a:effectLst/>
                        <a:latin typeface="Times New Roman"/>
                        <a:ea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Норма, норма          </a:t>
                      </a:r>
                      <a:r>
                        <a:rPr lang="ru-RU" sz="2400">
                          <a:solidFill>
                            <a:srgbClr val="000099"/>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ru-RU" sz="2400">
                          <a:effectLst/>
                          <a:latin typeface="Arial"/>
                          <a:ea typeface="Times New Roman"/>
                          <a:cs typeface="Times New Roman"/>
                        </a:rPr>
                        <a:t>♀ </a:t>
                      </a:r>
                      <a:r>
                        <a:rPr lang="en-US" sz="2400">
                          <a:solidFill>
                            <a:srgbClr val="000099"/>
                          </a:solidFill>
                          <a:effectLst/>
                          <a:latin typeface="Arial"/>
                          <a:ea typeface="Times New Roman"/>
                          <a:cs typeface="Times New Roman"/>
                        </a:rPr>
                        <a:t> XHD</a:t>
                      </a:r>
                      <a:r>
                        <a:rPr lang="en-US" sz="2400">
                          <a:solidFill>
                            <a:srgbClr val="C00000"/>
                          </a:solidFill>
                          <a:effectLst/>
                          <a:latin typeface="Arial"/>
                          <a:ea typeface="Times New Roman"/>
                          <a:cs typeface="Times New Roman"/>
                        </a:rPr>
                        <a:t>Xhd</a:t>
                      </a:r>
                      <a:endParaRPr lang="ru-RU" sz="2000">
                        <a:effectLst/>
                        <a:latin typeface="Calibri"/>
                        <a:ea typeface="Times New Roman"/>
                        <a:cs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Норма, норма          </a:t>
                      </a:r>
                      <a:r>
                        <a:rPr lang="ru-RU" sz="2400">
                          <a:solidFill>
                            <a:srgbClr val="000099"/>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1573988">
                <a:tc vMerge="1">
                  <a:txBody>
                    <a:bodyPr/>
                    <a:lstStyle/>
                    <a:p>
                      <a:endParaRPr lang="ru-RU"/>
                    </a:p>
                  </a:txBody>
                  <a:tcPr/>
                </a:tc>
                <a:tc>
                  <a:txBody>
                    <a:bodyPr/>
                    <a:lstStyle/>
                    <a:p>
                      <a:pPr algn="ctr">
                        <a:spcAft>
                          <a:spcPts val="0"/>
                        </a:spcAft>
                        <a:tabLst>
                          <a:tab pos="180340" algn="l"/>
                          <a:tab pos="270510" algn="l"/>
                        </a:tabLst>
                      </a:pPr>
                      <a:r>
                        <a:rPr lang="ru-RU" sz="2400">
                          <a:solidFill>
                            <a:srgbClr val="000099"/>
                          </a:solidFill>
                          <a:effectLst/>
                          <a:latin typeface="Arial"/>
                          <a:ea typeface="Times New Roman"/>
                        </a:rPr>
                        <a:t>У</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tabLst>
                          <a:tab pos="180340" algn="l"/>
                          <a:tab pos="270510" algn="l"/>
                        </a:tabLst>
                      </a:pPr>
                      <a:r>
                        <a:rPr lang="ru-RU" sz="2400">
                          <a:solidFill>
                            <a:srgbClr val="000000"/>
                          </a:solidFill>
                          <a:effectLst/>
                          <a:latin typeface="Arial"/>
                          <a:ea typeface="Times New Roman"/>
                        </a:rPr>
                        <a:t>♂</a:t>
                      </a:r>
                      <a:r>
                        <a:rPr lang="en-US" sz="2400">
                          <a:solidFill>
                            <a:srgbClr val="000000"/>
                          </a:solidFill>
                          <a:effectLst/>
                          <a:latin typeface="Arial"/>
                          <a:ea typeface="Times New Roman"/>
                        </a:rPr>
                        <a:t> XHd</a:t>
                      </a:r>
                      <a:r>
                        <a:rPr lang="ru-RU" sz="2400">
                          <a:solidFill>
                            <a:srgbClr val="000000"/>
                          </a:solidFill>
                          <a:effectLst/>
                          <a:latin typeface="Arial"/>
                          <a:ea typeface="Times New Roman"/>
                        </a:rPr>
                        <a:t>У</a:t>
                      </a:r>
                      <a:endParaRPr lang="ru-RU" sz="2400">
                        <a:solidFill>
                          <a:srgbClr val="000000"/>
                        </a:solidFill>
                        <a:effectLst/>
                        <a:latin typeface="Times New Roman"/>
                        <a:ea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Нормальная свертываемость, дальтоник</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lnSpc>
                          <a:spcPct val="115000"/>
                        </a:lnSpc>
                        <a:spcAft>
                          <a:spcPts val="0"/>
                        </a:spcAft>
                      </a:pPr>
                      <a:r>
                        <a:rPr lang="ru-RU" sz="2400">
                          <a:effectLst/>
                          <a:latin typeface="Arial"/>
                          <a:ea typeface="Times New Roman"/>
                          <a:cs typeface="Times New Roman"/>
                        </a:rPr>
                        <a:t>♂</a:t>
                      </a:r>
                      <a:r>
                        <a:rPr lang="en-US" sz="2400">
                          <a:effectLst/>
                          <a:latin typeface="Arial"/>
                          <a:ea typeface="Times New Roman"/>
                          <a:cs typeface="Times New Roman"/>
                        </a:rPr>
                        <a:t> XhD</a:t>
                      </a:r>
                      <a:r>
                        <a:rPr lang="ru-RU" sz="2400">
                          <a:effectLst/>
                          <a:latin typeface="Arial"/>
                          <a:ea typeface="Times New Roman"/>
                          <a:cs typeface="Times New Roman"/>
                        </a:rPr>
                        <a:t>У</a:t>
                      </a:r>
                      <a:endParaRPr lang="ru-RU" sz="2000">
                        <a:effectLst/>
                        <a:latin typeface="Calibri"/>
                        <a:ea typeface="Times New Roman"/>
                        <a:cs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Гемофилия, нормальное зрение</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tc>
                  <a:txBody>
                    <a:bodyPr/>
                    <a:lstStyle/>
                    <a:p>
                      <a:pPr algn="ctr">
                        <a:lnSpc>
                          <a:spcPct val="115000"/>
                        </a:lnSpc>
                        <a:spcAft>
                          <a:spcPts val="0"/>
                        </a:spcAft>
                      </a:pPr>
                      <a:r>
                        <a:rPr lang="ru-RU" sz="2400">
                          <a:effectLst/>
                          <a:latin typeface="Arial"/>
                          <a:ea typeface="Times New Roman"/>
                          <a:cs typeface="Times New Roman"/>
                        </a:rPr>
                        <a:t>♂</a:t>
                      </a:r>
                      <a:r>
                        <a:rPr lang="en-US" sz="2400">
                          <a:solidFill>
                            <a:srgbClr val="C00000"/>
                          </a:solidFill>
                          <a:effectLst/>
                          <a:latin typeface="Arial"/>
                          <a:ea typeface="Times New Roman"/>
                          <a:cs typeface="Times New Roman"/>
                        </a:rPr>
                        <a:t> XHD</a:t>
                      </a:r>
                      <a:r>
                        <a:rPr lang="ru-RU" sz="2400">
                          <a:solidFill>
                            <a:srgbClr val="C00000"/>
                          </a:solidFill>
                          <a:effectLst/>
                          <a:latin typeface="Arial"/>
                          <a:ea typeface="Times New Roman"/>
                          <a:cs typeface="Times New Roman"/>
                        </a:rPr>
                        <a:t>У</a:t>
                      </a:r>
                      <a:endParaRPr lang="ru-RU" sz="2000">
                        <a:effectLst/>
                        <a:latin typeface="Calibri"/>
                        <a:ea typeface="Times New Roman"/>
                        <a:cs typeface="Times New Roman"/>
                      </a:endParaRPr>
                    </a:p>
                    <a:p>
                      <a:pPr algn="ctr">
                        <a:lnSpc>
                          <a:spcPct val="115000"/>
                        </a:lnSpc>
                        <a:spcAft>
                          <a:spcPts val="0"/>
                        </a:spcAft>
                      </a:pPr>
                      <a:r>
                        <a:rPr lang="ru-RU" sz="2400">
                          <a:effectLst/>
                          <a:latin typeface="Arial"/>
                          <a:ea typeface="Times New Roman"/>
                          <a:cs typeface="Times New Roman"/>
                        </a:rPr>
                        <a:t>Норма, норма          </a:t>
                      </a:r>
                      <a:r>
                        <a:rPr lang="ru-RU" sz="2400">
                          <a:solidFill>
                            <a:srgbClr val="000099"/>
                          </a:solidFill>
                          <a:effectLst/>
                          <a:latin typeface="Arial"/>
                          <a:ea typeface="Times New Roman"/>
                          <a:cs typeface="Times New Roman"/>
                        </a:rPr>
                        <a:t> </a:t>
                      </a:r>
                      <a:endParaRPr lang="ru-RU" sz="2000">
                        <a:effectLst/>
                        <a:latin typeface="Calibri"/>
                        <a:ea typeface="Times New Roman"/>
                        <a:cs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Aft>
                          <a:spcPts val="0"/>
                        </a:spcAft>
                      </a:pPr>
                      <a:r>
                        <a:rPr lang="ru-RU" sz="2400" dirty="0">
                          <a:effectLst/>
                          <a:latin typeface="Arial"/>
                          <a:ea typeface="Times New Roman"/>
                          <a:cs typeface="Times New Roman"/>
                        </a:rPr>
                        <a:t>♂</a:t>
                      </a:r>
                      <a:r>
                        <a:rPr lang="en-US" sz="2400" dirty="0">
                          <a:solidFill>
                            <a:srgbClr val="C00000"/>
                          </a:solidFill>
                          <a:effectLst/>
                          <a:latin typeface="Arial"/>
                          <a:ea typeface="Times New Roman"/>
                          <a:cs typeface="Times New Roman"/>
                        </a:rPr>
                        <a:t> </a:t>
                      </a:r>
                      <a:r>
                        <a:rPr lang="en-US" sz="2400" dirty="0" err="1">
                          <a:solidFill>
                            <a:srgbClr val="C00000"/>
                          </a:solidFill>
                          <a:effectLst/>
                          <a:latin typeface="Arial"/>
                          <a:ea typeface="Times New Roman"/>
                          <a:cs typeface="Times New Roman"/>
                        </a:rPr>
                        <a:t>Xhd</a:t>
                      </a:r>
                      <a:r>
                        <a:rPr lang="ru-RU" sz="2400" dirty="0">
                          <a:solidFill>
                            <a:srgbClr val="C00000"/>
                          </a:solidFill>
                          <a:effectLst/>
                          <a:latin typeface="Arial"/>
                          <a:ea typeface="Times New Roman"/>
                          <a:cs typeface="Times New Roman"/>
                        </a:rPr>
                        <a:t>У</a:t>
                      </a:r>
                      <a:endParaRPr lang="ru-RU" sz="2000" dirty="0">
                        <a:effectLst/>
                        <a:latin typeface="Calibri"/>
                        <a:ea typeface="Times New Roman"/>
                        <a:cs typeface="Times New Roman"/>
                      </a:endParaRPr>
                    </a:p>
                    <a:p>
                      <a:pPr algn="ctr">
                        <a:spcAft>
                          <a:spcPts val="0"/>
                        </a:spcAft>
                        <a:tabLst>
                          <a:tab pos="180340" algn="l"/>
                          <a:tab pos="270510" algn="l"/>
                        </a:tabLst>
                      </a:pPr>
                      <a:r>
                        <a:rPr lang="ru-RU" sz="2400" dirty="0">
                          <a:solidFill>
                            <a:srgbClr val="000000"/>
                          </a:solidFill>
                          <a:effectLst/>
                          <a:latin typeface="Arial"/>
                          <a:ea typeface="Times New Roman"/>
                        </a:rPr>
                        <a:t>Гемофилия, дальтоник</a:t>
                      </a:r>
                      <a:endParaRPr lang="ru-RU" sz="2400" dirty="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046431066"/>
      </p:ext>
    </p:extLst>
  </p:cSld>
  <p:clrMapOvr>
    <a:masterClrMapping/>
  </p:clrMapOvr>
  <p:transition>
    <p:wedg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2)Схема </a:t>
            </a:r>
            <a:r>
              <a:rPr lang="ru-RU" b="1" dirty="0"/>
              <a:t>решения задачи по второй паре:</a:t>
            </a:r>
          </a:p>
        </p:txBody>
      </p:sp>
      <p:graphicFrame>
        <p:nvGraphicFramePr>
          <p:cNvPr id="4" name="Таблица 3"/>
          <p:cNvGraphicFramePr>
            <a:graphicFrameLocks noGrp="1"/>
          </p:cNvGraphicFramePr>
          <p:nvPr>
            <p:extLst>
              <p:ext uri="{D42A27DB-BD31-4B8C-83A1-F6EECF244321}">
                <p14:modId xmlns:p14="http://schemas.microsoft.com/office/powerpoint/2010/main" val="633846372"/>
              </p:ext>
            </p:extLst>
          </p:nvPr>
        </p:nvGraphicFramePr>
        <p:xfrm>
          <a:off x="1076491" y="1542820"/>
          <a:ext cx="10053963" cy="4857980"/>
        </p:xfrm>
        <a:graphic>
          <a:graphicData uri="http://schemas.openxmlformats.org/drawingml/2006/table">
            <a:tbl>
              <a:tblPr firstRow="1" firstCol="1" bandRow="1"/>
              <a:tblGrid>
                <a:gridCol w="1485502">
                  <a:extLst>
                    <a:ext uri="{9D8B030D-6E8A-4147-A177-3AD203B41FA5}">
                      <a16:colId xmlns:a16="http://schemas.microsoft.com/office/drawing/2014/main" val="20000"/>
                    </a:ext>
                  </a:extLst>
                </a:gridCol>
                <a:gridCol w="1485502">
                  <a:extLst>
                    <a:ext uri="{9D8B030D-6E8A-4147-A177-3AD203B41FA5}">
                      <a16:colId xmlns:a16="http://schemas.microsoft.com/office/drawing/2014/main" val="20001"/>
                    </a:ext>
                  </a:extLst>
                </a:gridCol>
                <a:gridCol w="3289614">
                  <a:extLst>
                    <a:ext uri="{9D8B030D-6E8A-4147-A177-3AD203B41FA5}">
                      <a16:colId xmlns:a16="http://schemas.microsoft.com/office/drawing/2014/main" val="20002"/>
                    </a:ext>
                  </a:extLst>
                </a:gridCol>
                <a:gridCol w="343679">
                  <a:extLst>
                    <a:ext uri="{9D8B030D-6E8A-4147-A177-3AD203B41FA5}">
                      <a16:colId xmlns:a16="http://schemas.microsoft.com/office/drawing/2014/main" val="20003"/>
                    </a:ext>
                  </a:extLst>
                </a:gridCol>
                <a:gridCol w="160052">
                  <a:extLst>
                    <a:ext uri="{9D8B030D-6E8A-4147-A177-3AD203B41FA5}">
                      <a16:colId xmlns:a16="http://schemas.microsoft.com/office/drawing/2014/main" val="20004"/>
                    </a:ext>
                  </a:extLst>
                </a:gridCol>
                <a:gridCol w="3289614">
                  <a:extLst>
                    <a:ext uri="{9D8B030D-6E8A-4147-A177-3AD203B41FA5}">
                      <a16:colId xmlns:a16="http://schemas.microsoft.com/office/drawing/2014/main" val="20005"/>
                    </a:ext>
                  </a:extLst>
                </a:gridCol>
              </a:tblGrid>
              <a:tr h="727414">
                <a:tc>
                  <a:txBody>
                    <a:bodyPr/>
                    <a:lstStyle/>
                    <a:p>
                      <a:pPr algn="ctr">
                        <a:spcAft>
                          <a:spcPts val="0"/>
                        </a:spcAft>
                        <a:tabLst>
                          <a:tab pos="180340" algn="l"/>
                          <a:tab pos="270510" algn="l"/>
                        </a:tabLst>
                      </a:pPr>
                      <a:r>
                        <a:rPr lang="ru-RU" sz="2400" b="1" dirty="0">
                          <a:solidFill>
                            <a:srgbClr val="000000"/>
                          </a:solidFill>
                          <a:effectLst/>
                          <a:latin typeface="Arial"/>
                          <a:ea typeface="Times New Roman"/>
                        </a:rPr>
                        <a:t>Р </a:t>
                      </a:r>
                      <a:endParaRPr lang="ru-RU" sz="2400" dirty="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2">
                  <a:txBody>
                    <a:bodyPr/>
                    <a:lstStyle/>
                    <a:p>
                      <a:pPr algn="ctr">
                        <a:spcAft>
                          <a:spcPts val="0"/>
                        </a:spcAft>
                        <a:tabLst>
                          <a:tab pos="180340" algn="l"/>
                          <a:tab pos="270510" algn="l"/>
                        </a:tabLst>
                      </a:pPr>
                      <a:r>
                        <a:rPr lang="ru-RU" sz="2400">
                          <a:solidFill>
                            <a:srgbClr val="000000"/>
                          </a:solidFill>
                          <a:effectLst/>
                          <a:latin typeface="Arial"/>
                          <a:ea typeface="Times New Roman"/>
                        </a:rPr>
                        <a:t> ♀</a:t>
                      </a:r>
                      <a:r>
                        <a:rPr lang="ru-RU" sz="2400">
                          <a:solidFill>
                            <a:srgbClr val="C00000"/>
                          </a:solidFill>
                          <a:effectLst/>
                          <a:latin typeface="Arial"/>
                          <a:ea typeface="Times New Roman"/>
                        </a:rPr>
                        <a:t>  </a:t>
                      </a:r>
                      <a:r>
                        <a:rPr lang="en-US" sz="2400">
                          <a:solidFill>
                            <a:srgbClr val="000000"/>
                          </a:solidFill>
                          <a:effectLst/>
                          <a:latin typeface="Arial"/>
                          <a:ea typeface="Times New Roman"/>
                        </a:rPr>
                        <a:t>XHdXhd</a:t>
                      </a:r>
                      <a:r>
                        <a:rPr lang="en-US" sz="2400">
                          <a:solidFill>
                            <a:srgbClr val="000099"/>
                          </a:solidFill>
                          <a:effectLst/>
                          <a:latin typeface="Arial"/>
                          <a:ea typeface="Times New Roman"/>
                        </a:rPr>
                        <a:t> </a:t>
                      </a:r>
                      <a:r>
                        <a:rPr lang="ru-RU" sz="2400">
                          <a:solidFill>
                            <a:srgbClr val="000099"/>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a:txBody>
                    <a:bodyPr/>
                    <a:lstStyle/>
                    <a:p>
                      <a:pPr algn="ctr">
                        <a:spcAft>
                          <a:spcPts val="0"/>
                        </a:spcAft>
                        <a:tabLst>
                          <a:tab pos="180340" algn="l"/>
                          <a:tab pos="270510" algn="l"/>
                        </a:tabLst>
                      </a:pPr>
                      <a:r>
                        <a:rPr lang="ru-RU" sz="2400" b="1">
                          <a:solidFill>
                            <a:srgbClr val="000000"/>
                          </a:solidFill>
                          <a:effectLst/>
                          <a:latin typeface="Arial"/>
                          <a:ea typeface="Times New Roman"/>
                        </a:rPr>
                        <a:t>*</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2">
                  <a:txBody>
                    <a:bodyPr/>
                    <a:lstStyle/>
                    <a:p>
                      <a:pPr algn="ctr">
                        <a:spcAft>
                          <a:spcPts val="0"/>
                        </a:spcAft>
                        <a:tabLst>
                          <a:tab pos="180340" algn="l"/>
                          <a:tab pos="270510" algn="l"/>
                        </a:tabLst>
                      </a:pPr>
                      <a:r>
                        <a:rPr lang="ru-RU" sz="2400" dirty="0">
                          <a:solidFill>
                            <a:srgbClr val="000000"/>
                          </a:solidFill>
                          <a:effectLst/>
                          <a:latin typeface="Arial"/>
                          <a:ea typeface="Times New Roman"/>
                        </a:rPr>
                        <a:t> ♂</a:t>
                      </a:r>
                      <a:r>
                        <a:rPr lang="ru-RU" sz="2400" dirty="0">
                          <a:solidFill>
                            <a:srgbClr val="000099"/>
                          </a:solidFill>
                          <a:effectLst/>
                          <a:latin typeface="Arial"/>
                          <a:ea typeface="Times New Roman"/>
                        </a:rPr>
                        <a:t> </a:t>
                      </a:r>
                      <a:r>
                        <a:rPr lang="en-US" sz="2400" dirty="0">
                          <a:solidFill>
                            <a:srgbClr val="000099"/>
                          </a:solidFill>
                          <a:effectLst/>
                          <a:latin typeface="Arial"/>
                          <a:ea typeface="Times New Roman"/>
                        </a:rPr>
                        <a:t>XHD</a:t>
                      </a:r>
                      <a:r>
                        <a:rPr lang="ru-RU" sz="2400" dirty="0" smtClean="0">
                          <a:solidFill>
                            <a:srgbClr val="000099"/>
                          </a:solidFill>
                          <a:effectLst/>
                          <a:latin typeface="Arial"/>
                          <a:ea typeface="Times New Roman"/>
                        </a:rPr>
                        <a:t>У</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extLst>
                  <a:ext uri="{0D108BD9-81ED-4DB2-BD59-A6C34878D82A}">
                    <a16:rowId xmlns:a16="http://schemas.microsoft.com/office/drawing/2014/main" val="10000"/>
                  </a:ext>
                </a:extLst>
              </a:tr>
              <a:tr h="567559">
                <a:tc>
                  <a:txBody>
                    <a:bodyPr/>
                    <a:lstStyle/>
                    <a:p>
                      <a:pPr algn="ctr">
                        <a:spcAft>
                          <a:spcPts val="0"/>
                        </a:spcAft>
                        <a:tabLst>
                          <a:tab pos="180340" algn="l"/>
                          <a:tab pos="270510" algn="l"/>
                        </a:tabLst>
                      </a:pPr>
                      <a:r>
                        <a:rPr lang="ru-RU" sz="2400">
                          <a:solidFill>
                            <a:srgbClr val="000000"/>
                          </a:solidFill>
                          <a:effectLst/>
                          <a:latin typeface="Arial"/>
                          <a:ea typeface="Times New Roman"/>
                        </a:rPr>
                        <a:t>Ф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2">
                  <a:txBody>
                    <a:bodyPr/>
                    <a:lstStyle/>
                    <a:p>
                      <a:pPr algn="ctr">
                        <a:spcAft>
                          <a:spcPts val="0"/>
                        </a:spcAft>
                        <a:tabLst>
                          <a:tab pos="270510" algn="l"/>
                        </a:tabLst>
                      </a:pPr>
                      <a:r>
                        <a:rPr lang="ru-RU" sz="2000" dirty="0">
                          <a:effectLst/>
                          <a:latin typeface="Arial"/>
                          <a:ea typeface="Times New Roman"/>
                        </a:rPr>
                        <a:t>Норма, норма          </a:t>
                      </a:r>
                      <a:r>
                        <a:rPr lang="ru-RU" sz="2000" dirty="0">
                          <a:solidFill>
                            <a:srgbClr val="000099"/>
                          </a:solidFill>
                          <a:effectLst/>
                          <a:latin typeface="Arial"/>
                          <a:ea typeface="Times New Roman"/>
                        </a:rPr>
                        <a:t> </a:t>
                      </a:r>
                      <a:endParaRPr lang="ru-RU" sz="2000" dirty="0">
                        <a:effectLst/>
                        <a:latin typeface="Calibri"/>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a:txBody>
                    <a:bodyPr/>
                    <a:lstStyle/>
                    <a:p>
                      <a:pPr algn="ctr">
                        <a:spcAft>
                          <a:spcPts val="0"/>
                        </a:spcAft>
                        <a:tabLst>
                          <a:tab pos="180340" algn="l"/>
                          <a:tab pos="270510" algn="l"/>
                        </a:tabLst>
                      </a:pPr>
                      <a:r>
                        <a:rPr lang="ru-RU" sz="2400">
                          <a:solidFill>
                            <a:srgbClr val="000000"/>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tab pos="270510" algn="l"/>
                        </a:tabLst>
                        <a:defRPr/>
                      </a:pPr>
                      <a:r>
                        <a:rPr kumimoji="0" lang="ru-RU" sz="2000" b="0" i="0" u="none" strike="noStrike" kern="1200" cap="none" spc="0" normalizeH="0" baseline="0" noProof="0" dirty="0" smtClean="0">
                          <a:ln>
                            <a:noFill/>
                          </a:ln>
                          <a:solidFill>
                            <a:prstClr val="black"/>
                          </a:solidFill>
                          <a:effectLst/>
                          <a:uLnTx/>
                          <a:uFillTx/>
                          <a:latin typeface="Arial"/>
                          <a:ea typeface="Times New Roman"/>
                          <a:cs typeface="+mn-cs"/>
                        </a:rPr>
                        <a:t>Норма, норма          </a:t>
                      </a:r>
                      <a:r>
                        <a:rPr kumimoji="0" lang="ru-RU" sz="2000" b="0" i="0" u="none" strike="noStrike" kern="1200" cap="none" spc="0" normalizeH="0" baseline="0" noProof="0" dirty="0" smtClean="0">
                          <a:ln>
                            <a:noFill/>
                          </a:ln>
                          <a:solidFill>
                            <a:srgbClr val="000099"/>
                          </a:solidFill>
                          <a:effectLst/>
                          <a:uLnTx/>
                          <a:uFillTx/>
                          <a:latin typeface="Arial"/>
                          <a:ea typeface="Times New Roman"/>
                          <a:cs typeface="+mn-cs"/>
                        </a:rPr>
                        <a:t> </a:t>
                      </a:r>
                      <a:endParaRPr kumimoji="0" lang="ru-RU" sz="2000" b="0" i="0" u="none" strike="noStrike" kern="1200" cap="none" spc="0" normalizeH="0" baseline="0" noProof="0" dirty="0">
                        <a:ln>
                          <a:noFill/>
                        </a:ln>
                        <a:solidFill>
                          <a:prstClr val="black"/>
                        </a:solidFill>
                        <a:effectLst/>
                        <a:uLnTx/>
                        <a:uFillTx/>
                        <a:latin typeface="+mn-lt"/>
                        <a:ea typeface="Times New Roman"/>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extLst>
                  <a:ext uri="{0D108BD9-81ED-4DB2-BD59-A6C34878D82A}">
                    <a16:rowId xmlns:a16="http://schemas.microsoft.com/office/drawing/2014/main" val="10001"/>
                  </a:ext>
                </a:extLst>
              </a:tr>
              <a:tr h="865484">
                <a:tc>
                  <a:txBody>
                    <a:bodyPr/>
                    <a:lstStyle/>
                    <a:p>
                      <a:pPr algn="ctr">
                        <a:spcAft>
                          <a:spcPts val="0"/>
                        </a:spcAft>
                        <a:tabLst>
                          <a:tab pos="180340" algn="l"/>
                          <a:tab pos="270510" algn="l"/>
                        </a:tabLst>
                      </a:pPr>
                      <a:r>
                        <a:rPr lang="ru-RU" sz="2400" b="1">
                          <a:solidFill>
                            <a:srgbClr val="000000"/>
                          </a:solidFill>
                          <a:effectLst/>
                          <a:latin typeface="Arial"/>
                          <a:ea typeface="Times New Roman"/>
                        </a:rPr>
                        <a:t>Гаметы</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2">
                  <a:txBody>
                    <a:bodyPr/>
                    <a:lstStyle/>
                    <a:p>
                      <a:pPr algn="ctr">
                        <a:spcAft>
                          <a:spcPts val="0"/>
                        </a:spcAft>
                        <a:tabLst>
                          <a:tab pos="180340" algn="l"/>
                          <a:tab pos="270510" algn="l"/>
                        </a:tabLst>
                      </a:pPr>
                      <a:r>
                        <a:rPr lang="ru-RU" sz="2400" dirty="0">
                          <a:solidFill>
                            <a:srgbClr val="000000"/>
                          </a:solidFill>
                          <a:effectLst/>
                          <a:latin typeface="Arial"/>
                          <a:ea typeface="Times New Roman"/>
                        </a:rPr>
                        <a:t> </a:t>
                      </a:r>
                      <a:endParaRPr lang="ru-RU" sz="2400" dirty="0" smtClean="0">
                        <a:solidFill>
                          <a:srgbClr val="000000"/>
                        </a:solidFill>
                        <a:effectLst/>
                        <a:latin typeface="Arial"/>
                        <a:ea typeface="Times New Roman"/>
                      </a:endParaRPr>
                    </a:p>
                    <a:p>
                      <a:pPr algn="ctr">
                        <a:spcAft>
                          <a:spcPts val="0"/>
                        </a:spcAft>
                        <a:tabLst>
                          <a:tab pos="180340" algn="l"/>
                          <a:tab pos="270510" algn="l"/>
                        </a:tabLst>
                      </a:pPr>
                      <a:r>
                        <a:rPr lang="ru-RU" sz="2400" dirty="0" smtClean="0">
                          <a:solidFill>
                            <a:srgbClr val="C00000"/>
                          </a:solidFill>
                          <a:effectLst/>
                          <a:latin typeface="Arial"/>
                          <a:ea typeface="Times New Roman"/>
                        </a:rPr>
                        <a:t> </a:t>
                      </a:r>
                      <a:r>
                        <a:rPr lang="en-US" sz="2400" dirty="0" err="1">
                          <a:solidFill>
                            <a:srgbClr val="000000"/>
                          </a:solidFill>
                          <a:effectLst/>
                          <a:latin typeface="Arial"/>
                          <a:ea typeface="Times New Roman"/>
                        </a:rPr>
                        <a:t>XHd</a:t>
                      </a:r>
                      <a:r>
                        <a:rPr lang="en-US" sz="2400" dirty="0">
                          <a:solidFill>
                            <a:srgbClr val="000000"/>
                          </a:solidFill>
                          <a:effectLst/>
                          <a:latin typeface="Arial"/>
                          <a:ea typeface="Times New Roman"/>
                        </a:rPr>
                        <a:t> </a:t>
                      </a:r>
                      <a:r>
                        <a:rPr lang="ru-RU" sz="2400" dirty="0">
                          <a:solidFill>
                            <a:srgbClr val="000000"/>
                          </a:solidFill>
                          <a:effectLst/>
                          <a:latin typeface="Arial"/>
                          <a:ea typeface="Times New Roman"/>
                        </a:rPr>
                        <a:t>, </a:t>
                      </a:r>
                      <a:r>
                        <a:rPr lang="ru-RU" sz="2400" dirty="0">
                          <a:solidFill>
                            <a:srgbClr val="C00000"/>
                          </a:solidFill>
                          <a:effectLst/>
                          <a:latin typeface="Arial"/>
                          <a:ea typeface="Times New Roman"/>
                        </a:rPr>
                        <a:t> </a:t>
                      </a:r>
                      <a:r>
                        <a:rPr lang="en-US" sz="2400" dirty="0" err="1">
                          <a:solidFill>
                            <a:srgbClr val="000000"/>
                          </a:solidFill>
                          <a:effectLst/>
                          <a:latin typeface="Arial"/>
                          <a:ea typeface="Times New Roman"/>
                        </a:rPr>
                        <a:t>Xhd</a:t>
                      </a:r>
                      <a:endParaRPr lang="ru-RU" sz="2400" dirty="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a:txBody>
                    <a:bodyPr/>
                    <a:lstStyle/>
                    <a:p>
                      <a:pPr algn="ctr">
                        <a:spcAft>
                          <a:spcPts val="0"/>
                        </a:spcAft>
                        <a:tabLst>
                          <a:tab pos="180340" algn="l"/>
                          <a:tab pos="270510" algn="l"/>
                        </a:tabLst>
                      </a:pPr>
                      <a:r>
                        <a:rPr lang="ru-RU" sz="2400" b="1">
                          <a:solidFill>
                            <a:srgbClr val="000000"/>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2">
                  <a:txBody>
                    <a:bodyPr/>
                    <a:lstStyle/>
                    <a:p>
                      <a:pPr algn="ctr">
                        <a:spcAft>
                          <a:spcPts val="0"/>
                        </a:spcAft>
                        <a:tabLst>
                          <a:tab pos="180340" algn="l"/>
                          <a:tab pos="270510" algn="l"/>
                        </a:tabLst>
                      </a:pPr>
                      <a:endParaRPr lang="ru-RU" sz="2400" dirty="0" smtClean="0">
                        <a:solidFill>
                          <a:srgbClr val="000099"/>
                        </a:solidFill>
                        <a:effectLst/>
                        <a:latin typeface="Arial"/>
                        <a:ea typeface="Times New Roman"/>
                      </a:endParaRPr>
                    </a:p>
                    <a:p>
                      <a:pPr algn="ctr">
                        <a:spcAft>
                          <a:spcPts val="0"/>
                        </a:spcAft>
                        <a:tabLst>
                          <a:tab pos="180340" algn="l"/>
                          <a:tab pos="270510" algn="l"/>
                        </a:tabLst>
                      </a:pPr>
                      <a:r>
                        <a:rPr lang="en-US" sz="2400" dirty="0" smtClean="0">
                          <a:solidFill>
                            <a:srgbClr val="000099"/>
                          </a:solidFill>
                          <a:effectLst/>
                          <a:latin typeface="Arial"/>
                          <a:ea typeface="Times New Roman"/>
                        </a:rPr>
                        <a:t>XHD</a:t>
                      </a:r>
                      <a:r>
                        <a:rPr lang="ru-RU" sz="2400" dirty="0">
                          <a:solidFill>
                            <a:srgbClr val="000099"/>
                          </a:solidFill>
                          <a:effectLst/>
                          <a:latin typeface="Arial"/>
                          <a:ea typeface="Times New Roman"/>
                        </a:rPr>
                        <a:t>, У</a:t>
                      </a:r>
                      <a:endParaRPr lang="ru-RU" sz="2400" dirty="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extLst>
                  <a:ext uri="{0D108BD9-81ED-4DB2-BD59-A6C34878D82A}">
                    <a16:rowId xmlns:a16="http://schemas.microsoft.com/office/drawing/2014/main" val="10002"/>
                  </a:ext>
                </a:extLst>
              </a:tr>
              <a:tr h="465648">
                <a:tc rowSpan="3">
                  <a:txBody>
                    <a:bodyPr/>
                    <a:lstStyle/>
                    <a:p>
                      <a:pPr algn="ctr">
                        <a:spcAft>
                          <a:spcPts val="0"/>
                        </a:spcAft>
                        <a:tabLst>
                          <a:tab pos="180340" algn="l"/>
                          <a:tab pos="270510" algn="l"/>
                        </a:tabLst>
                      </a:pPr>
                      <a:r>
                        <a:rPr lang="en-US" sz="2400" b="1">
                          <a:solidFill>
                            <a:srgbClr val="000000"/>
                          </a:solidFill>
                          <a:effectLst/>
                          <a:latin typeface="Arial"/>
                          <a:ea typeface="Times New Roman"/>
                        </a:rPr>
                        <a:t>F</a:t>
                      </a:r>
                      <a:r>
                        <a:rPr lang="ru-RU" sz="2400" b="1">
                          <a:solidFill>
                            <a:srgbClr val="000000"/>
                          </a:solidFill>
                          <a:effectLst/>
                          <a:latin typeface="Arial"/>
                          <a:ea typeface="Times New Roman"/>
                        </a:rPr>
                        <a:t>1</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Aft>
                          <a:spcPts val="0"/>
                        </a:spcAft>
                        <a:tabLst>
                          <a:tab pos="180340" algn="l"/>
                          <a:tab pos="270510" algn="l"/>
                        </a:tabLst>
                      </a:pPr>
                      <a:r>
                        <a:rPr lang="ru-RU" sz="2400">
                          <a:solidFill>
                            <a:srgbClr val="000000"/>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spcAft>
                          <a:spcPts val="0"/>
                        </a:spcAft>
                        <a:tabLst>
                          <a:tab pos="180340" algn="l"/>
                          <a:tab pos="270510" algn="l"/>
                        </a:tabLst>
                      </a:pPr>
                      <a:r>
                        <a:rPr lang="en-US" sz="2400">
                          <a:solidFill>
                            <a:srgbClr val="000000"/>
                          </a:solidFill>
                          <a:effectLst/>
                          <a:latin typeface="Arial"/>
                          <a:ea typeface="Times New Roman"/>
                        </a:rPr>
                        <a:t>XHd</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tc>
                  <a:txBody>
                    <a:bodyPr/>
                    <a:lstStyle/>
                    <a:p>
                      <a:pPr algn="ctr">
                        <a:lnSpc>
                          <a:spcPct val="115000"/>
                        </a:lnSpc>
                        <a:spcAft>
                          <a:spcPts val="0"/>
                        </a:spcAft>
                      </a:pPr>
                      <a:r>
                        <a:rPr lang="en-US" sz="2400">
                          <a:solidFill>
                            <a:srgbClr val="C00000"/>
                          </a:solidFill>
                          <a:effectLst/>
                          <a:latin typeface="Arial"/>
                          <a:ea typeface="Times New Roman"/>
                          <a:cs typeface="Times New Roman"/>
                        </a:rPr>
                        <a:t>Xhd</a:t>
                      </a:r>
                      <a:endParaRPr lang="ru-RU" sz="2000">
                        <a:effectLst/>
                        <a:latin typeface="Calibri"/>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930395">
                <a:tc vMerge="1">
                  <a:txBody>
                    <a:bodyPr/>
                    <a:lstStyle/>
                    <a:p>
                      <a:endParaRPr lang="ru-RU"/>
                    </a:p>
                  </a:txBody>
                  <a:tcPr/>
                </a:tc>
                <a:tc>
                  <a:txBody>
                    <a:bodyPr/>
                    <a:lstStyle/>
                    <a:p>
                      <a:pPr algn="ctr">
                        <a:spcAft>
                          <a:spcPts val="0"/>
                        </a:spcAft>
                        <a:tabLst>
                          <a:tab pos="180340" algn="l"/>
                          <a:tab pos="270510" algn="l"/>
                        </a:tabLst>
                      </a:pPr>
                      <a:r>
                        <a:rPr lang="en-US" sz="2400">
                          <a:solidFill>
                            <a:srgbClr val="000099"/>
                          </a:solidFill>
                          <a:effectLst/>
                          <a:latin typeface="Arial"/>
                          <a:ea typeface="Times New Roman"/>
                        </a:rPr>
                        <a:t>XHD</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spcAft>
                          <a:spcPts val="0"/>
                        </a:spcAft>
                        <a:tabLst>
                          <a:tab pos="180340" algn="l"/>
                          <a:tab pos="270510" algn="l"/>
                        </a:tabLst>
                      </a:pPr>
                      <a:r>
                        <a:rPr lang="ru-RU" sz="2400">
                          <a:solidFill>
                            <a:srgbClr val="000000"/>
                          </a:solidFill>
                          <a:effectLst/>
                          <a:latin typeface="Arial"/>
                          <a:ea typeface="Times New Roman"/>
                        </a:rPr>
                        <a:t>♀</a:t>
                      </a:r>
                      <a:r>
                        <a:rPr lang="en-US" sz="2400">
                          <a:solidFill>
                            <a:srgbClr val="000099"/>
                          </a:solidFill>
                          <a:effectLst/>
                          <a:latin typeface="Arial"/>
                          <a:ea typeface="Times New Roman"/>
                        </a:rPr>
                        <a:t> XHD</a:t>
                      </a:r>
                      <a:r>
                        <a:rPr lang="en-US" sz="2400">
                          <a:solidFill>
                            <a:srgbClr val="000000"/>
                          </a:solidFill>
                          <a:effectLst/>
                          <a:latin typeface="Arial"/>
                          <a:ea typeface="Times New Roman"/>
                        </a:rPr>
                        <a:t>XHd</a:t>
                      </a:r>
                      <a:r>
                        <a:rPr lang="ru-RU" sz="2400">
                          <a:solidFill>
                            <a:srgbClr val="000000"/>
                          </a:solidFill>
                          <a:effectLst/>
                          <a:latin typeface="Arial"/>
                          <a:ea typeface="Times New Roman"/>
                        </a:rPr>
                        <a:t>  </a:t>
                      </a:r>
                      <a:endParaRPr lang="ru-RU" sz="2400">
                        <a:solidFill>
                          <a:srgbClr val="000000"/>
                        </a:solidFill>
                        <a:effectLst/>
                        <a:latin typeface="Times New Roman"/>
                        <a:ea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Норма, норма          </a:t>
                      </a:r>
                      <a:r>
                        <a:rPr lang="ru-RU" sz="2400">
                          <a:solidFill>
                            <a:srgbClr val="000099"/>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tc>
                  <a:txBody>
                    <a:bodyPr/>
                    <a:lstStyle/>
                    <a:p>
                      <a:pPr algn="ctr">
                        <a:lnSpc>
                          <a:spcPct val="115000"/>
                        </a:lnSpc>
                        <a:spcAft>
                          <a:spcPts val="0"/>
                        </a:spcAft>
                      </a:pPr>
                      <a:r>
                        <a:rPr lang="ru-RU" sz="2400">
                          <a:effectLst/>
                          <a:latin typeface="Arial"/>
                          <a:ea typeface="Times New Roman"/>
                          <a:cs typeface="Times New Roman"/>
                        </a:rPr>
                        <a:t>♀ </a:t>
                      </a:r>
                      <a:r>
                        <a:rPr lang="en-US" sz="2400">
                          <a:solidFill>
                            <a:srgbClr val="000099"/>
                          </a:solidFill>
                          <a:effectLst/>
                          <a:latin typeface="Arial"/>
                          <a:ea typeface="Times New Roman"/>
                          <a:cs typeface="Times New Roman"/>
                        </a:rPr>
                        <a:t> XHD</a:t>
                      </a:r>
                      <a:r>
                        <a:rPr lang="en-US" sz="2400">
                          <a:solidFill>
                            <a:srgbClr val="C00000"/>
                          </a:solidFill>
                          <a:effectLst/>
                          <a:latin typeface="Arial"/>
                          <a:ea typeface="Times New Roman"/>
                          <a:cs typeface="Times New Roman"/>
                        </a:rPr>
                        <a:t>Xhd</a:t>
                      </a:r>
                      <a:endParaRPr lang="ru-RU" sz="2000">
                        <a:effectLst/>
                        <a:latin typeface="Calibri"/>
                        <a:ea typeface="Times New Roman"/>
                        <a:cs typeface="Times New Roman"/>
                      </a:endParaRPr>
                    </a:p>
                    <a:p>
                      <a:pPr algn="ctr">
                        <a:spcAft>
                          <a:spcPts val="0"/>
                        </a:spcAft>
                        <a:tabLst>
                          <a:tab pos="180340" algn="l"/>
                          <a:tab pos="270510" algn="l"/>
                        </a:tabLst>
                      </a:pPr>
                      <a:r>
                        <a:rPr lang="ru-RU" sz="2400">
                          <a:solidFill>
                            <a:srgbClr val="000000"/>
                          </a:solidFill>
                          <a:effectLst/>
                          <a:latin typeface="Arial"/>
                          <a:ea typeface="Times New Roman"/>
                        </a:rPr>
                        <a:t>Норма, норма          </a:t>
                      </a:r>
                      <a:r>
                        <a:rPr lang="ru-RU" sz="2400">
                          <a:solidFill>
                            <a:srgbClr val="000099"/>
                          </a:solidFill>
                          <a:effectLst/>
                          <a:latin typeface="Arial"/>
                          <a:ea typeface="Times New Roman"/>
                        </a:rPr>
                        <a:t> </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1301480">
                <a:tc vMerge="1">
                  <a:txBody>
                    <a:bodyPr/>
                    <a:lstStyle/>
                    <a:p>
                      <a:endParaRPr lang="ru-RU"/>
                    </a:p>
                  </a:txBody>
                  <a:tcPr/>
                </a:tc>
                <a:tc>
                  <a:txBody>
                    <a:bodyPr/>
                    <a:lstStyle/>
                    <a:p>
                      <a:pPr algn="ctr">
                        <a:spcAft>
                          <a:spcPts val="0"/>
                        </a:spcAft>
                        <a:tabLst>
                          <a:tab pos="180340" algn="l"/>
                          <a:tab pos="270510" algn="l"/>
                        </a:tabLst>
                      </a:pPr>
                      <a:r>
                        <a:rPr lang="ru-RU" sz="2400">
                          <a:solidFill>
                            <a:srgbClr val="000099"/>
                          </a:solidFill>
                          <a:effectLst/>
                          <a:latin typeface="Arial"/>
                          <a:ea typeface="Times New Roman"/>
                        </a:rPr>
                        <a:t>У</a:t>
                      </a:r>
                      <a:endParaRPr lang="ru-RU" sz="240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3">
                  <a:txBody>
                    <a:bodyPr/>
                    <a:lstStyle/>
                    <a:p>
                      <a:pPr algn="ctr">
                        <a:spcAft>
                          <a:spcPts val="0"/>
                        </a:spcAft>
                        <a:tabLst>
                          <a:tab pos="180340" algn="l"/>
                          <a:tab pos="270510" algn="l"/>
                        </a:tabLst>
                      </a:pPr>
                      <a:r>
                        <a:rPr lang="ru-RU" sz="2400" dirty="0">
                          <a:solidFill>
                            <a:srgbClr val="000000"/>
                          </a:solidFill>
                          <a:effectLst/>
                          <a:latin typeface="Arial"/>
                          <a:ea typeface="Times New Roman"/>
                        </a:rPr>
                        <a:t>♂</a:t>
                      </a:r>
                      <a:r>
                        <a:rPr lang="en-US" sz="2400" dirty="0">
                          <a:solidFill>
                            <a:srgbClr val="000000"/>
                          </a:solidFill>
                          <a:effectLst/>
                          <a:latin typeface="Arial"/>
                          <a:ea typeface="Times New Roman"/>
                        </a:rPr>
                        <a:t> </a:t>
                      </a:r>
                      <a:r>
                        <a:rPr lang="en-US" sz="2400" dirty="0" err="1">
                          <a:solidFill>
                            <a:srgbClr val="000000"/>
                          </a:solidFill>
                          <a:effectLst/>
                          <a:latin typeface="Arial"/>
                          <a:ea typeface="Times New Roman"/>
                        </a:rPr>
                        <a:t>XHd</a:t>
                      </a:r>
                      <a:r>
                        <a:rPr lang="ru-RU" sz="2400" dirty="0">
                          <a:solidFill>
                            <a:srgbClr val="000000"/>
                          </a:solidFill>
                          <a:effectLst/>
                          <a:latin typeface="Arial"/>
                          <a:ea typeface="Times New Roman"/>
                        </a:rPr>
                        <a:t>У</a:t>
                      </a:r>
                      <a:endParaRPr lang="ru-RU" sz="2400" dirty="0">
                        <a:solidFill>
                          <a:srgbClr val="000000"/>
                        </a:solidFill>
                        <a:effectLst/>
                        <a:latin typeface="Times New Roman"/>
                        <a:ea typeface="Times New Roman"/>
                      </a:endParaRPr>
                    </a:p>
                    <a:p>
                      <a:pPr algn="ctr">
                        <a:spcAft>
                          <a:spcPts val="0"/>
                        </a:spcAft>
                        <a:tabLst>
                          <a:tab pos="180340" algn="l"/>
                          <a:tab pos="270510" algn="l"/>
                        </a:tabLst>
                      </a:pPr>
                      <a:r>
                        <a:rPr lang="ru-RU" sz="2400" dirty="0" smtClean="0">
                          <a:solidFill>
                            <a:srgbClr val="000000"/>
                          </a:solidFill>
                          <a:effectLst/>
                          <a:latin typeface="Arial"/>
                          <a:ea typeface="Times New Roman"/>
                        </a:rPr>
                        <a:t>Норм. </a:t>
                      </a:r>
                      <a:r>
                        <a:rPr lang="ru-RU" sz="2400" dirty="0">
                          <a:solidFill>
                            <a:srgbClr val="000000"/>
                          </a:solidFill>
                          <a:effectLst/>
                          <a:latin typeface="Arial"/>
                          <a:ea typeface="Times New Roman"/>
                        </a:rPr>
                        <a:t>свертываемость, дальтоник</a:t>
                      </a:r>
                      <a:endParaRPr lang="ru-RU" sz="2400" dirty="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ru-RU"/>
                    </a:p>
                  </a:txBody>
                  <a:tcPr/>
                </a:tc>
                <a:tc hMerge="1">
                  <a:txBody>
                    <a:bodyPr/>
                    <a:lstStyle/>
                    <a:p>
                      <a:endParaRPr lang="ru-RU"/>
                    </a:p>
                  </a:txBody>
                  <a:tcPr/>
                </a:tc>
                <a:tc>
                  <a:txBody>
                    <a:bodyPr/>
                    <a:lstStyle/>
                    <a:p>
                      <a:pPr algn="ctr">
                        <a:lnSpc>
                          <a:spcPct val="115000"/>
                        </a:lnSpc>
                        <a:spcAft>
                          <a:spcPts val="0"/>
                        </a:spcAft>
                      </a:pPr>
                      <a:r>
                        <a:rPr lang="ru-RU" sz="2400" dirty="0">
                          <a:effectLst/>
                          <a:latin typeface="Arial"/>
                          <a:ea typeface="Times New Roman"/>
                          <a:cs typeface="Times New Roman"/>
                        </a:rPr>
                        <a:t>♂</a:t>
                      </a:r>
                      <a:r>
                        <a:rPr lang="en-US" sz="2400" dirty="0">
                          <a:solidFill>
                            <a:srgbClr val="C00000"/>
                          </a:solidFill>
                          <a:effectLst/>
                          <a:latin typeface="Arial"/>
                          <a:ea typeface="Times New Roman"/>
                          <a:cs typeface="Times New Roman"/>
                        </a:rPr>
                        <a:t> </a:t>
                      </a:r>
                      <a:r>
                        <a:rPr lang="en-US" sz="2400" dirty="0" err="1">
                          <a:solidFill>
                            <a:srgbClr val="C00000"/>
                          </a:solidFill>
                          <a:effectLst/>
                          <a:latin typeface="Arial"/>
                          <a:ea typeface="Times New Roman"/>
                          <a:cs typeface="Times New Roman"/>
                        </a:rPr>
                        <a:t>Xhd</a:t>
                      </a:r>
                      <a:r>
                        <a:rPr lang="ru-RU" sz="2400" dirty="0">
                          <a:solidFill>
                            <a:srgbClr val="C00000"/>
                          </a:solidFill>
                          <a:effectLst/>
                          <a:latin typeface="Arial"/>
                          <a:ea typeface="Times New Roman"/>
                          <a:cs typeface="Times New Roman"/>
                        </a:rPr>
                        <a:t>У</a:t>
                      </a:r>
                      <a:endParaRPr lang="ru-RU" sz="2000" dirty="0">
                        <a:effectLst/>
                        <a:latin typeface="Calibri"/>
                        <a:ea typeface="Times New Roman"/>
                        <a:cs typeface="Times New Roman"/>
                      </a:endParaRPr>
                    </a:p>
                    <a:p>
                      <a:pPr algn="ctr">
                        <a:spcAft>
                          <a:spcPts val="0"/>
                        </a:spcAft>
                        <a:tabLst>
                          <a:tab pos="180340" algn="l"/>
                          <a:tab pos="270510" algn="l"/>
                        </a:tabLst>
                      </a:pPr>
                      <a:r>
                        <a:rPr lang="ru-RU" sz="2400" dirty="0">
                          <a:solidFill>
                            <a:srgbClr val="000000"/>
                          </a:solidFill>
                          <a:effectLst/>
                          <a:latin typeface="Arial"/>
                          <a:ea typeface="Times New Roman"/>
                        </a:rPr>
                        <a:t>Гемофилия, дальтоник</a:t>
                      </a:r>
                      <a:endParaRPr lang="ru-RU" sz="2400" dirty="0">
                        <a:solidFill>
                          <a:srgbClr val="000000"/>
                        </a:solidFill>
                        <a:effectLst/>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604344964"/>
      </p:ext>
    </p:extLst>
  </p:cSld>
  <p:clrMapOvr>
    <a:masterClrMapping/>
  </p:clrMapOvr>
  <p:transition>
    <p:wedg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5093" y="191069"/>
            <a:ext cx="11163868" cy="6455391"/>
          </a:xfrm>
          <a:prstGeom prst="rect">
            <a:avLst/>
          </a:prstGeom>
          <a:solidFill>
            <a:schemeClr val="bg1"/>
          </a:solidFill>
          <a:ln>
            <a:noFill/>
          </a:ln>
          <a:effectLst/>
        </p:spPr>
      </p:pic>
    </p:spTree>
    <p:extLst>
      <p:ext uri="{BB962C8B-B14F-4D97-AF65-F5344CB8AC3E}">
        <p14:creationId xmlns:p14="http://schemas.microsoft.com/office/powerpoint/2010/main" val="2787297008"/>
      </p:ext>
    </p:extLst>
  </p:cSld>
  <p:clrMapOvr>
    <a:masterClrMapping/>
  </p:clrMapOvr>
  <p:transition>
    <p:wedg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74208" y="146761"/>
            <a:ext cx="9565943" cy="1013300"/>
          </a:xfrm>
        </p:spPr>
        <p:style>
          <a:lnRef idx="2">
            <a:schemeClr val="dk1"/>
          </a:lnRef>
          <a:fillRef idx="1">
            <a:schemeClr val="lt1"/>
          </a:fillRef>
          <a:effectRef idx="0">
            <a:schemeClr val="dk1"/>
          </a:effectRef>
          <a:fontRef idx="minor">
            <a:schemeClr val="dk1"/>
          </a:fontRef>
        </p:style>
        <p:txBody>
          <a:bodyPr>
            <a:normAutofit/>
          </a:bodyPr>
          <a:lstStyle/>
          <a:p>
            <a:pPr algn="ctr"/>
            <a:r>
              <a:rPr lang="ru-RU" i="1" dirty="0" smtClean="0">
                <a:solidFill>
                  <a:srgbClr val="000000"/>
                </a:solidFill>
                <a:latin typeface="YS Text Optional"/>
              </a:rPr>
              <a:t>Реципрокное скрещивание</a:t>
            </a:r>
            <a:endParaRPr lang="ru-RU" dirty="0"/>
          </a:p>
        </p:txBody>
      </p:sp>
      <p:sp>
        <p:nvSpPr>
          <p:cNvPr id="3" name="Объект 2"/>
          <p:cNvSpPr>
            <a:spLocks noGrp="1"/>
          </p:cNvSpPr>
          <p:nvPr>
            <p:ph idx="1"/>
          </p:nvPr>
        </p:nvSpPr>
        <p:spPr>
          <a:xfrm>
            <a:off x="477672" y="1446663"/>
            <a:ext cx="11327641" cy="5131558"/>
          </a:xfrm>
        </p:spPr>
        <p:style>
          <a:lnRef idx="2">
            <a:schemeClr val="dk1"/>
          </a:lnRef>
          <a:fillRef idx="1">
            <a:schemeClr val="lt1"/>
          </a:fillRef>
          <a:effectRef idx="0">
            <a:schemeClr val="dk1"/>
          </a:effectRef>
          <a:fontRef idx="minor">
            <a:schemeClr val="dk1"/>
          </a:fontRef>
        </p:style>
        <p:txBody>
          <a:bodyPr>
            <a:noAutofit/>
          </a:bodyPr>
          <a:lstStyle/>
          <a:p>
            <a:r>
              <a:rPr lang="ru-RU" sz="2000" dirty="0"/>
              <a:t>Реципрокное скрещивание (лат. </a:t>
            </a:r>
            <a:r>
              <a:rPr lang="ru-RU" sz="2000" dirty="0" err="1"/>
              <a:t>reciprocus</a:t>
            </a:r>
            <a:r>
              <a:rPr lang="ru-RU" sz="2000" dirty="0"/>
              <a:t> - взаимный) - совокупность двух скрещиваний с разной комбинацией родительских форм. Одна и та же форма выступает в одном скрещивании в качестве женского родителя (♀Р1 × ♂Р2), в другом - в качестве мужского (♀Р2 × ♂Р1).</a:t>
            </a:r>
          </a:p>
          <a:p>
            <a:r>
              <a:rPr lang="ru-RU" sz="2000" dirty="0"/>
              <a:t>По результатам реципрокного скрещивания делают выводы о наличии или отсутствии сцепления признака с полом:</a:t>
            </a:r>
          </a:p>
          <a:p>
            <a:r>
              <a:rPr lang="ru-RU" sz="2000" dirty="0"/>
              <a:t>1) Если результаты скрещиваний не различаются – сцепление отсутствует.</a:t>
            </a:r>
          </a:p>
          <a:p>
            <a:r>
              <a:rPr lang="ru-RU" sz="2000" dirty="0"/>
              <a:t>2) Если результаты скрещиваний различаются и в одном из скрещиваний наблюдаются явление «</a:t>
            </a:r>
            <a:r>
              <a:rPr lang="ru-RU" sz="2000" dirty="0" err="1"/>
              <a:t>крисс</a:t>
            </a:r>
            <a:r>
              <a:rPr lang="ru-RU" sz="2000" dirty="0"/>
              <a:t>-кросс» наследования (материнский признак передается только сыновьям, а отцовский - только дочерям), делают выводы о сцеплении признака с полом (т.е. о локализации соответствующего </a:t>
            </a:r>
            <a:r>
              <a:rPr lang="ru-RU" sz="2000" dirty="0" err="1"/>
              <a:t>аллеля</a:t>
            </a:r>
            <a:r>
              <a:rPr lang="ru-RU" sz="2000" dirty="0"/>
              <a:t> в Х-хромосоме).</a:t>
            </a:r>
          </a:p>
          <a:p>
            <a:r>
              <a:rPr lang="ru-RU" sz="2000" dirty="0"/>
              <a:t>3) Если в обоих скрещиваниях происходит передача в F1 только материнского признака, делают выводы о цитоплазматическом (материнском) наследовании признака (т.е. о локализации соответствующего </a:t>
            </a:r>
            <a:r>
              <a:rPr lang="ru-RU" sz="2000" dirty="0" err="1"/>
              <a:t>аллеля</a:t>
            </a:r>
            <a:r>
              <a:rPr lang="ru-RU" sz="2000" dirty="0"/>
              <a:t> в </a:t>
            </a:r>
            <a:r>
              <a:rPr lang="ru-RU" sz="2000" dirty="0" err="1"/>
              <a:t>митохондриальной</a:t>
            </a:r>
            <a:r>
              <a:rPr lang="ru-RU" sz="2000" dirty="0"/>
              <a:t> ДНК.</a:t>
            </a:r>
          </a:p>
        </p:txBody>
      </p:sp>
    </p:spTree>
    <p:extLst>
      <p:ext uri="{BB962C8B-B14F-4D97-AF65-F5344CB8AC3E}">
        <p14:creationId xmlns:p14="http://schemas.microsoft.com/office/powerpoint/2010/main" val="615812663"/>
      </p:ext>
    </p:extLst>
  </p:cSld>
  <p:clrMapOvr>
    <a:masterClrMapping/>
  </p:clrMapOvr>
  <p:transition>
    <p:wedg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a:t>Задача </a:t>
            </a:r>
            <a:r>
              <a:rPr lang="ru-RU" b="1" i="1" dirty="0" smtClean="0"/>
              <a:t>4</a:t>
            </a:r>
            <a:r>
              <a:rPr lang="ru-RU" dirty="0"/>
              <a:t/>
            </a:r>
            <a:br>
              <a:rPr lang="ru-RU" dirty="0"/>
            </a:br>
            <a:endParaRPr lang="ru-RU" dirty="0"/>
          </a:p>
        </p:txBody>
      </p:sp>
      <p:sp>
        <p:nvSpPr>
          <p:cNvPr id="3" name="Объект 2"/>
          <p:cNvSpPr>
            <a:spLocks noGrp="1"/>
          </p:cNvSpPr>
          <p:nvPr>
            <p:ph idx="1"/>
          </p:nvPr>
        </p:nvSpPr>
        <p:spPr>
          <a:xfrm>
            <a:off x="272956" y="968990"/>
            <a:ext cx="11791665" cy="3766783"/>
          </a:xfrm>
        </p:spPr>
        <p:style>
          <a:lnRef idx="2">
            <a:schemeClr val="dk1"/>
          </a:lnRef>
          <a:fillRef idx="1">
            <a:schemeClr val="lt1"/>
          </a:fillRef>
          <a:effectRef idx="0">
            <a:schemeClr val="dk1"/>
          </a:effectRef>
          <a:fontRef idx="minor">
            <a:schemeClr val="dk1"/>
          </a:fontRef>
        </p:style>
        <p:txBody>
          <a:bodyPr>
            <a:noAutofit/>
          </a:bodyPr>
          <a:lstStyle/>
          <a:p>
            <a:pPr marL="0" indent="0">
              <a:buNone/>
            </a:pPr>
            <a:r>
              <a:rPr lang="ru-RU" sz="2400" dirty="0" smtClean="0"/>
              <a:t>У </a:t>
            </a:r>
            <a:r>
              <a:rPr lang="ru-RU" sz="2400" dirty="0"/>
              <a:t>бабочек </a:t>
            </a:r>
            <a:r>
              <a:rPr lang="ru-RU" sz="2400" dirty="0" err="1"/>
              <a:t>гетерогаметным</a:t>
            </a:r>
            <a:r>
              <a:rPr lang="ru-RU" sz="2400" dirty="0"/>
              <a:t> полом является женский пол. При скрещивании самки бабочки с длинными усами, однотонным окрасом крыльев и самца с короткими усами, наличием пятен на крыльях в потомстве получились самки с длинными усами, наличием пятен на крыльях и самцы с длинными усами, однотонным окрасом. При скрещивании самки бабочки с короткими усами, наличием пятен на крыльях и самца с длинными усами и однотонным окрасом крыльев всё гибридное потомство было единообразным по длине усов и окраске крыльев. Составьте схемы скрещиваний. Определите генотипы родительских особей, генотипы и фенотипы потомства в двух скрещиваниях, пол потомства в каждом скрещивании. Объясните фенотипическое расщепление в первом скрещивании.</a:t>
            </a:r>
            <a:br>
              <a:rPr lang="ru-RU" sz="2400" dirty="0"/>
            </a:br>
            <a:endParaRPr lang="ru-RU" sz="2400" dirty="0"/>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4819" r="3029" b="8625"/>
          <a:stretch/>
        </p:blipFill>
        <p:spPr bwMode="auto">
          <a:xfrm>
            <a:off x="3002505" y="5246776"/>
            <a:ext cx="6291619" cy="1538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9737826"/>
      </p:ext>
    </p:extLst>
  </p:cSld>
  <p:clrMapOvr>
    <a:masterClrMapping/>
  </p:clrMapOvr>
  <p:transition>
    <p:wedg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Анализ условия задачи</a:t>
            </a:r>
            <a:endParaRPr lang="ru-RU" dirty="0"/>
          </a:p>
        </p:txBody>
      </p:sp>
      <p:sp>
        <p:nvSpPr>
          <p:cNvPr id="3" name="Объект 2"/>
          <p:cNvSpPr>
            <a:spLocks noGrp="1"/>
          </p:cNvSpPr>
          <p:nvPr>
            <p:ph idx="1"/>
          </p:nvPr>
        </p:nvSpPr>
        <p:spPr>
          <a:xfrm>
            <a:off x="806669" y="1321127"/>
            <a:ext cx="10515600" cy="5190031"/>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endParaRPr lang="ru-RU" dirty="0"/>
          </a:p>
          <a:p>
            <a:r>
              <a:rPr lang="ru-RU" dirty="0"/>
              <a:t>У бабочек </a:t>
            </a:r>
            <a:r>
              <a:rPr lang="ru-RU" b="1" dirty="0" err="1">
                <a:solidFill>
                  <a:srgbClr val="FF0000"/>
                </a:solidFill>
              </a:rPr>
              <a:t>гетерогаметным</a:t>
            </a:r>
            <a:r>
              <a:rPr lang="ru-RU" b="1" dirty="0">
                <a:solidFill>
                  <a:srgbClr val="FF0000"/>
                </a:solidFill>
              </a:rPr>
              <a:t> </a:t>
            </a:r>
            <a:r>
              <a:rPr lang="ru-RU" dirty="0"/>
              <a:t>является женский пол. При скрещивании самки бабочки с длинными усами, однотонным окрасом крыльев и самца с короткими усами, наличием пятен на крыльях в потомстве получились самки с длинными усами, наличием пятен на крыльях и самцы с длинными усами, однотонным окрасом. При скрещивании самки бабочки с короткими усами, наличием пятен на крыльях и самца с длинными усами однотонным окрасом крыльев всё гибридное потомство было единообразным по длине усов и окраске крыльев. </a:t>
            </a:r>
          </a:p>
          <a:p>
            <a:r>
              <a:rPr lang="ru-RU" b="1" dirty="0">
                <a:solidFill>
                  <a:srgbClr val="FF0000"/>
                </a:solidFill>
              </a:rPr>
              <a:t>1)Составьте схемы скрещиваний. </a:t>
            </a:r>
          </a:p>
          <a:p>
            <a:r>
              <a:rPr lang="ru-RU" b="1" dirty="0">
                <a:solidFill>
                  <a:srgbClr val="FF0000"/>
                </a:solidFill>
              </a:rPr>
              <a:t>2)Определите </a:t>
            </a:r>
          </a:p>
          <a:p>
            <a:r>
              <a:rPr lang="ru-RU" b="1" dirty="0">
                <a:solidFill>
                  <a:srgbClr val="FF0000"/>
                </a:solidFill>
              </a:rPr>
              <a:t>генотипы родительских особей, </a:t>
            </a:r>
          </a:p>
          <a:p>
            <a:r>
              <a:rPr lang="ru-RU" b="1" dirty="0">
                <a:solidFill>
                  <a:srgbClr val="FF0000"/>
                </a:solidFill>
              </a:rPr>
              <a:t>генотипы и фенотипы потомства в двух скрещиваниях, </a:t>
            </a:r>
          </a:p>
          <a:p>
            <a:r>
              <a:rPr lang="ru-RU" b="1" dirty="0">
                <a:solidFill>
                  <a:srgbClr val="FF0000"/>
                </a:solidFill>
              </a:rPr>
              <a:t>пол потомства в каждом скрещивании. </a:t>
            </a:r>
          </a:p>
          <a:p>
            <a:r>
              <a:rPr lang="ru-RU" b="1" dirty="0">
                <a:solidFill>
                  <a:srgbClr val="FF0000"/>
                </a:solidFill>
              </a:rPr>
              <a:t>3) Объясните фенотипическое расщепление в первом скрещивании </a:t>
            </a:r>
          </a:p>
          <a:p>
            <a:endParaRPr lang="ru-RU" b="1" dirty="0">
              <a:solidFill>
                <a:srgbClr val="FF0000"/>
              </a:solidFill>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97939" y="0"/>
            <a:ext cx="1857729" cy="1733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4510375"/>
      </p:ext>
    </p:extLst>
  </p:cSld>
  <p:clrMapOvr>
    <a:masterClrMapping/>
  </p:clrMapOvr>
  <p:transition>
    <p:wedg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7104" y="1535278"/>
            <a:ext cx="10537643" cy="513986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endParaRPr lang="ru-RU" sz="1600" dirty="0">
              <a:solidFill>
                <a:srgbClr val="000000"/>
              </a:solidFill>
              <a:latin typeface="Cambria"/>
            </a:endParaRPr>
          </a:p>
          <a:p>
            <a:r>
              <a:rPr lang="ru-RU" sz="2400" b="1" dirty="0" smtClean="0"/>
              <a:t>Если </a:t>
            </a:r>
            <a:r>
              <a:rPr lang="ru-RU" sz="2400" b="1" dirty="0"/>
              <a:t>в задаче в одном из скрещиваний единообразное потомство и указан фенотип получившегося потомства, следовательно проявились доминантные признаки, а альтернативные им будут рецессивными</a:t>
            </a:r>
            <a:r>
              <a:rPr lang="ru-RU" sz="2400" dirty="0"/>
              <a:t>. </a:t>
            </a:r>
          </a:p>
          <a:p>
            <a:r>
              <a:rPr lang="ru-RU" sz="2400" dirty="0"/>
              <a:t>1.Распишите на черновике схемы обоих скрещиваний, используя фенотипы, указанные в задаче. </a:t>
            </a:r>
          </a:p>
          <a:p>
            <a:r>
              <a:rPr lang="ru-RU" sz="2400" dirty="0"/>
              <a:t>2.В том скрещивании, где нет единообразия потомков, посмотрите, каким признаком отличаются потомки по фенотипу. Тот признак, по которому они отличаются – будет сцеплен с полом (находиться в Х-хромосоме). Другой признак будет аутосомным. </a:t>
            </a:r>
          </a:p>
          <a:p>
            <a:r>
              <a:rPr lang="ru-RU" sz="2400" dirty="0"/>
              <a:t>3.Оформите схему скрещивания задачи, пропишите все генотипы и фенотипы, указав пол потомков, ответьте на вопрос, если это требуется в задаче. </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656" y="8159"/>
            <a:ext cx="1720720" cy="1678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2883939" y="561640"/>
            <a:ext cx="8751011" cy="923330"/>
          </a:xfrm>
          <a:prstGeom prst="rect">
            <a:avLst/>
          </a:prstGeom>
        </p:spPr>
        <p:txBody>
          <a:bodyPr wrap="square">
            <a:spAutoFit/>
          </a:bodyPr>
          <a:lstStyle/>
          <a:p>
            <a:pPr lvl="0"/>
            <a:r>
              <a:rPr lang="ru-RU" sz="5400" dirty="0">
                <a:solidFill>
                  <a:prstClr val="black"/>
                </a:solidFill>
                <a:latin typeface="Cambria"/>
              </a:rPr>
              <a:t>Алгоритм решения задачи </a:t>
            </a:r>
          </a:p>
        </p:txBody>
      </p:sp>
    </p:spTree>
    <p:extLst>
      <p:ext uri="{BB962C8B-B14F-4D97-AF65-F5344CB8AC3E}">
        <p14:creationId xmlns:p14="http://schemas.microsoft.com/office/powerpoint/2010/main" val="455526952"/>
      </p:ext>
    </p:extLst>
  </p:cSld>
  <p:clrMapOvr>
    <a:masterClrMapping/>
  </p:clrMapOvr>
  <p:transition>
    <p:wedg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73669" y="362634"/>
            <a:ext cx="6096000" cy="800219"/>
          </a:xfrm>
          <a:prstGeom prst="rect">
            <a:avLst/>
          </a:prstGeom>
        </p:spPr>
        <p:txBody>
          <a:bodyPr>
            <a:spAutoFit/>
          </a:bodyPr>
          <a:lstStyle/>
          <a:p>
            <a:endParaRPr lang="ru-RU" dirty="0"/>
          </a:p>
          <a:p>
            <a:r>
              <a:rPr lang="ru-RU" sz="2800" b="1" i="1" dirty="0"/>
              <a:t>Алгоритм решения задачи </a:t>
            </a: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7656" y="8159"/>
            <a:ext cx="1275359" cy="1244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627796" y="1162853"/>
            <a:ext cx="11448589" cy="563231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2400" b="1" dirty="0" smtClean="0"/>
              <a:t>Если </a:t>
            </a:r>
            <a:r>
              <a:rPr lang="ru-RU" sz="2400" b="1" dirty="0"/>
              <a:t>в задаче в одном из скрещиваний единообразное потомство и НЕ указан фенотип получившегося потомства. </a:t>
            </a:r>
            <a:endParaRPr lang="ru-RU" sz="2400" dirty="0"/>
          </a:p>
          <a:p>
            <a:r>
              <a:rPr lang="ru-RU" sz="2400" dirty="0"/>
              <a:t>1.Расписать на черновике схемы обоих скрещиваний, используя фенотипы, указанные в задаче. </a:t>
            </a:r>
          </a:p>
          <a:p>
            <a:r>
              <a:rPr lang="ru-RU" sz="2400" dirty="0"/>
              <a:t>2.Выберите скрещивание, где получилось расщепление в потомстве. Признак, по которому особи в этом потомстве единообразны – аутосомный доминантный. Признак, по которому в этом потомстве произошло расщепление – сцеплен с Х-хромосомой. </a:t>
            </a:r>
          </a:p>
          <a:p>
            <a:r>
              <a:rPr lang="ru-RU" sz="2400" dirty="0"/>
              <a:t>3.Определите в том скрещивании, где единообразное потомство, кто из родителей </a:t>
            </a:r>
            <a:r>
              <a:rPr lang="ru-RU" sz="2400" dirty="0" err="1"/>
              <a:t>гомогаметен</a:t>
            </a:r>
            <a:r>
              <a:rPr lang="ru-RU" sz="2400" dirty="0"/>
              <a:t> - ХХ ( у бабочек, птиц – самец, у млекопитающих, дрозофил – самка). По признаку, сцепленному с Х-хромосомой </a:t>
            </a:r>
            <a:r>
              <a:rPr lang="ru-RU" sz="2400" dirty="0" err="1"/>
              <a:t>гомогаметная</a:t>
            </a:r>
            <a:r>
              <a:rPr lang="ru-RU" sz="2400" dirty="0"/>
              <a:t> особь ХХ имеет доминантный призрак, а у </a:t>
            </a:r>
            <a:r>
              <a:rPr lang="ru-RU" sz="2400" dirty="0" err="1"/>
              <a:t>гетерогаметной</a:t>
            </a:r>
            <a:r>
              <a:rPr lang="ru-RU" sz="2400" dirty="0"/>
              <a:t> особи в Х-хромосоме находится рецессивный признак. </a:t>
            </a:r>
          </a:p>
          <a:p>
            <a:r>
              <a:rPr lang="ru-RU" sz="2400" dirty="0"/>
              <a:t>4.Оформите схему скрещивания задачи, пропишите все генотипы и фенотипы, указав пол потомков, ответьте на вопрос, если это требуется в задаче. </a:t>
            </a:r>
          </a:p>
        </p:txBody>
      </p:sp>
    </p:spTree>
    <p:extLst>
      <p:ext uri="{BB962C8B-B14F-4D97-AF65-F5344CB8AC3E}">
        <p14:creationId xmlns:p14="http://schemas.microsoft.com/office/powerpoint/2010/main" val="376151393"/>
      </p:ext>
    </p:extLst>
  </p:cSld>
  <p:clrMapOvr>
    <a:masterClrMapping/>
  </p:clrMapOvr>
  <p:transition>
    <p:wedg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Таблица 3"/>
          <p:cNvPicPr>
            <a:picLocks noGrp="1"/>
          </p:cNvPicPr>
          <p:nvPr>
            <p:ph type="tbl" idx="1"/>
          </p:nvPr>
        </p:nvPicPr>
        <p:blipFill rotWithShape="1">
          <a:blip r:embed="rId2"/>
          <a:srcRect t="22720" b="-1"/>
          <a:stretch/>
        </p:blipFill>
        <p:spPr bwMode="auto">
          <a:xfrm>
            <a:off x="254758" y="1006365"/>
            <a:ext cx="10972800" cy="443074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43144115"/>
      </p:ext>
    </p:extLst>
  </p:cSld>
  <p:clrMapOvr>
    <a:masterClrMapping/>
  </p:clrMapOvr>
  <p:transition>
    <p:wedg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3779" y="157584"/>
            <a:ext cx="11603421" cy="667875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4400" dirty="0" smtClean="0">
                <a:latin typeface="Cambria"/>
              </a:rPr>
              <a:t>Решение </a:t>
            </a:r>
            <a:r>
              <a:rPr lang="ru-RU" sz="4400" dirty="0">
                <a:latin typeface="Cambria"/>
              </a:rPr>
              <a:t>задачи со схемой скрещивания </a:t>
            </a:r>
          </a:p>
          <a:p>
            <a:r>
              <a:rPr lang="ru-RU" sz="2000" dirty="0">
                <a:latin typeface="Arial"/>
              </a:rPr>
              <a:t>•</a:t>
            </a:r>
            <a:r>
              <a:rPr lang="ru-RU" sz="2000" dirty="0"/>
              <a:t>Записываем полную схему скрещивания с указанием генотипов и фенотипов родителей, гамет, генотипов, фенотипов и пола потомства: </a:t>
            </a:r>
            <a:endParaRPr lang="ru-RU" sz="2000" dirty="0" smtClean="0"/>
          </a:p>
          <a:p>
            <a:endParaRPr lang="ru-RU" sz="2000" dirty="0"/>
          </a:p>
          <a:p>
            <a:endParaRPr lang="ru-RU" sz="2000" dirty="0" smtClean="0"/>
          </a:p>
          <a:p>
            <a:endParaRPr lang="ru-RU" sz="2000" dirty="0"/>
          </a:p>
          <a:p>
            <a:endParaRPr lang="ru-RU" sz="2000" dirty="0" smtClean="0"/>
          </a:p>
          <a:p>
            <a:endParaRPr lang="ru-RU" sz="2400" i="1" dirty="0" smtClean="0"/>
          </a:p>
          <a:p>
            <a:endParaRPr lang="ru-RU" sz="2400" i="1" dirty="0"/>
          </a:p>
          <a:p>
            <a:endParaRPr lang="ru-RU" sz="2400" i="1" dirty="0" smtClean="0"/>
          </a:p>
          <a:p>
            <a:r>
              <a:rPr lang="ru-RU" sz="2400" dirty="0"/>
              <a:t>Отвечаем на вопрос: фенотипическое расщепление в первом скрещивании по признаку окраски у самцов и самок связано со сцеплением гена этого признака с Х-хромосомой, </a:t>
            </a:r>
            <a:r>
              <a:rPr lang="ru-RU" sz="2400" dirty="0" err="1"/>
              <a:t>гетерогаметный</a:t>
            </a:r>
            <a:r>
              <a:rPr lang="ru-RU" sz="2400" dirty="0"/>
              <a:t> (женский) пол наследует Х-хромосому от одного родителя (от отца), а </a:t>
            </a:r>
            <a:r>
              <a:rPr lang="ru-RU" sz="2400" dirty="0" err="1"/>
              <a:t>гомогаметный</a:t>
            </a:r>
            <a:r>
              <a:rPr lang="ru-RU" sz="2400" dirty="0"/>
              <a:t> – от двух. </a:t>
            </a:r>
          </a:p>
          <a:p>
            <a:r>
              <a:rPr lang="ru-RU" sz="2400" i="1" dirty="0" smtClean="0"/>
              <a:t>Если </a:t>
            </a:r>
            <a:r>
              <a:rPr lang="ru-RU" sz="2400" i="1" dirty="0"/>
              <a:t>неверно определён признак, сцепленный с Х-хромосомой, то решение не засчитывается и выставляется 0 баллов. </a:t>
            </a:r>
            <a:endParaRPr lang="ru-RU" sz="2400" dirty="0"/>
          </a:p>
          <a:p>
            <a:r>
              <a:rPr lang="ru-RU" sz="2400" i="1" dirty="0" smtClean="0"/>
              <a:t>           Отсутствие </a:t>
            </a:r>
            <a:r>
              <a:rPr lang="ru-RU" sz="2400" i="1" dirty="0"/>
              <a:t>в ответе и генотипа, и фенотипа, и пола потомства </a:t>
            </a:r>
            <a:r>
              <a:rPr lang="ru-RU" sz="2400" i="1" dirty="0" smtClean="0"/>
              <a:t>         считается </a:t>
            </a:r>
            <a:r>
              <a:rPr lang="ru-RU" sz="2400" i="1" dirty="0"/>
              <a:t>ошибкой, </a:t>
            </a:r>
            <a:r>
              <a:rPr lang="ru-RU" sz="2400" i="1" dirty="0" smtClean="0"/>
              <a:t>элемент </a:t>
            </a:r>
            <a:r>
              <a:rPr lang="ru-RU" sz="2400" b="1" i="1" dirty="0" smtClean="0">
                <a:solidFill>
                  <a:srgbClr val="FF0000"/>
                </a:solidFill>
              </a:rPr>
              <a:t>не засчитывается</a:t>
            </a:r>
            <a:r>
              <a:rPr lang="ru-RU" sz="2400" b="1" i="1" dirty="0">
                <a:solidFill>
                  <a:srgbClr val="FF0000"/>
                </a:solidFill>
              </a:rPr>
              <a:t>. </a:t>
            </a:r>
            <a:endParaRPr lang="ru-RU" sz="2400" b="1" i="1" dirty="0" smtClean="0">
              <a:solidFill>
                <a:srgbClr val="FF0000"/>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8623" y="1283905"/>
            <a:ext cx="5410200" cy="257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283779" y="5785972"/>
            <a:ext cx="357352" cy="1569660"/>
          </a:xfrm>
          <a:prstGeom prst="rect">
            <a:avLst/>
          </a:prstGeom>
        </p:spPr>
        <p:txBody>
          <a:bodyPr wrap="square">
            <a:spAutoFit/>
          </a:bodyPr>
          <a:lstStyle/>
          <a:p>
            <a:r>
              <a:rPr lang="ru-RU" sz="4800" dirty="0" smtClean="0">
                <a:solidFill>
                  <a:srgbClr val="FF0000"/>
                </a:solidFill>
              </a:rPr>
              <a:t>! </a:t>
            </a:r>
            <a:endParaRPr lang="ru-RU" sz="4800" dirty="0">
              <a:solidFill>
                <a:srgbClr val="FF0000"/>
              </a:solidFill>
            </a:endParaRPr>
          </a:p>
        </p:txBody>
      </p:sp>
    </p:spTree>
    <p:extLst>
      <p:ext uri="{BB962C8B-B14F-4D97-AF65-F5344CB8AC3E}">
        <p14:creationId xmlns:p14="http://schemas.microsoft.com/office/powerpoint/2010/main" val="615964260"/>
      </p:ext>
    </p:extLst>
  </p:cSld>
  <p:clrMapOvr>
    <a:masterClrMapping/>
  </p:clrMapOvr>
  <p:transition>
    <p:wedg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84645" y="165455"/>
            <a:ext cx="4599296" cy="721649"/>
          </a:xfrm>
        </p:spPr>
        <p:style>
          <a:lnRef idx="2">
            <a:schemeClr val="dk1"/>
          </a:lnRef>
          <a:fillRef idx="1">
            <a:schemeClr val="lt1"/>
          </a:fillRef>
          <a:effectRef idx="0">
            <a:schemeClr val="dk1"/>
          </a:effectRef>
          <a:fontRef idx="minor">
            <a:schemeClr val="dk1"/>
          </a:fontRef>
        </p:style>
        <p:txBody>
          <a:bodyPr/>
          <a:lstStyle/>
          <a:p>
            <a:r>
              <a:rPr lang="ru-RU" b="1" dirty="0" smtClean="0"/>
              <a:t>ОТВЕТ</a:t>
            </a:r>
            <a:endParaRPr lang="ru-RU" b="1" dirty="0"/>
          </a:p>
        </p:txBody>
      </p:sp>
      <p:pic>
        <p:nvPicPr>
          <p:cNvPr id="22530" name="Picture 2" descr="https://otvet.ws/media/im/33/50/3350ac907c178c9d087d346f10166a56.png"/>
          <p:cNvPicPr>
            <a:picLocks noGrp="1" noChangeAspect="1" noChangeArrowheads="1"/>
          </p:cNvPicPr>
          <p:nvPr>
            <p:ph type="tbl" idx="1"/>
          </p:nvPr>
        </p:nvPicPr>
        <p:blipFill rotWithShape="1">
          <a:blip r:embed="rId2">
            <a:extLst>
              <a:ext uri="{28A0092B-C50C-407E-A947-70E740481C1C}">
                <a14:useLocalDpi xmlns:a14="http://schemas.microsoft.com/office/drawing/2010/main" val="0"/>
              </a:ext>
            </a:extLst>
          </a:blip>
          <a:srcRect l="1241" t="11228" r="-1241" b="3617"/>
          <a:stretch/>
        </p:blipFill>
        <p:spPr bwMode="auto">
          <a:xfrm>
            <a:off x="1606876" y="1009934"/>
            <a:ext cx="7700898" cy="5635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4725457"/>
      </p:ext>
    </p:extLst>
  </p:cSld>
  <p:clrMapOvr>
    <a:masterClrMapping/>
  </p:clrMapOvr>
  <p:transition>
    <p:wedg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003635" y="2967039"/>
            <a:ext cx="184731"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endParaRPr lang="ru-RU"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mn-cs"/>
            </a:endParaRPr>
          </a:p>
        </p:txBody>
      </p:sp>
      <p:sp>
        <p:nvSpPr>
          <p:cNvPr id="6" name="Прямоугольник 5"/>
          <p:cNvSpPr/>
          <p:nvPr/>
        </p:nvSpPr>
        <p:spPr>
          <a:xfrm>
            <a:off x="2710782" y="843380"/>
            <a:ext cx="9223462" cy="4247317"/>
          </a:xfrm>
          <a:prstGeom prst="rect">
            <a:avLst/>
          </a:prstGeom>
          <a:noFill/>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ru-RU" sz="5400" b="1" spc="50" dirty="0">
                <a:ln w="38100">
                  <a:solidFill>
                    <a:schemeClr val="tx1"/>
                  </a:solidFill>
                </a:ln>
                <a:solidFill>
                  <a:srgbClr val="00B050"/>
                </a:solidFill>
                <a:effectLst>
                  <a:outerShdw blurRad="76200" dist="50800" dir="5400000" algn="tl" rotWithShape="0">
                    <a:srgbClr val="000000">
                      <a:alpha val="65000"/>
                    </a:srgbClr>
                  </a:outerShdw>
                </a:effectLst>
                <a:cs typeface="+mn-cs"/>
              </a:rPr>
              <a:t>Решение задач </a:t>
            </a:r>
            <a:r>
              <a:rPr lang="ru-RU" sz="5400" b="1" spc="50" dirty="0" smtClean="0">
                <a:ln w="38100">
                  <a:solidFill>
                    <a:schemeClr val="tx1"/>
                  </a:solidFill>
                </a:ln>
                <a:solidFill>
                  <a:srgbClr val="00B050"/>
                </a:solidFill>
                <a:effectLst>
                  <a:outerShdw blurRad="76200" dist="50800" dir="5400000" algn="tl" rotWithShape="0">
                    <a:srgbClr val="000000">
                      <a:alpha val="65000"/>
                    </a:srgbClr>
                  </a:outerShdw>
                </a:effectLst>
                <a:cs typeface="+mn-cs"/>
              </a:rPr>
              <a:t>на </a:t>
            </a:r>
            <a:r>
              <a:rPr lang="ru-RU" sz="5400" b="1" spc="50" dirty="0" smtClean="0">
                <a:ln w="38100">
                  <a:solidFill>
                    <a:schemeClr val="tx1"/>
                  </a:solidFill>
                </a:ln>
                <a:solidFill>
                  <a:srgbClr val="00B050"/>
                </a:solidFill>
                <a:effectLst>
                  <a:outerShdw blurRad="76200" dist="50800" dir="5400000" algn="tl" rotWithShape="0">
                    <a:srgbClr val="000000">
                      <a:alpha val="65000"/>
                    </a:srgbClr>
                  </a:outerShdw>
                </a:effectLst>
              </a:rPr>
              <a:t>ОПРЕДЕЛЕНИЕ РАССТОЯНИЯ МЕЖДУ </a:t>
            </a:r>
            <a:r>
              <a:rPr lang="ru-RU" sz="5400" b="1" spc="50" dirty="0">
                <a:ln w="38100">
                  <a:solidFill>
                    <a:schemeClr val="tx1"/>
                  </a:solidFill>
                </a:ln>
                <a:solidFill>
                  <a:srgbClr val="00B050"/>
                </a:solidFill>
                <a:effectLst>
                  <a:outerShdw blurRad="76200" dist="50800" dir="5400000" algn="tl" rotWithShape="0">
                    <a:srgbClr val="000000">
                      <a:alpha val="65000"/>
                    </a:srgbClr>
                  </a:outerShdw>
                </a:effectLst>
              </a:rPr>
              <a:t>ГЕНАМИ И ПОСТРОЕНИЕ КАРТ ХРОМОСОМ.</a:t>
            </a:r>
            <a:endParaRPr lang="ru-RU" sz="5400" b="1" spc="50" dirty="0">
              <a:ln w="38100">
                <a:solidFill>
                  <a:schemeClr val="tx1"/>
                </a:solidFill>
              </a:ln>
              <a:solidFill>
                <a:srgbClr val="00B050"/>
              </a:solidFill>
              <a:effectLst>
                <a:outerShdw blurRad="76200" dist="50800" dir="5400000" algn="tl" rotWithShape="0">
                  <a:srgbClr val="000000">
                    <a:alpha val="65000"/>
                  </a:srgbClr>
                </a:outerShdw>
              </a:effectLst>
              <a:cs typeface="+mn-cs"/>
            </a:endParaRPr>
          </a:p>
        </p:txBody>
      </p:sp>
      <p:pic>
        <p:nvPicPr>
          <p:cNvPr id="57348" name="Picture 4" descr="C:\Documents and Settings\Мария Емельяновна\Мои документы\12.Мои рисунки\Интересные рисунки\Рисунок1.Ручка пишет..gif">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368844" y="4784904"/>
            <a:ext cx="2565400" cy="180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107714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78691" y="224624"/>
            <a:ext cx="11268364" cy="600164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2400" dirty="0"/>
              <a:t>1. У томата пятнистость листа (a), продолговатая форма плода (b) и заостренный кончик плода (d) - рецессивные признаки. Дигетерозиготное по генам окраски листьев и форме плода растение, полученное при анализирующем скрещивании, скрестили с растением, имеющим пятнистые листья и продолговатые плоды. В потомстве получили 4 фенотипические группы численностью 85, 83, 17, 15. В анализирующем скрещивании растения с округлыми плодами с незаостренным кончиком в потомстве получили 78 растений с продолговатыми плодами и заостренным кончиком, 76 растений с округлыми плодами и незаостренным кончиком, 22 растения с продолговатыми плодами и незаостренным кончиком и 24 растения с округлыми плодами и заостренным кончиком. Составьте схемы решения задачи. Укажите генотипы и фенотипы родительских особей, генотипы и фенотипы, численность потомков. Определите расстояние между генами А и В, В и D в </a:t>
            </a:r>
            <a:r>
              <a:rPr lang="ru-RU" sz="2400" dirty="0" err="1"/>
              <a:t>морганидах</a:t>
            </a:r>
            <a:r>
              <a:rPr lang="ru-RU" sz="2400" dirty="0"/>
              <a:t> и постройте по этим данным хромосомную карту расположения указанных генов, если частота нарушения сцепления между генами А и D составляет 39%.</a:t>
            </a:r>
          </a:p>
        </p:txBody>
      </p:sp>
    </p:spTree>
    <p:extLst>
      <p:ext uri="{BB962C8B-B14F-4D97-AF65-F5344CB8AC3E}">
        <p14:creationId xmlns:p14="http://schemas.microsoft.com/office/powerpoint/2010/main" val="452343627"/>
      </p:ext>
    </p:extLst>
  </p:cSld>
  <p:clrMapOvr>
    <a:masterClrMapping/>
  </p:clrMapOvr>
  <p:transition>
    <p:wedg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775855" y="0"/>
            <a:ext cx="9356436" cy="6870650"/>
          </a:xfrm>
          <a:prstGeom prst="rect">
            <a:avLst/>
          </a:prstGeom>
        </p:spPr>
      </p:pic>
    </p:spTree>
    <p:extLst>
      <p:ext uri="{BB962C8B-B14F-4D97-AF65-F5344CB8AC3E}">
        <p14:creationId xmlns:p14="http://schemas.microsoft.com/office/powerpoint/2010/main" val="469974405"/>
      </p:ext>
    </p:extLst>
  </p:cSld>
  <p:clrMapOvr>
    <a:masterClrMapping/>
  </p:clrMapOvr>
  <p:transition>
    <p:wedg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3345" y="203200"/>
            <a:ext cx="11563928" cy="563231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ru-RU" sz="2400" dirty="0"/>
              <a:t>2. У кукурузы гены карликовости (a), розовых рыльцев (b) и фиолетовых листьев (d) локализованы в одной хромосоме. Дигетерозиготное растение с нормальной высотой стебля и зелеными рыльцами, одна из родительских форм которого имела карликовость, а другая - розовые рыльца, подвергли анализирующему скрещиванию. В потомстве получили 4 фенотипические группы в соотношении: 224, 226, 27, 23. При скрещивании растения с зелеными рыльцами и зелеными листьями с растением, имеющим розовые рыльца и фиолетовые листья, в потомстве получили фенотипические группы численностью 231, 219, 26, 24, причем растения с таким же сочетанием признаков, как у родителей, были более многочисленны. Составьте схемы решения задачи. Укажите генотипы и фенотипы родительских особей, генотипы и фенотипы, численность потомков. Определите расстояние между генами a и b, b и d в </a:t>
            </a:r>
            <a:r>
              <a:rPr lang="ru-RU" sz="2400" dirty="0" err="1"/>
              <a:t>морганидах</a:t>
            </a:r>
            <a:r>
              <a:rPr lang="ru-RU" sz="2400" dirty="0"/>
              <a:t> и постройте по этим данным хромосомную карту расположения указанных генов, если частота нарушения сцепления между генами a и d составляет 20%</a:t>
            </a:r>
          </a:p>
        </p:txBody>
      </p:sp>
    </p:spTree>
    <p:extLst>
      <p:ext uri="{BB962C8B-B14F-4D97-AF65-F5344CB8AC3E}">
        <p14:creationId xmlns:p14="http://schemas.microsoft.com/office/powerpoint/2010/main" val="234230389"/>
      </p:ext>
    </p:extLst>
  </p:cSld>
  <p:clrMapOvr>
    <a:masterClrMapping/>
  </p:clrMapOvr>
  <p:transition>
    <p:wedg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025236" y="0"/>
            <a:ext cx="9301398" cy="6768090"/>
          </a:xfrm>
          <a:prstGeom prst="rect">
            <a:avLst/>
          </a:prstGeom>
        </p:spPr>
      </p:pic>
    </p:spTree>
    <p:extLst>
      <p:ext uri="{BB962C8B-B14F-4D97-AF65-F5344CB8AC3E}">
        <p14:creationId xmlns:p14="http://schemas.microsoft.com/office/powerpoint/2010/main" val="62135772"/>
      </p:ext>
    </p:extLst>
  </p:cSld>
  <p:clrMapOvr>
    <a:masterClrMapping/>
  </p:clrMapOvr>
  <p:transition>
    <p:wedge/>
  </p:transition>
</p:sld>
</file>

<file path=ppt/theme/theme1.xml><?xml version="1.0" encoding="utf-8"?>
<a:theme xmlns:a="http://schemas.openxmlformats.org/drawingml/2006/main" name="1_Тема Office">
  <a:themeElements>
    <a:clrScheme name="Другая 3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76923C"/>
      </a:hlink>
      <a:folHlink>
        <a:srgbClr val="76923C"/>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770</TotalTime>
  <Words>3601</Words>
  <Application>Microsoft Office PowerPoint</Application>
  <PresentationFormat>Широкоэкранный</PresentationFormat>
  <Paragraphs>355</Paragraphs>
  <Slides>60</Slides>
  <Notes>11</Notes>
  <HiddenSlides>0</HiddenSlides>
  <MMClips>0</MMClips>
  <ScaleCrop>false</ScaleCrop>
  <HeadingPairs>
    <vt:vector size="8" baseType="variant">
      <vt:variant>
        <vt:lpstr>Использованные шрифты</vt:lpstr>
      </vt:variant>
      <vt:variant>
        <vt:i4>11</vt:i4>
      </vt:variant>
      <vt:variant>
        <vt:lpstr>Тема</vt:lpstr>
      </vt:variant>
      <vt:variant>
        <vt:i4>3</vt:i4>
      </vt:variant>
      <vt:variant>
        <vt:lpstr>Внедренные серверы OLE</vt:lpstr>
      </vt:variant>
      <vt:variant>
        <vt:i4>2</vt:i4>
      </vt:variant>
      <vt:variant>
        <vt:lpstr>Заголовки слайдов</vt:lpstr>
      </vt:variant>
      <vt:variant>
        <vt:i4>60</vt:i4>
      </vt:variant>
    </vt:vector>
  </HeadingPairs>
  <TitlesOfParts>
    <vt:vector size="76" baseType="lpstr">
      <vt:lpstr>Arial</vt:lpstr>
      <vt:lpstr>Calibri</vt:lpstr>
      <vt:lpstr>Calibri Light</vt:lpstr>
      <vt:lpstr>Cambria</vt:lpstr>
      <vt:lpstr>Comic Sans MS</vt:lpstr>
      <vt:lpstr>Monotype Corsiva</vt:lpstr>
      <vt:lpstr>Montserrat</vt:lpstr>
      <vt:lpstr>Tahoma</vt:lpstr>
      <vt:lpstr>Times New Roman</vt:lpstr>
      <vt:lpstr>yandex-sans</vt:lpstr>
      <vt:lpstr>YS Text Optional</vt:lpstr>
      <vt:lpstr>1_Тема Office</vt:lpstr>
      <vt:lpstr>Тема Office</vt:lpstr>
      <vt:lpstr>Оформление по умолчанию</vt:lpstr>
      <vt:lpstr>Точечный рисунок</vt:lpstr>
      <vt:lpstr>Документ</vt:lpstr>
      <vt:lpstr>Опыт работы по теме  « Сцепление   генов в половых хромосомах. Решение задач 29 КИМ ЕГЭ».</vt:lpstr>
      <vt:lpstr> Биология. Кодификатор ЕГЭ 2023. ЛИНИЯ 29 По кодификатору и спецификации Проверяемые элементы содержания:</vt:lpstr>
      <vt:lpstr>Презентация PowerPoint</vt:lpstr>
      <vt:lpstr>3.2.  Анализ выполнения заданий КИМ </vt:lpstr>
      <vt:lpstr>Презентация PowerPoint</vt:lpstr>
      <vt:lpstr>Прежде всего необходимо внимательно изучить условие задачи. Даже те учащиеся, которые хорошо знают закономерности наследования и успешно решают генетические задачи, часто допускают грубые ошибки, причинами которых является невнимательное или неправильное прочтение условия. 2) Следующим этапом является определение типа задачи. Для этого необходимо выяснить, сколько пар признаков рассматривается в задаче, сколько пар генов кодирует эти признаки, а также число классов фенотипов, присутствующих в потомстве от скрещивания гетерозигот или при анализирующем скрещивании, и количественное соотношение этих классов. 3)Связано  ли наследование признака с половыми хромосомами, а также сцепленно или независимо наследуется пара признаков. Относительно последнего могут быть прямые указания в условии. Также, свидетельством о сцепленном наследовании может являться соотношение классов с разными фенотипами в потомстве. 4)Для облегчения решения можно записать схему брака (скрещивания) на черновике, отмечая фенотипы и генотипы особей, известных по условию задачи, а затем начать выполнение операций по выяснению неизвестных генотипов. Для удобства неизвестные гены на черновике можно обозначать значками *, _ или ?. 5)Выяснение генотипов особей, неизвестных по условию, является основной методической операцией, необходимой для решения генетических задач. При этом решение всегда надо начинать с особей, несущих рецессивный признак, поскольку они гомозиготны и их генотип по этому признаку однозначен – аа.</vt:lpstr>
      <vt:lpstr>Презентация PowerPoint</vt:lpstr>
      <vt:lpstr>При скрещивании самки мыши с рыжей шерстью нормальной длины и самца с чёрной длинной шерстью в первом поколении было получено  потомков, имевших рыжую шерсть нормальной длины и  потомка, имевших чёрную шерсть нормальной длины. Для второго скрещивания взяли самцов и самок из  с рыжей нормальной шерстью. В потомстве получили расщепление 6:3:2:1  причём мышей с рыжей шерстью было большинство.</vt:lpstr>
      <vt:lpstr>Скрестили растение кукурузы нормального роста с прямыми листьями с карликовым растением со скрученными листьями. Всё потомство имело нормальный рост и прямые листья. При анализирующем скрещивании гибридов F1 было получено 4 фенотипических класса: 248, 256, 18 и 19  растений. Составьте схему решения задачи. Определите генотипы родительских растений, генотипы и фенотипы полученного потомства в первом и во втором скрещиваниях. Поясните фенотипическое расщепление во втором скрещивании. </vt:lpstr>
      <vt:lpstr>Презентация PowerPoint</vt:lpstr>
      <vt:lpstr>Сцепленное с полом наследование</vt:lpstr>
      <vt:lpstr>Генетика пола.  Наследование признаков, сцепленных с полом</vt:lpstr>
      <vt:lpstr>Презентация PowerPoint</vt:lpstr>
      <vt:lpstr>Хромосомы</vt:lpstr>
      <vt:lpstr>1 тип</vt:lpstr>
      <vt:lpstr>2 тип</vt:lpstr>
      <vt:lpstr>3 тип</vt:lpstr>
      <vt:lpstr>4 тип</vt:lpstr>
      <vt:lpstr>5 тип</vt:lpstr>
      <vt:lpstr>Наследование, сцепленное с полом – наследование признаков, гены которых находятся в Х- и Y-хромосомах.</vt:lpstr>
      <vt:lpstr>Презентация PowerPoint</vt:lpstr>
      <vt:lpstr>Половые хромосомы</vt:lpstr>
      <vt:lpstr>Презентация PowerPoint</vt:lpstr>
      <vt:lpstr>Хромосомная теория наследственности.  Основные положения теории: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Сцепленное с полом наследование</vt:lpstr>
      <vt:lpstr>Пример 1 1. Записываем условие задачи </vt:lpstr>
      <vt:lpstr>Пример 7 2. Составляем схему 1-го скрещивания </vt:lpstr>
      <vt:lpstr>Пример 7 2. Составляем схему 2-го скрещивания </vt:lpstr>
      <vt:lpstr>3. Объясняем решение задачи</vt:lpstr>
      <vt:lpstr>4. Записываем ответ</vt:lpstr>
      <vt:lpstr>Задача 2</vt:lpstr>
      <vt:lpstr>Дано: </vt:lpstr>
      <vt:lpstr>Дано: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2)Схема решения задачи по второй паре:</vt:lpstr>
      <vt:lpstr>Презентация PowerPoint</vt:lpstr>
      <vt:lpstr>Реципрокное скрещивание</vt:lpstr>
      <vt:lpstr>Задача 4 </vt:lpstr>
      <vt:lpstr>Анализ условия задачи</vt:lpstr>
      <vt:lpstr>Презентация PowerPoint</vt:lpstr>
      <vt:lpstr>Презентация PowerPoint</vt:lpstr>
      <vt:lpstr>Презентация PowerPoint</vt:lpstr>
      <vt:lpstr>Презентация PowerPoint</vt:lpstr>
      <vt:lpstr>ОТВЕТ</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Учетная запись Майкрософт</dc:creator>
  <cp:lastModifiedBy>User</cp:lastModifiedBy>
  <cp:revision>50</cp:revision>
  <dcterms:created xsi:type="dcterms:W3CDTF">2021-04-04T07:20:15Z</dcterms:created>
  <dcterms:modified xsi:type="dcterms:W3CDTF">2023-05-23T18:07:39Z</dcterms:modified>
</cp:coreProperties>
</file>