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67" r:id="rId2"/>
    <p:sldId id="263" r:id="rId3"/>
    <p:sldId id="264" r:id="rId4"/>
    <p:sldId id="256" r:id="rId5"/>
    <p:sldId id="268" r:id="rId6"/>
    <p:sldId id="262" r:id="rId7"/>
    <p:sldId id="265" r:id="rId8"/>
    <p:sldId id="266" r:id="rId9"/>
    <p:sldId id="260" r:id="rId10"/>
  </p:sldIdLst>
  <p:sldSz cx="9144000" cy="6858000" type="screen4x3"/>
  <p:notesSz cx="6858000" cy="9144000"/>
  <p:custDataLst>
    <p:tags r:id="rId13"/>
  </p:custData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4374A"/>
    <a:srgbClr val="3399FF"/>
    <a:srgbClr val="666699"/>
    <a:srgbClr val="E59074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 autoAdjust="0"/>
    <p:restoredTop sz="97336" autoAdjust="0"/>
  </p:normalViewPr>
  <p:slideViewPr>
    <p:cSldViewPr>
      <p:cViewPr>
        <p:scale>
          <a:sx n="66" d="100"/>
          <a:sy n="66" d="100"/>
        </p:scale>
        <p:origin x="-1272" y="-21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68" d="100"/>
          <a:sy n="68" d="100"/>
        </p:scale>
        <p:origin x="-3492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gs" Target="tags/tag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6663A1-BE93-4F19-BCAE-33E954C20B2B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40DF26E-F902-4582-B614-0C9EE35F2135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04328337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0C0431-2448-4DC3-AF70-2785FBE2C44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74341FE-AE5C-47F1-8FD8-47C4A673A802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6119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4341FE-AE5C-47F1-8FD8-47C4A673A802}" type="slidenum">
              <a:rPr lang="ru-RU" smtClean="0"/>
              <a:pPr/>
              <a:t>4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422161446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47664" y="2852936"/>
            <a:ext cx="6282952" cy="1368152"/>
          </a:xfrm>
        </p:spPr>
        <p:txBody>
          <a:bodyPr/>
          <a:lstStyle>
            <a:lvl1pPr>
              <a:defRPr b="1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ru-RU" dirty="0" smtClean="0"/>
              <a:t>Образец</a:t>
            </a:r>
            <a:r>
              <a:rPr lang="en-US" dirty="0" smtClean="0"/>
              <a:t> </a:t>
            </a:r>
            <a:r>
              <a:rPr lang="ru-RU" dirty="0" smtClean="0"/>
              <a:t>заголовка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51564276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  <p:sp>
        <p:nvSpPr>
          <p:cNvPr id="12" name="Номер слайда 5"/>
          <p:cNvSpPr txBox="1">
            <a:spLocks/>
          </p:cNvSpPr>
          <p:nvPr userDrawn="1"/>
        </p:nvSpPr>
        <p:spPr>
          <a:xfrm>
            <a:off x="6705600" y="65087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ru-RU"/>
            </a:defPPr>
            <a:lvl1pPr marL="0" algn="r" defTabSz="914400" rtl="0" eaLnBrk="1" latinLnBrk="0" hangingPunct="1">
              <a:defRPr sz="1200" kern="1200">
                <a:solidFill>
                  <a:srgbClr val="3399FF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0" name="Заголовок 1"/>
          <p:cNvSpPr>
            <a:spLocks noGrp="1"/>
          </p:cNvSpPr>
          <p:nvPr>
            <p:ph type="title"/>
          </p:nvPr>
        </p:nvSpPr>
        <p:spPr>
          <a:xfrm>
            <a:off x="2483768" y="45855"/>
            <a:ext cx="6480720" cy="1336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1" name="Текст 2"/>
          <p:cNvSpPr>
            <a:spLocks noGrp="1"/>
          </p:cNvSpPr>
          <p:nvPr>
            <p:ph idx="1"/>
          </p:nvPr>
        </p:nvSpPr>
        <p:spPr>
          <a:xfrm>
            <a:off x="2699792" y="1988840"/>
            <a:ext cx="6192688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54301415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771799" y="4406900"/>
            <a:ext cx="5722913" cy="1362075"/>
          </a:xfrm>
        </p:spPr>
        <p:txBody>
          <a:bodyPr anchor="t"/>
          <a:lstStyle>
            <a:lvl1pPr algn="l">
              <a:defRPr sz="4000" b="1" cap="all"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771799" y="2906713"/>
            <a:ext cx="5722913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>
                    <a:lumMod val="5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2665470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79512" y="2060848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4008" y="2071389"/>
            <a:ext cx="4320480" cy="4093915"/>
          </a:xfrm>
        </p:spPr>
        <p:txBody>
          <a:bodyPr/>
          <a:lstStyle>
            <a:lvl1pPr>
              <a:defRPr sz="2800">
                <a:solidFill>
                  <a:schemeClr val="bg1">
                    <a:lumMod val="95000"/>
                  </a:schemeClr>
                </a:solidFill>
              </a:defRPr>
            </a:lvl1pPr>
            <a:lvl2pPr>
              <a:defRPr sz="2400">
                <a:solidFill>
                  <a:schemeClr val="bg1">
                    <a:lumMod val="95000"/>
                  </a:schemeClr>
                </a:solidFill>
              </a:defRPr>
            </a:lvl2pPr>
            <a:lvl3pPr>
              <a:defRPr sz="2000">
                <a:solidFill>
                  <a:schemeClr val="bg1">
                    <a:lumMod val="95000"/>
                  </a:schemeClr>
                </a:solidFill>
              </a:defRPr>
            </a:lvl3pPr>
            <a:lvl4pPr>
              <a:defRPr sz="1800">
                <a:solidFill>
                  <a:schemeClr val="bg1">
                    <a:lumMod val="95000"/>
                  </a:schemeClr>
                </a:solidFill>
              </a:defRPr>
            </a:lvl4pPr>
            <a:lvl5pPr>
              <a:defRPr sz="1800">
                <a:solidFill>
                  <a:schemeClr val="bg1">
                    <a:lumMod val="95000"/>
                  </a:schemeClr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>
                    <a:lumMod val="9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8913399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1520" y="1916832"/>
            <a:ext cx="4176464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251520" y="2556594"/>
            <a:ext cx="4176464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716016" y="1934294"/>
            <a:ext cx="4248472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dirty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716016" y="2574056"/>
            <a:ext cx="4248472" cy="3951288"/>
          </a:xfrm>
        </p:spPr>
        <p:txBody>
          <a:bodyPr/>
          <a:lstStyle>
            <a:lvl1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18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16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1375310" y="6410896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154184" y="6356350"/>
            <a:ext cx="1649592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471310" y="6356350"/>
            <a:ext cx="1215489" cy="365125"/>
          </a:xfrm>
        </p:spPr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6599334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17245772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61595152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3622"/>
            <a:ext cx="3008313" cy="92147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63888" y="1916832"/>
            <a:ext cx="5111750" cy="4353347"/>
          </a:xfrm>
        </p:spPr>
        <p:txBody>
          <a:bodyPr/>
          <a:lstStyle>
            <a:lvl1pPr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 sz="2800"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 sz="2400"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 sz="2000"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4548966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75860541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107880467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  <a:lvl2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2pPr>
            <a:lvl3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3pPr>
            <a:lvl4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4pPr>
            <a:lvl5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6">
                    <a:lumMod val="60000"/>
                    <a:lumOff val="40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98369546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hyperlink" Target="https://presentation-creation.ru/" TargetMode="Externa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3768" y="45855"/>
            <a:ext cx="6480720" cy="13366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699792" y="1988840"/>
            <a:ext cx="6192688" cy="417646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A5E48A96-E1BB-4C8F-80B2-32A47A48A9D5}" type="datetimeFigureOut">
              <a:rPr lang="ru-RU" smtClean="0"/>
              <a:pPr/>
              <a:t>08.12.2019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fld id="{544A1F6A-164B-43BA-A19E-4AE6BB502A21}" type="slidenum">
              <a:rPr lang="ru-RU" smtClean="0"/>
              <a:pPr/>
              <a:t>‹#›</a:t>
            </a:fld>
            <a:endParaRPr lang="ru-RU" dirty="0"/>
          </a:p>
        </p:txBody>
      </p:sp>
      <p:pic>
        <p:nvPicPr>
          <p:cNvPr id="7" name="Рисунок 6">
            <a:hlinkClick r:id="rId14"/>
          </p:cNvPr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0688" y="45855"/>
            <a:ext cx="757762" cy="75776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7102724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accent1">
              <a:lumMod val="75000"/>
            </a:schemeClr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accent1">
              <a:lumMod val="75000"/>
            </a:schemeClr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131840" y="548680"/>
            <a:ext cx="493519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               ПОВТОРЯЕМ.</a:t>
            </a:r>
          </a:p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СИНТАКСИЧЕСКАЯ РАЗМИНКА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699792" y="1628800"/>
            <a:ext cx="6048672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</a:p>
          <a:p>
            <a:r>
              <a:rPr lang="ru-RU" sz="2000" b="1" dirty="0" err="1" smtClean="0">
                <a:latin typeface="Arial" pitchFamily="34" charset="0"/>
                <a:cs typeface="Arial" pitchFamily="34" charset="0"/>
              </a:rPr>
              <a:t>Словосочета́ние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 – это соединение двух или нескольких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самостоятельных слов, связанных </a:t>
            </a:r>
            <a:r>
              <a:rPr lang="ru-RU" sz="2000" dirty="0" smtClean="0">
                <a:latin typeface="Arial" pitchFamily="34" charset="0"/>
                <a:cs typeface="Arial" pitchFamily="34" charset="0"/>
              </a:rPr>
              <a:t>подчинительной связью.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699792" y="2996952"/>
            <a:ext cx="60013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Согласование, управление, примыкание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843808" y="3861048"/>
            <a:ext cx="4946803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Arial" pitchFamily="34" charset="0"/>
                <a:cs typeface="Arial" pitchFamily="34" charset="0"/>
              </a:rPr>
              <a:t>Определите тип связи. Измените его</a:t>
            </a:r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2000" i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Еловые шишки</a:t>
            </a: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Бумажные фонари</a:t>
            </a: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 удивлением посмотрел</a:t>
            </a: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Дом в пять этажей</a:t>
            </a: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Смело взглянул</a:t>
            </a:r>
          </a:p>
          <a:p>
            <a:r>
              <a:rPr lang="ru-RU" sz="20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Тропинка в лес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76569325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Line 253"/>
          <p:cNvSpPr>
            <a:spLocks noChangeShapeType="1"/>
          </p:cNvSpPr>
          <p:nvPr/>
        </p:nvSpPr>
        <p:spPr bwMode="gray">
          <a:xfrm>
            <a:off x="3707904" y="6237312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5" name="Rectangle 254"/>
          <p:cNvSpPr>
            <a:spLocks noChangeArrowheads="1"/>
          </p:cNvSpPr>
          <p:nvPr/>
        </p:nvSpPr>
        <p:spPr bwMode="gray">
          <a:xfrm rot="3296932">
            <a:off x="2810881" y="3874448"/>
            <a:ext cx="479425" cy="520700"/>
          </a:xfrm>
          <a:prstGeom prst="rect">
            <a:avLst/>
          </a:prstGeom>
          <a:gradFill rotWithShape="1">
            <a:gsLst>
              <a:gs pos="0">
                <a:schemeClr val="folHlink"/>
              </a:gs>
              <a:gs pos="100000">
                <a:schemeClr val="fol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folHlink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endParaRPr lang="en-US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6" name="Text Box 255"/>
          <p:cNvSpPr txBox="1">
            <a:spLocks noChangeArrowheads="1"/>
          </p:cNvSpPr>
          <p:nvPr/>
        </p:nvSpPr>
        <p:spPr bwMode="gray">
          <a:xfrm>
            <a:off x="2915816" y="386104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4</a:t>
            </a:r>
          </a:p>
        </p:txBody>
      </p:sp>
      <p:sp>
        <p:nvSpPr>
          <p:cNvPr id="27" name="Line 256"/>
          <p:cNvSpPr>
            <a:spLocks noChangeShapeType="1"/>
          </p:cNvSpPr>
          <p:nvPr/>
        </p:nvSpPr>
        <p:spPr bwMode="gray">
          <a:xfrm>
            <a:off x="3779912" y="2708920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28" name="Rectangle 257"/>
          <p:cNvSpPr>
            <a:spLocks noChangeArrowheads="1"/>
          </p:cNvSpPr>
          <p:nvPr/>
        </p:nvSpPr>
        <p:spPr bwMode="gray">
          <a:xfrm rot="3419336">
            <a:off x="2808996" y="631184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1"/>
            </a:extrusionClr>
          </a:sp3d>
        </p:spPr>
        <p:txBody>
          <a:bodyPr wrap="none" anchor="ctr">
            <a:flatTx/>
          </a:bodyPr>
          <a:lstStyle/>
          <a:p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0" name="Text Box 259"/>
          <p:cNvSpPr txBox="1">
            <a:spLocks noChangeArrowheads="1"/>
          </p:cNvSpPr>
          <p:nvPr/>
        </p:nvSpPr>
        <p:spPr bwMode="gray">
          <a:xfrm>
            <a:off x="2987824" y="620688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1</a:t>
            </a:r>
          </a:p>
        </p:txBody>
      </p:sp>
      <p:sp>
        <p:nvSpPr>
          <p:cNvPr id="31" name="Line 260"/>
          <p:cNvSpPr>
            <a:spLocks noChangeShapeType="1"/>
          </p:cNvSpPr>
          <p:nvPr/>
        </p:nvSpPr>
        <p:spPr bwMode="gray">
          <a:xfrm>
            <a:off x="3851920" y="3645024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2" name="Rectangle 261"/>
          <p:cNvSpPr>
            <a:spLocks noChangeArrowheads="1"/>
          </p:cNvSpPr>
          <p:nvPr/>
        </p:nvSpPr>
        <p:spPr bwMode="gray">
          <a:xfrm rot="3419336">
            <a:off x="2881004" y="1927327"/>
            <a:ext cx="479425" cy="520700"/>
          </a:xfrm>
          <a:prstGeom prst="rect">
            <a:avLst/>
          </a:prstGeom>
          <a:gradFill rotWithShape="1">
            <a:gsLst>
              <a:gs pos="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endParaRPr lang="ru-RU" dirty="0"/>
          </a:p>
        </p:txBody>
      </p:sp>
      <p:sp>
        <p:nvSpPr>
          <p:cNvPr id="33" name="Text Box 262"/>
          <p:cNvSpPr txBox="1">
            <a:spLocks noChangeArrowheads="1"/>
          </p:cNvSpPr>
          <p:nvPr/>
        </p:nvSpPr>
        <p:spPr bwMode="gray">
          <a:xfrm>
            <a:off x="2987824" y="1988840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2</a:t>
            </a:r>
          </a:p>
        </p:txBody>
      </p:sp>
      <p:sp>
        <p:nvSpPr>
          <p:cNvPr id="34" name="Line 263"/>
          <p:cNvSpPr>
            <a:spLocks noChangeShapeType="1"/>
          </p:cNvSpPr>
          <p:nvPr/>
        </p:nvSpPr>
        <p:spPr bwMode="gray">
          <a:xfrm>
            <a:off x="3779912" y="4437112"/>
            <a:ext cx="4799012" cy="1587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35" name="Rectangle 264"/>
          <p:cNvSpPr>
            <a:spLocks noChangeArrowheads="1"/>
          </p:cNvSpPr>
          <p:nvPr/>
        </p:nvSpPr>
        <p:spPr bwMode="gray">
          <a:xfrm rot="3419336">
            <a:off x="2736988" y="2935440"/>
            <a:ext cx="479425" cy="520700"/>
          </a:xfrm>
          <a:prstGeom prst="rect">
            <a:avLst/>
          </a:prstGeom>
          <a:gradFill rotWithShape="1">
            <a:gsLst>
              <a:gs pos="0">
                <a:schemeClr val="hlink"/>
              </a:gs>
              <a:gs pos="100000">
                <a:schemeClr val="hlink">
                  <a:gamma/>
                  <a:shade val="46275"/>
                  <a:invGamma/>
                </a:scheme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chemeClr val="hlink"/>
            </a:extrusionClr>
          </a:sp3d>
        </p:spPr>
        <p:txBody>
          <a:bodyPr wrap="none" anchor="ctr">
            <a:flatTx/>
          </a:bodyPr>
          <a:lstStyle/>
          <a:p>
            <a:endParaRPr lang="ru-RU" dirty="0"/>
          </a:p>
        </p:txBody>
      </p:sp>
      <p:sp>
        <p:nvSpPr>
          <p:cNvPr id="36" name="Text Box 265"/>
          <p:cNvSpPr txBox="1">
            <a:spLocks noChangeArrowheads="1"/>
          </p:cNvSpPr>
          <p:nvPr/>
        </p:nvSpPr>
        <p:spPr bwMode="gray">
          <a:xfrm>
            <a:off x="2915816" y="2924944"/>
            <a:ext cx="354013" cy="457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en-US" sz="2400" b="1" dirty="0">
                <a:solidFill>
                  <a:srgbClr val="FFFFFF"/>
                </a:solidFill>
                <a:latin typeface="Arial" charset="0"/>
              </a:rPr>
              <a:t>3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635896" y="548680"/>
            <a:ext cx="55081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Назовите основную единицу синтаксиса,  характеризующуюся смысловой и интонационной законченностью?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635896" y="1916832"/>
            <a:ext cx="53285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Что называется грамматической основой предложения?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563888" y="2852936"/>
            <a:ext cx="531771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Какие бывают предложения по</a:t>
            </a:r>
          </a:p>
          <a:p>
            <a:r>
              <a:rPr lang="ru-RU" sz="2000" dirty="0" smtClean="0">
                <a:latin typeface="Arial" pitchFamily="34" charset="0"/>
                <a:cs typeface="Arial" pitchFamily="34" charset="0"/>
              </a:rPr>
              <a:t>наличию главных членов предложения? </a:t>
            </a:r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427984" y="0"/>
            <a:ext cx="229319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i="1" dirty="0" smtClean="0">
                <a:latin typeface="Arial" pitchFamily="34" charset="0"/>
                <a:cs typeface="Arial" pitchFamily="34" charset="0"/>
              </a:rPr>
              <a:t>БЛИЦ-ОПРОС</a:t>
            </a:r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Text Box 265"/>
          <p:cNvSpPr txBox="1">
            <a:spLocks noChangeArrowheads="1"/>
          </p:cNvSpPr>
          <p:nvPr/>
        </p:nvSpPr>
        <p:spPr bwMode="gray">
          <a:xfrm>
            <a:off x="3563888" y="5589240"/>
            <a:ext cx="356188" cy="46166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0" hangingPunct="0"/>
            <a:r>
              <a:rPr lang="ru-RU" sz="2400" b="1" dirty="0" smtClean="0">
                <a:solidFill>
                  <a:srgbClr val="FFFFFF"/>
                </a:solidFill>
                <a:latin typeface="Arial" charset="0"/>
              </a:rPr>
              <a:t>4</a:t>
            </a:r>
            <a:endParaRPr lang="en-US" sz="24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5361" name="Rectangle 1"/>
          <p:cNvSpPr>
            <a:spLocks noChangeArrowheads="1"/>
          </p:cNvSpPr>
          <p:nvPr/>
        </p:nvSpPr>
        <p:spPr bwMode="auto">
          <a:xfrm>
            <a:off x="3563888" y="3645024"/>
            <a:ext cx="453650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Какие предложения называются односоставными?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0" name="Line 253"/>
          <p:cNvSpPr>
            <a:spLocks noChangeShapeType="1"/>
          </p:cNvSpPr>
          <p:nvPr/>
        </p:nvSpPr>
        <p:spPr bwMode="gray">
          <a:xfrm>
            <a:off x="3707904" y="1556792"/>
            <a:ext cx="4800600" cy="0"/>
          </a:xfrm>
          <a:prstGeom prst="line">
            <a:avLst/>
          </a:prstGeom>
          <a:noFill/>
          <a:ln w="25400">
            <a:solidFill>
              <a:schemeClr val="accent1">
                <a:lumMod val="75000"/>
              </a:schemeClr>
            </a:solidFill>
            <a:prstDash val="sysDot"/>
            <a:round/>
            <a:headEnd/>
            <a:tailEnd type="oval" w="med" len="med"/>
          </a:ln>
          <a:effectLst/>
        </p:spPr>
        <p:txBody>
          <a:bodyPr wrap="none" anchor="ctr"/>
          <a:lstStyle/>
          <a:p>
            <a:endParaRPr lang="ru-RU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41" name="Rectangle 267"/>
          <p:cNvSpPr>
            <a:spLocks noChangeArrowheads="1"/>
          </p:cNvSpPr>
          <p:nvPr/>
        </p:nvSpPr>
        <p:spPr bwMode="ltGray">
          <a:xfrm rot="3071370">
            <a:off x="2885198" y="5030781"/>
            <a:ext cx="479425" cy="520700"/>
          </a:xfrm>
          <a:prstGeom prst="rect">
            <a:avLst/>
          </a:prstGeom>
          <a:gradFill rotWithShape="1">
            <a:gsLst>
              <a:gs pos="0">
                <a:srgbClr val="990099"/>
              </a:gs>
              <a:gs pos="100000">
                <a:srgbClr val="990099">
                  <a:gamma/>
                  <a:shade val="46275"/>
                  <a:invGamma/>
                </a:srgbClr>
              </a:gs>
            </a:gsLst>
            <a:lin ang="5400000" scaled="1"/>
          </a:gradFill>
          <a:ln w="9525">
            <a:miter lim="800000"/>
            <a:headEnd/>
            <a:tailEnd/>
          </a:ln>
          <a:effectLst/>
          <a:scene3d>
            <a:camera prst="legacyPerspectiveFront">
              <a:rot lat="0" lon="1500000" rev="0"/>
            </a:camera>
            <a:lightRig rig="legacyFlat4" dir="b"/>
          </a:scene3d>
          <a:sp3d extrusionH="430200" prstMaterial="legacyMatte">
            <a:bevelT w="13500" h="13500" prst="angle"/>
            <a:bevelB w="13500" h="13500" prst="angle"/>
            <a:extrusionClr>
              <a:srgbClr val="990099"/>
            </a:extrusionClr>
          </a:sp3d>
        </p:spPr>
        <p:txBody>
          <a:bodyPr wrap="none" anchor="ctr">
            <a:flatTx/>
          </a:bodyPr>
          <a:lstStyle/>
          <a:p>
            <a:pPr algn="ctr" eaLnBrk="0" hangingPunct="0"/>
            <a:r>
              <a:rPr lang="ru-RU" sz="2000" b="1" dirty="0" smtClean="0">
                <a:solidFill>
                  <a:srgbClr val="FFFFFF"/>
                </a:solidFill>
                <a:latin typeface="Arial" charset="0"/>
              </a:rPr>
              <a:t>5</a:t>
            </a:r>
            <a:endParaRPr lang="en-US" sz="2000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3635896" y="4581128"/>
            <a:ext cx="4824536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Какие предложения называются определенно-личными? Какими формами глагола выражается сказуемое в определенно-личных предложениях?</a:t>
            </a:r>
            <a:endParaRPr kumimoji="0" 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343024342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9" name="Rectangle 1"/>
          <p:cNvSpPr>
            <a:spLocks noChangeArrowheads="1"/>
          </p:cNvSpPr>
          <p:nvPr/>
        </p:nvSpPr>
        <p:spPr bwMode="auto">
          <a:xfrm>
            <a:off x="2627784" y="129407"/>
            <a:ext cx="6264696" cy="489364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НАБЛЮДАЕМ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u="sng" dirty="0" smtClean="0">
                <a:solidFill>
                  <a:srgbClr val="00000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Определите состав предложений и форму сказуемого в каждом.</a:t>
            </a:r>
            <a:endParaRPr kumimoji="0" lang="ru-RU" sz="2400" i="0" u="sng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dirty="0" smtClean="0">
              <a:solidFill>
                <a:schemeClr val="tx2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 детстве все всегда вспоминают с улыбкой.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 детстве всегда вспоминаешь с улыбкой.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 детстве всегда вспоминают с улыбкой.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</p:spTree>
    <p:extLst>
      <p:ext uri="{BB962C8B-B14F-4D97-AF65-F5344CB8AC3E}">
        <p14:creationId xmlns="" xmlns:p14="http://schemas.microsoft.com/office/powerpoint/2010/main" val="218700987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195736" y="2276872"/>
            <a:ext cx="5040560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Девятое декабря</a:t>
            </a:r>
          </a:p>
          <a:p>
            <a:endParaRPr lang="ru-RU" sz="20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0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   Классная работа</a:t>
            </a:r>
          </a:p>
          <a:p>
            <a:endParaRPr lang="ru-RU" sz="2000" b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Определённо-личные </a:t>
            </a:r>
          </a:p>
          <a:p>
            <a:r>
              <a:rPr lang="ru-RU" sz="2400" b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                 предложения</a:t>
            </a:r>
          </a:p>
        </p:txBody>
      </p:sp>
    </p:spTree>
    <p:extLst>
      <p:ext uri="{BB962C8B-B14F-4D97-AF65-F5344CB8AC3E}">
        <p14:creationId xmlns="" xmlns:p14="http://schemas.microsoft.com/office/powerpoint/2010/main" val="18578706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627784" y="2132856"/>
            <a:ext cx="62646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                   Цель :</a:t>
            </a:r>
            <a:r>
              <a:rPr lang="ru-RU" sz="2400" b="1" dirty="0" smtClean="0">
                <a:latin typeface="Arial" pitchFamily="34" charset="0"/>
                <a:cs typeface="Arial" pitchFamily="34" charset="0"/>
              </a:rPr>
              <a:t>        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>
              <a:buFontTx/>
              <a:buChar char="-"/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познакомиться с  понятием  «неопределенно-личные предложениях;</a:t>
            </a:r>
          </a:p>
          <a:p>
            <a:endParaRPr lang="ru-RU" sz="2400" i="1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i="1" dirty="0" smtClean="0">
                <a:latin typeface="Arial" pitchFamily="34" charset="0"/>
                <a:cs typeface="Arial" pitchFamily="34" charset="0"/>
              </a:rPr>
              <a:t>- уметь </a:t>
            </a: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находить их по значению и структурным особенностям.</a:t>
            </a:r>
            <a:endParaRPr lang="ru-RU" sz="24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3131840" y="1628800"/>
            <a:ext cx="5220072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400" b="1" i="1" dirty="0" smtClean="0">
                <a:solidFill>
                  <a:schemeClr val="tx2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О детстве всегда вспоминают с улыбкой.</a:t>
            </a:r>
            <a:r>
              <a:rPr lang="ru-RU" sz="2400" b="1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lvl="0"/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pPr lvl="0">
              <a:buFontTx/>
              <a:buChar char="-"/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Можно ли к этому сказуемому подставить местоимение? Какое? </a:t>
            </a:r>
          </a:p>
          <a:p>
            <a:pPr lvl="0">
              <a:buFontTx/>
              <a:buChar char="-"/>
            </a:pPr>
            <a:endParaRPr lang="ru-RU" sz="2400" i="1" dirty="0" smtClean="0">
              <a:latin typeface="Arial" pitchFamily="34" charset="0"/>
              <a:cs typeface="Arial" pitchFamily="34" charset="0"/>
            </a:endParaRPr>
          </a:p>
          <a:p>
            <a:pPr lvl="0">
              <a:buFontTx/>
              <a:buChar char="-"/>
            </a:pPr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Это какое-то определенное лицо или его нельзя определить?</a:t>
            </a:r>
          </a:p>
          <a:p>
            <a:pPr lvl="0"/>
            <a:r>
              <a:rPr lang="ru-RU" sz="2400" i="1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r>
              <a:rPr lang="ru-RU" sz="2400" i="1" dirty="0" smtClean="0">
                <a:latin typeface="Arial" pitchFamily="34" charset="0"/>
                <a:cs typeface="Arial" pitchFamily="34" charset="0"/>
              </a:rPr>
              <a:t>- Какое предложение называются неопределенно - личным?</a:t>
            </a:r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endParaRPr lang="ru-RU" sz="2400" b="1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635896" y="908720"/>
            <a:ext cx="412997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Продолжаем наблюдение</a:t>
            </a:r>
            <a:endParaRPr lang="ru-RU" sz="24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32782237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1" name="Rectangle 1"/>
          <p:cNvSpPr>
            <a:spLocks noChangeArrowheads="1"/>
          </p:cNvSpPr>
          <p:nvPr/>
        </p:nvSpPr>
        <p:spPr bwMode="auto">
          <a:xfrm>
            <a:off x="2699792" y="67853"/>
            <a:ext cx="6120680" cy="5755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Закрепляем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1. Упр.148 (у)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2. Укажите форму глагола: лицо, число, время, наклонение), вид.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1. Над хвастунами хоть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смеются, но часто 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дележе им доли достаются.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2. Уж об твоём ли 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 радели (не заботились)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 об воспитании с колыбели!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3. Что мне подарят на день рождения? </a:t>
            </a: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4. Знали бы дорогу- не заблудились бы</a:t>
            </a: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chemeClr val="tx2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.</a:t>
            </a:r>
            <a:r>
              <a:rPr lang="ru-RU" sz="2400" b="1" dirty="0" smtClean="0"/>
              <a:t> </a:t>
            </a: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5. Детей </a:t>
            </a: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учили </a:t>
            </a:r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рисованию.</a:t>
            </a:r>
            <a:endParaRPr kumimoji="0" lang="ru-RU" sz="240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0" i="1" u="none" strike="noStrike" cap="none" normalizeH="0" baseline="0" dirty="0" smtClean="0">
              <a:ln>
                <a:noFill/>
              </a:ln>
              <a:solidFill>
                <a:schemeClr val="tx2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70819535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753544" y="1124744"/>
            <a:ext cx="63904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3.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Буквенный диктант. </a:t>
            </a:r>
          </a:p>
          <a:p>
            <a:r>
              <a:rPr lang="ru-RU" sz="2400" u="sng" dirty="0" smtClean="0">
                <a:latin typeface="Arial" pitchFamily="34" charset="0"/>
                <a:cs typeface="Arial" pitchFamily="34" charset="0"/>
              </a:rPr>
              <a:t>Укажите рядом с цифрой вид предложения (ол, нл)</a:t>
            </a:r>
          </a:p>
          <a:p>
            <a:endParaRPr lang="ru-RU" sz="2400" dirty="0" smtClean="0">
              <a:latin typeface="Arial" pitchFamily="34" charset="0"/>
              <a:cs typeface="Arial" pitchFamily="34" charset="0"/>
            </a:endParaRP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1.  Выберите себе книгу по вкусу.</a:t>
            </a: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2.  Сегодня рисуем пейзаж.</a:t>
            </a: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3.  Из зерна делают муку.</a:t>
            </a: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4.  Люблю грозу в начале мая!</a:t>
            </a: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5.  В деревнях и селах готовятся к севу.</a:t>
            </a: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6. Готовимся к сельским работам.</a:t>
            </a:r>
            <a:endParaRPr lang="ru-RU" sz="2400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939462717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627784" y="1556792"/>
            <a:ext cx="612068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" pitchFamily="34" charset="0"/>
                <a:cs typeface="Arial" pitchFamily="34" charset="0"/>
              </a:rPr>
              <a:t>                Подводим итоги  </a:t>
            </a:r>
          </a:p>
          <a:p>
            <a:endParaRPr lang="ru-RU" sz="2400" i="1" dirty="0" smtClean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400" i="1" dirty="0" smtClean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В чем основное различие определенно-личных предложений от неопределенно-личных?</a:t>
            </a:r>
            <a:endParaRPr lang="ru-RU" sz="2400" i="1" dirty="0">
              <a:solidFill>
                <a:schemeClr val="tx2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0085912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8bd9521bd61c27d108bff6b2e425a944cf04995"/>
</p:tagLst>
</file>

<file path=ppt/theme/theme1.xml><?xml version="1.0" encoding="utf-8"?>
<a:theme xmlns:a="http://schemas.openxmlformats.org/drawingml/2006/main" name="Тема Office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2473</TotalTime>
  <Words>276</Words>
  <Application>Microsoft Office PowerPoint</Application>
  <PresentationFormat>Экран (4:3)</PresentationFormat>
  <Paragraphs>76</Paragraphs>
  <Slides>9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</vt:vector>
  </TitlesOfParts>
  <Company>presentation-creation.ru</Company>
  <LinksUpToDate>false</LinksUpToDate>
  <SharedDoc>false</SharedDoc>
  <HyperlinkBase>https://presentation-creation.ru/powerpoint-templates.html</HyperlinkBase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Все для учебы</dc:title>
  <dc:creator>obstinate</dc:creator>
  <dc:description>Шаблон презентации с сайта https://presentation-creation.ru/</dc:description>
  <cp:lastModifiedBy>Админ</cp:lastModifiedBy>
  <cp:revision>1052</cp:revision>
  <dcterms:created xsi:type="dcterms:W3CDTF">2018-02-25T09:09:03Z</dcterms:created>
  <dcterms:modified xsi:type="dcterms:W3CDTF">2019-12-08T16:19:24Z</dcterms:modified>
</cp:coreProperties>
</file>