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6" r:id="rId5"/>
    <p:sldId id="257" r:id="rId6"/>
    <p:sldId id="258" r:id="rId7"/>
    <p:sldId id="259" r:id="rId8"/>
    <p:sldId id="267" r:id="rId9"/>
    <p:sldId id="273" r:id="rId10"/>
    <p:sldId id="268" r:id="rId11"/>
    <p:sldId id="260" r:id="rId12"/>
    <p:sldId id="269" r:id="rId13"/>
    <p:sldId id="262" r:id="rId14"/>
    <p:sldId id="263" r:id="rId15"/>
    <p:sldId id="261" r:id="rId16"/>
    <p:sldId id="274" r:id="rId17"/>
    <p:sldId id="275" r:id="rId18"/>
    <p:sldId id="276" r:id="rId19"/>
    <p:sldId id="277" r:id="rId20"/>
    <p:sldId id="278" r:id="rId21"/>
    <p:sldId id="279" r:id="rId22"/>
    <p:sldId id="281" r:id="rId23"/>
    <p:sldId id="282" r:id="rId24"/>
    <p:sldId id="271" r:id="rId25"/>
    <p:sldId id="280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105" d="100"/>
          <a:sy n="105" d="100"/>
        </p:scale>
        <p:origin x="-13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971600" y="3284984"/>
            <a:ext cx="7862119" cy="2808311"/>
          </a:xfrm>
        </p:spPr>
        <p:txBody>
          <a:bodyPr/>
          <a:lstStyle/>
          <a:p>
            <a:r>
              <a:rPr lang="ru-RU" b="1" i="1" dirty="0" smtClean="0">
                <a:latin typeface="Gungsuh" pitchFamily="18" charset="-127"/>
                <a:ea typeface="Gungsuh" pitchFamily="18" charset="-127"/>
              </a:rPr>
              <a:t>Песочная </a:t>
            </a:r>
            <a:r>
              <a:rPr lang="ru-RU" b="1" i="1" dirty="0">
                <a:latin typeface="Gungsuh" pitchFamily="18" charset="-127"/>
                <a:ea typeface="Gungsuh" pitchFamily="18" charset="-127"/>
              </a:rPr>
              <a:t>терапия в детском саду</a:t>
            </a:r>
            <a:br>
              <a:rPr lang="ru-RU" b="1" i="1" dirty="0">
                <a:latin typeface="Gungsuh" pitchFamily="18" charset="-127"/>
                <a:ea typeface="Gungsuh" pitchFamily="18" charset="-127"/>
              </a:rPr>
            </a:br>
            <a:r>
              <a:rPr lang="ru-RU" b="1" i="1" dirty="0" smtClean="0">
                <a:latin typeface="Gungsuh" pitchFamily="18" charset="-127"/>
                <a:ea typeface="Gungsuh" pitchFamily="18" charset="-127"/>
              </a:rPr>
              <a:t>«Волшебный </a:t>
            </a:r>
            <a:r>
              <a:rPr lang="ru-RU" b="1" i="1" dirty="0">
                <a:latin typeface="Gungsuh" pitchFamily="18" charset="-127"/>
                <a:ea typeface="Gungsuh" pitchFamily="18" charset="-127"/>
              </a:rPr>
              <a:t>мир </a:t>
            </a:r>
            <a:r>
              <a:rPr lang="ru-RU" b="1" i="1" dirty="0" smtClean="0">
                <a:latin typeface="Gungsuh" pitchFamily="18" charset="-127"/>
                <a:ea typeface="Gungsuh" pitchFamily="18" charset="-127"/>
              </a:rPr>
              <a:t>песка»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 fontScale="70000" lnSpcReduction="2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Автор: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Огольцова Наталия Александровна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воспитатель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МБДОУ №172 «Радуга»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 fontAlgn="auto">
              <a:spcAft>
                <a:spcPts val="0"/>
              </a:spcAft>
              <a:defRPr/>
            </a:pPr>
            <a:r>
              <a:rPr lang="ru-RU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г.Иркутск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2018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г</a:t>
            </a:r>
          </a:p>
          <a:p>
            <a:pPr algn="r"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772816"/>
            <a:ext cx="7772400" cy="1470025"/>
          </a:xfrm>
        </p:spPr>
        <p:txBody>
          <a:bodyPr/>
          <a:lstStyle/>
          <a:p>
            <a:r>
              <a:rPr lang="ru-RU" sz="4000" dirty="0" smtClean="0">
                <a:solidFill>
                  <a:srgbClr val="663300"/>
                </a:solidFill>
                <a:latin typeface="Gungsuh" pitchFamily="18" charset="-127"/>
                <a:ea typeface="Gungsuh" pitchFamily="18" charset="-127"/>
              </a:rPr>
              <a:t>Какие ассоциации у вас вызывает слово «Песок»?</a:t>
            </a:r>
            <a:endParaRPr lang="ru-RU" sz="4000" dirty="0">
              <a:solidFill>
                <a:srgbClr val="663300"/>
              </a:solidFill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Хозяин\Desktop\песочная терапия\SandUDunesUSof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40968"/>
            <a:ext cx="7488832" cy="338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53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Хозяин\Desktop\песочная терапия\b257b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78" y="1882233"/>
            <a:ext cx="3732050" cy="2366989"/>
          </a:xfrm>
          <a:prstGeom prst="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Хозяин\Desktop\песочная терапия\7ed1e2d5b4d502a404ae57a0d14b778b_ff88d952b2f10e08e75c13ea8fac78e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916831"/>
            <a:ext cx="4854054" cy="3476581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Хозяин\Desktop\песочная терапия\belyy_pesok_morskoy_briz_solomennyy_zont_1920x10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870" y="3861048"/>
            <a:ext cx="5049137" cy="2840140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Хозяин\Desktop\песочная терапия\156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93" t="5684" r="39085" b="31716"/>
          <a:stretch/>
        </p:blipFill>
        <p:spPr bwMode="auto">
          <a:xfrm>
            <a:off x="275382" y="4005064"/>
            <a:ext cx="1440496" cy="2654472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Хозяин\Desktop\песочная терапия\2494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4" t="-1" r="16364" b="-8545"/>
          <a:stretch/>
        </p:blipFill>
        <p:spPr bwMode="auto">
          <a:xfrm>
            <a:off x="6819008" y="4780546"/>
            <a:ext cx="2080752" cy="2067791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96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8884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Песочная</a:t>
            </a:r>
            <a:r>
              <a:rPr lang="ru-RU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4000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терапия</a:t>
            </a:r>
            <a:endParaRPr lang="ru-RU" sz="4000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988840"/>
            <a:ext cx="48245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Один </a:t>
            </a:r>
            <a:r>
              <a:rPr lang="ru-RU" sz="2000" dirty="0"/>
              <a:t>из методов психотерапии, возникший в рамках аналитической психологии. Это способ общения с миром и самим собой; способ снятия внутреннего напряжения, воплощения его на бессознательно-символическом уровне, что повышает уверенность в себе и открывает новые пути развития. Песочная терапия дает возможность прикоснуться к глубинному, подлинному Я, восстановить свою психическую целостность, собрать свой уникальный образ, картину мира.</a:t>
            </a:r>
          </a:p>
        </p:txBody>
      </p:sp>
      <p:pic>
        <p:nvPicPr>
          <p:cNvPr id="9219" name="Picture 3" descr="C:\Users\Хозяин\Desktop\песочная терапия\220px-Sandpl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73989"/>
            <a:ext cx="3509851" cy="266429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Хозяин\Desktop\песочная терапия\100_87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217" y="4747770"/>
            <a:ext cx="2779738" cy="1853320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25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29600" cy="1000125"/>
          </a:xfrm>
        </p:spPr>
        <p:txBody>
          <a:bodyPr/>
          <a:lstStyle/>
          <a:p>
            <a:r>
              <a:rPr lang="ru" sz="4000" b="1" dirty="0">
                <a:solidFill>
                  <a:srgbClr val="002060"/>
                </a:solidFill>
                <a:latin typeface="Gungsuh" pitchFamily="18" charset="-127"/>
                <a:ea typeface="Gungsuh" pitchFamily="18" charset="-127"/>
              </a:rPr>
              <a:t>История песочной терапии </a:t>
            </a:r>
            <a:r>
              <a:rPr lang="en-US" sz="4000" b="1" dirty="0">
                <a:solidFill>
                  <a:srgbClr val="002060"/>
                </a:solidFill>
                <a:latin typeface="Gungsuh" pitchFamily="18" charset="-127"/>
                <a:ea typeface="Gungsuh" pitchFamily="18" charset="-127"/>
              </a:rPr>
              <a:t>"</a:t>
            </a:r>
            <a:r>
              <a:rPr lang="en-US" sz="4000" b="1" dirty="0" err="1">
                <a:solidFill>
                  <a:srgbClr val="002060"/>
                </a:solidFill>
                <a:latin typeface="Gungsuh" pitchFamily="18" charset="-127"/>
                <a:ea typeface="Gungsuh" pitchFamily="18" charset="-127"/>
              </a:rPr>
              <a:t>SandPlay</a:t>
            </a:r>
            <a:r>
              <a:rPr lang="en-US" sz="4000" b="1" dirty="0">
                <a:solidFill>
                  <a:srgbClr val="002060"/>
                </a:solidFill>
                <a:latin typeface="Gadugi" pitchFamily="34" charset="0"/>
              </a:rPr>
              <a:t>"</a:t>
            </a:r>
            <a:endParaRPr lang="ru-RU" sz="40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827584" y="3156635"/>
            <a:ext cx="45365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Принцип </a:t>
            </a:r>
            <a:r>
              <a:rPr lang="ru-RU" dirty="0"/>
              <a:t>«Терапии песком» был предложен Карлом Густавом Юнгом, швейцарским психотерапевтом, основателем аналитической терапии. </a:t>
            </a:r>
          </a:p>
          <a:p>
            <a:endParaRPr lang="ru-RU" dirty="0"/>
          </a:p>
          <a:p>
            <a:pPr algn="ctr"/>
            <a:r>
              <a:rPr lang="ru-RU" dirty="0"/>
              <a:t>«Процесс игры в песок высвобождает заблокированную энергию и активизирует возможности </a:t>
            </a:r>
            <a:r>
              <a:rPr lang="ru-RU" dirty="0" err="1"/>
              <a:t>самоисцеления</a:t>
            </a:r>
            <a:r>
              <a:rPr lang="ru-RU" dirty="0"/>
              <a:t>, заложенные в человеческой психике».</a:t>
            </a:r>
            <a:br>
              <a:rPr lang="ru-RU" dirty="0"/>
            </a:br>
            <a:endParaRPr lang="ru-RU" dirty="0"/>
          </a:p>
        </p:txBody>
      </p:sp>
      <p:pic>
        <p:nvPicPr>
          <p:cNvPr id="1027" name="Picture 3" descr="C:\Users\Хозяин\Desktop\песочная терапия\carl-gustav-jung-16039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8" r="23955"/>
          <a:stretch/>
        </p:blipFill>
        <p:spPr bwMode="auto">
          <a:xfrm>
            <a:off x="5652120" y="2884102"/>
            <a:ext cx="2867575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15050" cy="1154112"/>
          </a:xfrm>
        </p:spPr>
        <p:txBody>
          <a:bodyPr/>
          <a:lstStyle/>
          <a:p>
            <a:r>
              <a:rPr lang="ru-RU" sz="4000" dirty="0">
                <a:latin typeface="Gungsuh" pitchFamily="18" charset="-127"/>
                <a:ea typeface="Gungsuh" pitchFamily="18" charset="-127"/>
              </a:rPr>
              <a:t>Автор метода «Песочной терапии»</a:t>
            </a:r>
            <a:endParaRPr lang="ru-RU" sz="4000" dirty="0" smtClean="0"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2673665" cy="495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31840" y="2132856"/>
            <a:ext cx="41764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«Картина на песке – изображение душевного состояния... Неосознанная проблема разыгрывается в песочнице, конфликт переносится из внутреннего мира во внешний и делается зримым» (Дора </a:t>
            </a:r>
            <a:r>
              <a:rPr lang="ru-RU" dirty="0" err="1" smtClean="0"/>
              <a:t>Калф</a:t>
            </a:r>
            <a:r>
              <a:rPr lang="ru-RU" dirty="0"/>
              <a:t>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28624" y="1785938"/>
            <a:ext cx="8391847" cy="1143000"/>
          </a:xfrm>
        </p:spPr>
        <p:txBody>
          <a:bodyPr/>
          <a:lstStyle/>
          <a:p>
            <a:r>
              <a:rPr lang="ru" sz="4000" dirty="0">
                <a:solidFill>
                  <a:srgbClr val="002060"/>
                </a:solidFill>
                <a:latin typeface="Gungsuh" pitchFamily="18" charset="-127"/>
                <a:ea typeface="Gungsuh" pitchFamily="18" charset="-127"/>
              </a:rPr>
              <a:t>В России «песочная терапия»</a:t>
            </a:r>
            <a:endParaRPr lang="ru-RU" sz="4000" dirty="0" smtClean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1760" y="2964939"/>
            <a:ext cx="4392488" cy="2520280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олучила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широкое распространение в 90-х годах 20 века, и связано это было с развитием арт-терапии. Наиболее известные отечественные специалисты - ученые, адаптируемые данный подход являются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Зинкевич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-Евстигнеева Т.Д. (доктор психологии, директор Санкт-Петербургского Института сказкотерапии),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Грабенко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Т.М.(кандидат педагогических наук, проректор по научной работе Института сказкотерапии).</a:t>
            </a:r>
          </a:p>
          <a:p>
            <a:pPr marL="0" indent="0">
              <a:buNone/>
              <a:defRPr/>
            </a:pPr>
            <a:endParaRPr lang="ru-RU" dirty="0"/>
          </a:p>
        </p:txBody>
      </p:sp>
      <p:pic>
        <p:nvPicPr>
          <p:cNvPr id="3074" name="Picture 2" descr="C:\Users\Хозяин\Desktop\песочная терапия\1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08920"/>
            <a:ext cx="2025989" cy="30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5877272"/>
            <a:ext cx="22322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Татьяна Дмитриевна</a:t>
            </a:r>
          </a:p>
          <a:p>
            <a:pPr algn="ctr"/>
            <a:r>
              <a:rPr lang="ru-RU" sz="1600" dirty="0" err="1" smtClean="0">
                <a:solidFill>
                  <a:schemeClr val="bg1"/>
                </a:solidFill>
              </a:rPr>
              <a:t>Зинкевич</a:t>
            </a:r>
            <a:r>
              <a:rPr lang="ru-RU" sz="1600" dirty="0" smtClean="0">
                <a:solidFill>
                  <a:schemeClr val="bg1"/>
                </a:solidFill>
              </a:rPr>
              <a:t> -Евстигнеева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3075" name="Picture 3" descr="C:\Users\Хозяин\Desktop\песочная терапия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872" y="2708920"/>
            <a:ext cx="2085657" cy="288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05872" y="5597223"/>
            <a:ext cx="2085657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Татьяна </a:t>
            </a:r>
            <a:r>
              <a:rPr lang="ru-RU" dirty="0" err="1" smtClean="0"/>
              <a:t>Грабенко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00808"/>
            <a:ext cx="8229600" cy="4752528"/>
          </a:xfrm>
        </p:spPr>
        <p:txBody>
          <a:bodyPr/>
          <a:lstStyle/>
          <a:p>
            <a:r>
              <a:rPr lang="ru-RU" sz="3600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3600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такой терапии — не менять и переделывать ребенка, не учить его каким-то специальным поведенческим навыкам, а дать ему возможность быть самим собой. </a:t>
            </a:r>
            <a:r>
              <a:rPr lang="ru-RU" sz="3600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Ребенок выбирает мосты между внутренними и внешними мирами.</a:t>
            </a:r>
            <a:endParaRPr lang="ru-RU" sz="3600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54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84976" cy="17281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Ключевые задачи (направления):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haroni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7211144" cy="4281339"/>
          </a:xfrm>
        </p:spPr>
        <p:txBody>
          <a:bodyPr/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Развитие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творческих, созидающих возможностей личности;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Формирование эмоционального равновесия и позитивного восприятия мира;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Формирование позитивных коммуникативных моделей;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Творческая коррекция проблемных ситуаций;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Коррекция страхов, замкнутости, агрессивности;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Повышение личностного потенциала ребёнка (уверенность, самостоятельность, ответственность);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Развитие познавательных процессов (внимания, памяти, мышления, воображения);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Развитие навыков общения.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Хозяин\Desktop\песочная терапия\103212136_large_img_16540451_1381_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468706"/>
            <a:ext cx="2150368" cy="1432179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013176"/>
            <a:ext cx="2294583" cy="1721843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02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16632"/>
            <a:ext cx="6120680" cy="187220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Какие дети нуждаются в песочной терапии?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2564904"/>
            <a:ext cx="7776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повышенным уровнем тревожности;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 smtClean="0">
                <a:solidFill>
                  <a:srgbClr val="663300"/>
                </a:solidFill>
              </a:rPr>
              <a:t>Гиперактивные</a:t>
            </a:r>
            <a:r>
              <a:rPr lang="ru-RU" dirty="0" smtClean="0">
                <a:solidFill>
                  <a:srgbClr val="663300"/>
                </a:solidFill>
              </a:rPr>
              <a:t>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проявлением агрессивного поведения;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трудностями в общении;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задержкой психического развития;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проблемами в детско-родительских отношениях;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переживанием психотравмирующих ситуаций;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наличием страхов и переживаний.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И многие другие.</a:t>
            </a:r>
          </a:p>
          <a:p>
            <a:r>
              <a:rPr lang="ru-RU" dirty="0" smtClean="0">
                <a:solidFill>
                  <a:srgbClr val="663300"/>
                </a:solidFill>
              </a:rPr>
              <a:t>Песочница – это трехмерное пространство, где дети могут проиграть все свои сложности.</a:t>
            </a:r>
          </a:p>
          <a:p>
            <a:pPr algn="ctr"/>
            <a:r>
              <a:rPr lang="ru-RU" dirty="0" smtClean="0">
                <a:solidFill>
                  <a:srgbClr val="663300"/>
                </a:solidFill>
              </a:rPr>
              <a:t>«Часто руки знают, как решить загадку, </a:t>
            </a:r>
          </a:p>
          <a:p>
            <a:pPr algn="r"/>
            <a:r>
              <a:rPr lang="ru-RU" dirty="0" smtClean="0">
                <a:solidFill>
                  <a:srgbClr val="663300"/>
                </a:solidFill>
              </a:rPr>
              <a:t>с которой интеллект боролся напрасно»</a:t>
            </a:r>
            <a:br>
              <a:rPr lang="ru-RU" dirty="0" smtClean="0">
                <a:solidFill>
                  <a:srgbClr val="663300"/>
                </a:solidFill>
              </a:rPr>
            </a:br>
            <a:r>
              <a:rPr lang="ru-RU" dirty="0" smtClean="0">
                <a:solidFill>
                  <a:srgbClr val="663300"/>
                </a:solidFill>
              </a:rPr>
              <a:t>К. Г. Юнг.</a:t>
            </a:r>
            <a:endParaRPr lang="ru-RU" dirty="0">
              <a:solidFill>
                <a:srgbClr val="663300"/>
              </a:solidFill>
            </a:endParaRPr>
          </a:p>
        </p:txBody>
      </p:sp>
      <p:pic>
        <p:nvPicPr>
          <p:cNvPr id="11266" name="Picture 2" descr="C:\Users\Хозяин\Desktop\песочная терапия\kind.jpg.h380.jpg.5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305" y="1988840"/>
            <a:ext cx="2488658" cy="1656184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Хозяин\Desktop\песочная терапия\g0ua85NZKG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645024"/>
            <a:ext cx="2201540" cy="1472754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19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4482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latin typeface="Gungsuh" pitchFamily="18" charset="-127"/>
                <a:ea typeface="Gungsuh" pitchFamily="18" charset="-127"/>
              </a:rPr>
              <a:t>Что необходимо для песочной терапии?</a:t>
            </a:r>
            <a:endParaRPr lang="ru-RU" sz="4000" i="1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82905" y="1488230"/>
            <a:ext cx="2818656" cy="60466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 smtClean="0"/>
              <a:t> Песочница.</a:t>
            </a:r>
            <a:endParaRPr lang="ru-RU" dirty="0"/>
          </a:p>
        </p:txBody>
      </p:sp>
      <p:pic>
        <p:nvPicPr>
          <p:cNvPr id="6146" name="Picture 2" descr="C:\Users\Хозяин\Desktop\песочная терапия\p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95435"/>
            <a:ext cx="2160240" cy="150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2623" y="4000708"/>
            <a:ext cx="3240360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Коллекция </a:t>
            </a:r>
            <a:r>
              <a:rPr lang="ru-RU" sz="1600" dirty="0" err="1" smtClean="0"/>
              <a:t>минифигурок</a:t>
            </a:r>
            <a:r>
              <a:rPr lang="ru-RU" sz="1600" dirty="0" smtClean="0"/>
              <a:t>, здания, животные, транспорт и </a:t>
            </a:r>
            <a:r>
              <a:rPr lang="ru-RU" sz="1600" dirty="0" err="1" smtClean="0"/>
              <a:t>тд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6147" name="Picture 3" descr="C:\Users\Хозяин\Desktop\песочная терапия\94202_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23" y="4707331"/>
            <a:ext cx="3064977" cy="204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635896" y="1725255"/>
            <a:ext cx="2664296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Песок. </a:t>
            </a:r>
            <a:endParaRPr lang="ru-RU" sz="3200" dirty="0"/>
          </a:p>
        </p:txBody>
      </p:sp>
      <p:pic>
        <p:nvPicPr>
          <p:cNvPr id="6148" name="Picture 4" descr="C:\Users\Хозяин\Desktop\песочная терапия\570594-63171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37"/>
          <a:stretch/>
        </p:blipFill>
        <p:spPr bwMode="auto">
          <a:xfrm>
            <a:off x="3689440" y="2272783"/>
            <a:ext cx="2610752" cy="289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Хозяин\Desktop\песочная терапия\15180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59"/>
          <a:stretch/>
        </p:blipFill>
        <p:spPr bwMode="auto">
          <a:xfrm>
            <a:off x="5923457" y="5340122"/>
            <a:ext cx="3186116" cy="1387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689440" y="5589240"/>
            <a:ext cx="2234017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Лопатки, грабли, сеялки, кисти и </a:t>
            </a:r>
            <a:r>
              <a:rPr lang="ru-RU" dirty="0" err="1" smtClean="0"/>
              <a:t>тд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1" r="6587"/>
          <a:stretch/>
        </p:blipFill>
        <p:spPr bwMode="auto">
          <a:xfrm>
            <a:off x="6535007" y="1699336"/>
            <a:ext cx="2429481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444208" y="4293096"/>
            <a:ext cx="252028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Вода. Давать дозированно.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461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5247" y="3498394"/>
            <a:ext cx="3744416" cy="50405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800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можно делать с песком?</a:t>
            </a:r>
            <a:endParaRPr lang="ru-RU" sz="1800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4626" y="2091381"/>
            <a:ext cx="2679502" cy="9361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000" dirty="0" smtClean="0"/>
              <a:t>Рисовать </a:t>
            </a:r>
            <a:r>
              <a:rPr lang="ru-RU" sz="2000" dirty="0"/>
              <a:t>на песке </a:t>
            </a:r>
            <a:r>
              <a:rPr lang="ru-RU" sz="2000" dirty="0" smtClean="0"/>
              <a:t>палочкой, цветным песком на песке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3427258"/>
            <a:ext cx="208823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Пересыпать, поливать, дуть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2780928"/>
            <a:ext cx="1944216" cy="203132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Рассыпать </a:t>
            </a:r>
            <a:r>
              <a:rPr lang="ru-RU" dirty="0"/>
              <a:t>цветные песчинки, камешки, бусинки в узорном порядке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012160" y="2104155"/>
            <a:ext cx="2628292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Возводить </a:t>
            </a:r>
            <a:r>
              <a:rPr lang="ru-RU" dirty="0"/>
              <a:t>на поверхности песка разного рода </a:t>
            </a:r>
            <a:r>
              <a:rPr lang="ru-RU" dirty="0" smtClean="0"/>
              <a:t>рельефы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79512" y="1988840"/>
            <a:ext cx="266429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Расставлять различные фигурки, здания, транспорт</a:t>
            </a:r>
            <a:endParaRPr lang="ru-RU" sz="1600" dirty="0"/>
          </a:p>
        </p:txBody>
      </p:sp>
      <p:sp>
        <p:nvSpPr>
          <p:cNvPr id="10" name="Стрелка вправо 9"/>
          <p:cNvSpPr/>
          <p:nvPr/>
        </p:nvSpPr>
        <p:spPr>
          <a:xfrm rot="16200000">
            <a:off x="4258334" y="3082873"/>
            <a:ext cx="432048" cy="3393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3482">
            <a:off x="5436096" y="2833326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42318">
            <a:off x="2843808" y="2886503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15670" y="3518647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33783" y="4275727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130451" y="4941168"/>
            <a:ext cx="2397002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Добавлять цветной песок</a:t>
            </a:r>
            <a:endParaRPr lang="ru-RU" dirty="0"/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61712" y="3518647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484713" y="4581128"/>
            <a:ext cx="1975719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Разрушать и заново строить</a:t>
            </a:r>
            <a:endParaRPr lang="ru-RU" dirty="0"/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31605">
            <a:off x="6156176" y="4073589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995936" y="4950296"/>
            <a:ext cx="2217042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Оставлять следы от разных предметов</a:t>
            </a:r>
            <a:endParaRPr lang="ru-RU" dirty="0"/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51293">
            <a:off x="4772025" y="4275727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31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18002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Рекомендации по проведению занятий:</a:t>
            </a:r>
            <a:endParaRPr lang="ru-RU" sz="4000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988840"/>
            <a:ext cx="8640960" cy="1953522"/>
          </a:xfrm>
        </p:spPr>
        <p:txBody>
          <a:bodyPr/>
          <a:lstStyle/>
          <a:p>
            <a:pPr marL="171450" indent="-171450" algn="l">
              <a:buFont typeface="Arial" pitchFamily="34" charset="0"/>
              <a:buChar char="•"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Желательно, чтобы дети работали стоя – так у них будет больше свободы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движений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Не помещайте лоток в углу комнаты. К лотку должен быть обеспечен свободный доступ со всех сторон: только в этом случае дети смогут по желанию выбирать формат будущего изображения (горизонтальный или вертикальный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);</a:t>
            </a:r>
            <a:endParaRPr lang="ru-RU" sz="1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Хозяин\Desktop\песочная терапия\pecochn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653" y="3942362"/>
            <a:ext cx="3550147" cy="2662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0909" y="3842506"/>
            <a:ext cx="49921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Лоток с песком следует установить на большом и прочном столе, высота которого должна обеспечивать комфортные условия для работы детей. При этом столешница должна быть значительно больше лотка, чтобы на ней можно было свободно разместить вспомогательные материалы и организовать места для занятий с песком;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871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18002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Рекомендации по </a:t>
            </a:r>
            <a:r>
              <a:rPr lang="ru-RU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проведению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 занятий:</a:t>
            </a:r>
            <a:endParaRPr lang="ru-RU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2132856"/>
            <a:ext cx="5400600" cy="4608512"/>
          </a:xfrm>
        </p:spPr>
        <p:txBody>
          <a:bodyPr/>
          <a:lstStyle/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Перед началом и после занятий, детям следует вымыть руки;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Перед проведением занятия необходимо провести инструктаж по технике безопасности и правилам работы с песочницей;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Все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принадлежности для занятий следует размещать в маленьких корзиночках или ящичках на уровне глаз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ребенка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 детьми полезно устраивать своего рода «мозговые штурмы», во время которых можно обсуждать, например, какие еще материалы подойдут для игр и рисования в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лотке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После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занятий лоток рекомендуется закрывать специальной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крышкой. </a:t>
            </a:r>
            <a:endParaRPr lang="ru-RU" sz="1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l">
              <a:buFont typeface="Arial" pitchFamily="34" charset="0"/>
              <a:buChar char="•"/>
            </a:pPr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71450" indent="-171450" algn="l">
              <a:buFont typeface="Arial" pitchFamily="34" charset="0"/>
              <a:buChar char="•"/>
            </a:pP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3456384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69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43808" y="2708920"/>
            <a:ext cx="2952328" cy="122413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и формы </a:t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песочной</a:t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терапии в работе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13123" y="4365104"/>
            <a:ext cx="2438997" cy="1484636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Наглядные </a:t>
            </a: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методы </a:t>
            </a:r>
            <a:endParaRPr lang="ru-RU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(презентации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показ игрушек, рассматривание картин и иллюстраций, моделирование)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9552" y="2204864"/>
            <a:ext cx="216024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Диагностическая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3848" y="2204864"/>
            <a:ext cx="244827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Коррекционная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2924944"/>
            <a:ext cx="2376264" cy="19082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Исследовательская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практическая деятельность, включающая в себя работу с раздаточным материалом (совочки, формочки, кисточки), элементы экспериментирования, наблюдения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00192" y="1955448"/>
            <a:ext cx="2448272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Игровая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деятельность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(обыгрывание ситуаций («песочная буря», «проливной дождь», инсценировка, элементы театрализации);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00192" y="3879050"/>
            <a:ext cx="2448272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Словесные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методы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беседы, рассказ педагога, чтение произведений литературы (стихи, сказки), использование фольклорного жанра (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прибаутки);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9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5832648" cy="14401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Игровая деятельность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98884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/>
              <a:t>	Дидактический </a:t>
            </a:r>
            <a:r>
              <a:rPr lang="ru-RU" sz="1800" dirty="0"/>
              <a:t>игровой практикум с использованием песочницы применяют для самых маленьких. Ученые доказали, что песок поглощает негативную энергию, успокаивает, наполняет гармонией. Именно поэтому так полезно малышам играть в песочнице.</a:t>
            </a:r>
          </a:p>
          <a:p>
            <a:pPr marL="0" indent="0">
              <a:buNone/>
            </a:pPr>
            <a:r>
              <a:rPr lang="ru-RU" sz="1800" dirty="0" smtClean="0"/>
              <a:t>	Серия </a:t>
            </a:r>
            <a:r>
              <a:rPr lang="ru-RU" sz="1800" dirty="0"/>
              <a:t>игр по книге Т.Д. </a:t>
            </a:r>
            <a:r>
              <a:rPr lang="ru-RU" sz="1800" dirty="0" err="1"/>
              <a:t>Зинкевич</a:t>
            </a:r>
            <a:r>
              <a:rPr lang="ru-RU" sz="1800" dirty="0"/>
              <a:t>-Евстигнеевой « Игры в сказкотерапии», направленные на развитие тактильно – кинестетической чувствительности и мелкой моторики рук, творческой фантазии,  помогают познавать внешний и свой внутренний </a:t>
            </a:r>
            <a:r>
              <a:rPr lang="ru-RU" sz="1800" dirty="0" smtClean="0"/>
              <a:t>мир)</a:t>
            </a:r>
          </a:p>
          <a:p>
            <a:pPr marL="0" indent="0">
              <a:buNone/>
            </a:pPr>
            <a:r>
              <a:rPr lang="ru-RU" sz="2800" dirty="0" smtClean="0"/>
              <a:t>1</a:t>
            </a:r>
            <a:r>
              <a:rPr lang="ru-RU" sz="2800" dirty="0"/>
              <a:t>.«Чувствительные ладошки»</a:t>
            </a:r>
          </a:p>
          <a:p>
            <a:pPr marL="0" indent="0">
              <a:buNone/>
            </a:pPr>
            <a:r>
              <a:rPr lang="ru-RU" sz="1800" dirty="0"/>
              <a:t>Горячее-холодное, мягкое-твердое, 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сухое-мокрое</a:t>
            </a:r>
            <a:r>
              <a:rPr lang="ru-RU" sz="18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95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19" y="2132856"/>
            <a:ext cx="561662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«Отпечатки наших рук» .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/>
              <a:t>Малышам </a:t>
            </a:r>
            <a:r>
              <a:rPr lang="ru-RU" dirty="0"/>
              <a:t>очень нравится на песке делать отпечатки ножек, ладошек, изображать пальчиками следы животных. А еще очень интересно и приятно закапывать в песок свои ручки и ножки</a:t>
            </a:r>
            <a:r>
              <a:rPr lang="ru-RU" sz="2000" dirty="0"/>
              <a:t>.</a:t>
            </a:r>
          </a:p>
        </p:txBody>
      </p:sp>
      <p:pic>
        <p:nvPicPr>
          <p:cNvPr id="2050" name="Picture 2" descr="C:\Users\Хозяин\Desktop\песочная терапия\s--hand_25147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38015" y="4078350"/>
            <a:ext cx="2251946" cy="2520280"/>
          </a:xfrm>
          <a:prstGeom prst="rect">
            <a:avLst/>
          </a:prstGeom>
          <a:noFill/>
          <a:effectLst>
            <a:softEdge rad="127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Хозяин\Desktop\песочная терапия\IMG_48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9" t="20900" r="18182"/>
          <a:stretch/>
        </p:blipFill>
        <p:spPr bwMode="auto">
          <a:xfrm rot="5400000">
            <a:off x="5069570" y="2643397"/>
            <a:ext cx="4619639" cy="3022493"/>
          </a:xfrm>
          <a:prstGeom prst="rect">
            <a:avLst/>
          </a:prstGeom>
          <a:ln/>
          <a:effectLst>
            <a:softEdge rad="12700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32"/>
          <a:stretch/>
        </p:blipFill>
        <p:spPr bwMode="auto">
          <a:xfrm>
            <a:off x="683568" y="4041071"/>
            <a:ext cx="2056252" cy="246927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3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204864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Секретик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</a:p>
          <a:p>
            <a:r>
              <a:rPr lang="ru-RU" dirty="0" smtClean="0"/>
              <a:t>Что </a:t>
            </a:r>
            <a:r>
              <a:rPr lang="ru-RU" dirty="0"/>
              <a:t>спрятано в песке? В песке прячутся любые игрушки, при этом тайник помечается, задача ребенка - откапать «</a:t>
            </a:r>
            <a:r>
              <a:rPr lang="ru-RU" dirty="0" err="1"/>
              <a:t>секретик</a:t>
            </a:r>
            <a:r>
              <a:rPr lang="ru-RU" dirty="0"/>
              <a:t>», а потом сделать похожий.</a:t>
            </a:r>
          </a:p>
        </p:txBody>
      </p:sp>
      <p:pic>
        <p:nvPicPr>
          <p:cNvPr id="3074" name="Picture 2" descr="C:\Users\Хозяин\Desktop\песочная терапия\IMG_48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59"/>
          <a:stretch/>
        </p:blipFill>
        <p:spPr bwMode="auto">
          <a:xfrm rot="5400000">
            <a:off x="5676714" y="2612318"/>
            <a:ext cx="3162376" cy="306754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Хозяин\Desktop\песочная терапия\IMG_48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126"/>
          <a:stretch/>
        </p:blipFill>
        <p:spPr bwMode="auto">
          <a:xfrm rot="5400000">
            <a:off x="2960645" y="3741072"/>
            <a:ext cx="2762299" cy="282920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59" y="4146092"/>
            <a:ext cx="2793447" cy="216322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662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07904" y="1791291"/>
            <a:ext cx="439248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Чьи это следы?»</a:t>
            </a:r>
          </a:p>
          <a:p>
            <a:pPr algn="ctr"/>
            <a:r>
              <a:rPr lang="ru-RU" dirty="0" smtClean="0"/>
              <a:t>На  песке какие-то странные следы. Кто или что смог их здесь оставить? Кому они принадлежат? Давайте отгадаем эту загадку и найдем хозяина этих следов.</a:t>
            </a:r>
            <a:endParaRPr lang="ru-RU" dirty="0"/>
          </a:p>
        </p:txBody>
      </p:sp>
      <p:pic>
        <p:nvPicPr>
          <p:cNvPr id="4098" name="Picture 2" descr="C:\Users\Хозяин\Desktop\песочная терапия\IMG_48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979" y="3614097"/>
            <a:ext cx="6152338" cy="302213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Хозяин\Desktop\песочная терапия\IMG_481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4" t="631" r="16917" b="12002"/>
          <a:stretch/>
        </p:blipFill>
        <p:spPr bwMode="auto">
          <a:xfrm rot="5400000">
            <a:off x="-212483" y="2596859"/>
            <a:ext cx="4104457" cy="317645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68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348880"/>
            <a:ext cx="460851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Рисунки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узоры на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песке. 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/>
              <a:t>С </a:t>
            </a:r>
            <a:r>
              <a:rPr lang="ru-RU" dirty="0"/>
              <a:t>помощью </a:t>
            </a:r>
            <a:r>
              <a:rPr lang="ru-RU" dirty="0" smtClean="0"/>
              <a:t>палочки и разноцветных бусин, стекляшек, ракушек </a:t>
            </a:r>
            <a:r>
              <a:rPr lang="ru-RU" dirty="0"/>
              <a:t>можно рисовать буквы, цифры, геометрические фигуры и целые картины.</a:t>
            </a:r>
          </a:p>
          <a:p>
            <a:endParaRPr lang="ru-RU" dirty="0"/>
          </a:p>
        </p:txBody>
      </p:sp>
      <p:pic>
        <p:nvPicPr>
          <p:cNvPr id="5122" name="Picture 2" descr="C:\Users\Хозяин\Desktop\песочная терапия\IMG_48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348880"/>
            <a:ext cx="3712909" cy="208677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Хозяин\Desktop\песочная терапия\photos0-800x600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70"/>
          <a:stretch/>
        </p:blipFill>
        <p:spPr bwMode="auto">
          <a:xfrm>
            <a:off x="5627447" y="4529505"/>
            <a:ext cx="2898157" cy="184823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3" t="7792"/>
          <a:stretch/>
        </p:blipFill>
        <p:spPr bwMode="auto">
          <a:xfrm>
            <a:off x="611560" y="4063653"/>
            <a:ext cx="3974379" cy="22542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704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988840"/>
            <a:ext cx="4680520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психокоррекционного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воздействия</a:t>
            </a:r>
          </a:p>
          <a:p>
            <a:pPr algn="ctr"/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latin typeface="Arial" pitchFamily="34" charset="0"/>
                <a:cs typeface="Arial" pitchFamily="34" charset="0"/>
              </a:rPr>
              <a:t>(например, при наличии у ребенка эмоциональных и поведенческих нарушений невротического характера).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00" r="17017"/>
          <a:stretch/>
        </p:blipFill>
        <p:spPr bwMode="auto">
          <a:xfrm>
            <a:off x="5006605" y="2306604"/>
            <a:ext cx="3905971" cy="252138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49080"/>
            <a:ext cx="3329608" cy="206191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11418" y="5085184"/>
            <a:ext cx="309634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«Победитель злости»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2673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Хозяин\Desktop\песочная терапия\pesochn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88840"/>
            <a:ext cx="4463777" cy="247224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50000" r="8820"/>
          <a:stretch/>
        </p:blipFill>
        <p:spPr bwMode="auto">
          <a:xfrm>
            <a:off x="400476" y="4149080"/>
            <a:ext cx="4027508" cy="250904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7850" y="1988840"/>
            <a:ext cx="3392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Попадая в сказочную песочную страну, ребята играют в Волшебной песочнице и чувствуют себя настоящими Волшебниками</a:t>
            </a:r>
          </a:p>
        </p:txBody>
      </p:sp>
      <p:pic>
        <p:nvPicPr>
          <p:cNvPr id="7172" name="Picture 4" descr="C:\Users\Хозяин\Desktop\песочная терапия\IMG_48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482432"/>
            <a:ext cx="3901965" cy="219302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13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916832"/>
            <a:ext cx="8784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Занятия, проводимые в песочнице, обладают </a:t>
            </a:r>
            <a:r>
              <a:rPr lang="ru-RU" dirty="0"/>
              <a:t>колоссальным значением для развития психики ребенка. </a:t>
            </a:r>
            <a:endParaRPr lang="ru-RU" dirty="0" smtClean="0"/>
          </a:p>
          <a:p>
            <a:r>
              <a:rPr lang="ru-RU" dirty="0" smtClean="0"/>
              <a:t>Во-первых</a:t>
            </a:r>
            <a:r>
              <a:rPr lang="ru-RU" dirty="0"/>
              <a:t>, такого рода игры с песком стабилизируют эмоциональное состояние. Во-вторых, наряду с развитием тактильно-кинестетической чувствительности и мелкой моторики рук мы учим ребенка прислушиваться к себе, осознавать и проговаривать свои ощущения. А это, в свою очередь, способствует развитию речи, произвольного внимания и памяти. Но главное — ребенок получает первый опыт рефлексии (самоанализа). Играя, он учится понимать себя и других. Так закладывается основа для дальнейшего формирования навыков позитивной коммуникации</a:t>
            </a:r>
          </a:p>
        </p:txBody>
      </p:sp>
      <p:pic>
        <p:nvPicPr>
          <p:cNvPr id="8195" name="Picture 3" descr="C:\Users\Хозяин\Desktop\песочная терапия\IMG_48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344" y="4667378"/>
            <a:ext cx="3614144" cy="203126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27" y="4743053"/>
            <a:ext cx="2610628" cy="19555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935" y="5085184"/>
            <a:ext cx="2610571" cy="146437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1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6192688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Варианты песочниц</a:t>
            </a:r>
            <a:endParaRPr lang="ru-RU" sz="4000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050" name="Picture 2" descr="C:\Users\Хозяин\Desktop\песочная терапия\pesochn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2857500" cy="2143125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Хозяин\Desktop\песочная терапия\26773_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68876"/>
            <a:ext cx="2320032" cy="1740024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Хозяин\Desktop\песочная терапия\pesochnaya_terapiya_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87949"/>
            <a:ext cx="4008487" cy="26659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2053" name="Picture 5" descr="C:\Users\Хозяин\Desktop\песочная терапия\pesochnic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317" y="2132856"/>
            <a:ext cx="3220864" cy="241564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Хозяин\Desktop\песочная терапия\be41842dd6ac76e9c240da717d4c18fa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" t="12787" r="38000"/>
          <a:stretch/>
        </p:blipFill>
        <p:spPr bwMode="auto">
          <a:xfrm>
            <a:off x="1115616" y="3991775"/>
            <a:ext cx="2449387" cy="2662136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92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Список используемой литературы: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789040"/>
            <a:ext cx="7128792" cy="2448272"/>
          </a:xfrm>
        </p:spPr>
        <p:txBody>
          <a:bodyPr/>
          <a:lstStyle/>
          <a:p>
            <a:pPr marL="457200" indent="-457200" algn="l">
              <a:buAutoNum type="arabicPeriod"/>
            </a:pP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Т.Д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Зинкевич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-Евстигнеева, Т.М. </a:t>
            </a:r>
            <a:r>
              <a:rPr lang="ru-RU" sz="1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Грабенко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« Чудеса на песке» практикум по песочной терапии. </a:t>
            </a: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Из-во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 Речь» 2005 год</a:t>
            </a:r>
          </a:p>
          <a:p>
            <a:pPr algn="l"/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	Т.Д. </a:t>
            </a:r>
            <a:r>
              <a:rPr lang="ru-RU" sz="1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Зинкевич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-Евстигнеева, Т.М. </a:t>
            </a:r>
            <a:r>
              <a:rPr lang="ru-RU" sz="1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Грабенко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« Игры в сказкотерапии» СПб 2008</a:t>
            </a:r>
          </a:p>
        </p:txBody>
      </p:sp>
    </p:spTree>
    <p:extLst>
      <p:ext uri="{BB962C8B-B14F-4D97-AF65-F5344CB8AC3E}">
        <p14:creationId xmlns:p14="http://schemas.microsoft.com/office/powerpoint/2010/main" val="84783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541</TotalTime>
  <Words>961</Words>
  <Application>Microsoft Office PowerPoint</Application>
  <PresentationFormat>Экран (4:3)</PresentationFormat>
  <Paragraphs>101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Шаблон 2</vt:lpstr>
      <vt:lpstr>Песочная терапия в детском саду «Волшебный мир песка»</vt:lpstr>
      <vt:lpstr>Какие ассоциации у вас вызывает слово «Песок»?</vt:lpstr>
      <vt:lpstr>Презентация PowerPoint</vt:lpstr>
      <vt:lpstr>Песочная терапия</vt:lpstr>
      <vt:lpstr>История песочной терапии "SandPlay"</vt:lpstr>
      <vt:lpstr>Автор метода «Песочной терапии»</vt:lpstr>
      <vt:lpstr>В России «песочная терапия»</vt:lpstr>
      <vt:lpstr>Цель такой терапии — не менять и переделывать ребенка, не учить его каким-то специальным поведенческим навыкам, а дать ему возможность быть самим собой. Ребенок выбирает мосты между внутренними и внешними мирами.</vt:lpstr>
      <vt:lpstr>Ключевые задачи (направления):</vt:lpstr>
      <vt:lpstr>Какие дети нуждаются в песочной терапии?</vt:lpstr>
      <vt:lpstr>Что необходимо для песочной терапии?</vt:lpstr>
      <vt:lpstr>Что можно делать с песком?</vt:lpstr>
      <vt:lpstr>Рекомендации по проведению занятий:</vt:lpstr>
      <vt:lpstr>Рекомендации по проведению занятий:</vt:lpstr>
      <vt:lpstr>Методы и формы  песочной  терапии в работе</vt:lpstr>
      <vt:lpstr>Игровая деятельность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Варианты песочниц</vt:lpstr>
      <vt:lpstr>Список используемой литературы: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Песочная терапия в детском саду «Волшебный мир песка»</dc:title>
  <dc:creator>Хозяин</dc:creator>
  <cp:lastModifiedBy>Raqwka</cp:lastModifiedBy>
  <cp:revision>45</cp:revision>
  <dcterms:created xsi:type="dcterms:W3CDTF">2015-02-11T16:19:21Z</dcterms:created>
  <dcterms:modified xsi:type="dcterms:W3CDTF">2018-10-05T23:47:12Z</dcterms:modified>
</cp:coreProperties>
</file>