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0"/>
  </p:notesMasterIdLst>
  <p:sldIdLst>
    <p:sldId id="256" r:id="rId2"/>
    <p:sldId id="287" r:id="rId3"/>
    <p:sldId id="273" r:id="rId4"/>
    <p:sldId id="297" r:id="rId5"/>
    <p:sldId id="272" r:id="rId6"/>
    <p:sldId id="292" r:id="rId7"/>
    <p:sldId id="275" r:id="rId8"/>
    <p:sldId id="276" r:id="rId9"/>
    <p:sldId id="285" r:id="rId10"/>
    <p:sldId id="294" r:id="rId11"/>
    <p:sldId id="289" r:id="rId12"/>
    <p:sldId id="277" r:id="rId13"/>
    <p:sldId id="278" r:id="rId14"/>
    <p:sldId id="280" r:id="rId15"/>
    <p:sldId id="298" r:id="rId16"/>
    <p:sldId id="329" r:id="rId17"/>
    <p:sldId id="299" r:id="rId18"/>
    <p:sldId id="331" r:id="rId19"/>
    <p:sldId id="330" r:id="rId20"/>
    <p:sldId id="333" r:id="rId21"/>
    <p:sldId id="302" r:id="rId22"/>
    <p:sldId id="300" r:id="rId23"/>
    <p:sldId id="328" r:id="rId24"/>
    <p:sldId id="332" r:id="rId25"/>
    <p:sldId id="301" r:id="rId26"/>
    <p:sldId id="334" r:id="rId27"/>
    <p:sldId id="335" r:id="rId28"/>
    <p:sldId id="336" r:id="rId29"/>
    <p:sldId id="337" r:id="rId30"/>
    <p:sldId id="303" r:id="rId31"/>
    <p:sldId id="282" r:id="rId32"/>
    <p:sldId id="290" r:id="rId33"/>
    <p:sldId id="326" r:id="rId34"/>
    <p:sldId id="322" r:id="rId35"/>
    <p:sldId id="327" r:id="rId36"/>
    <p:sldId id="324" r:id="rId37"/>
    <p:sldId id="305" r:id="rId38"/>
    <p:sldId id="286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DFF"/>
    <a:srgbClr val="B19003"/>
    <a:srgbClr val="FFFF99"/>
    <a:srgbClr val="99FF99"/>
    <a:srgbClr val="FFEF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4660"/>
  </p:normalViewPr>
  <p:slideViewPr>
    <p:cSldViewPr>
      <p:cViewPr>
        <p:scale>
          <a:sx n="59" d="100"/>
          <a:sy n="59" d="100"/>
        </p:scale>
        <p:origin x="-106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154813011498601"/>
          <c:y val="0.13296626951359758"/>
          <c:w val="0.51570375302214022"/>
          <c:h val="0.63427637169443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rgbClr val="99FF99"/>
            </a:solidFill>
            <a:ln w="9525" cap="flat" cmpd="sng" algn="ctr">
              <a:solidFill>
                <a:schemeClr val="accent4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4">
                  <a:shade val="80000"/>
                </a:schemeClr>
              </a:contourClr>
            </a:sp3d>
          </c:spPr>
          <c:invertIfNegative val="0"/>
          <c:cat>
            <c:strRef>
              <c:f>Лист1!$A$2:$A$7</c:f>
              <c:strCache>
                <c:ptCount val="6"/>
                <c:pt idx="0">
                  <c:v>вопрос 1</c:v>
                </c:pt>
                <c:pt idx="1">
                  <c:v>вопрос 2</c:v>
                </c:pt>
                <c:pt idx="2">
                  <c:v>вопрос 3</c:v>
                </c:pt>
                <c:pt idx="3">
                  <c:v>вопрос 4</c:v>
                </c:pt>
                <c:pt idx="4">
                  <c:v>вопрос 5</c:v>
                </c:pt>
                <c:pt idx="5">
                  <c:v>вопрос 6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0.25</c:v>
                </c:pt>
                <c:pt idx="1">
                  <c:v>0.17</c:v>
                </c:pt>
                <c:pt idx="2">
                  <c:v>0.42</c:v>
                </c:pt>
                <c:pt idx="3">
                  <c:v>0.17</c:v>
                </c:pt>
                <c:pt idx="4">
                  <c:v>0.25</c:v>
                </c:pt>
                <c:pt idx="5">
                  <c:v>0.25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rgbClr val="FFFF99"/>
            </a:solidFill>
            <a:ln w="9525" cap="flat" cmpd="sng" algn="ctr">
              <a:solidFill>
                <a:schemeClr val="accent2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2">
                  <a:shade val="80000"/>
                </a:schemeClr>
              </a:contourClr>
            </a:sp3d>
          </c:spPr>
          <c:invertIfNegative val="0"/>
          <c:cat>
            <c:strRef>
              <c:f>Лист1!$A$2:$A$7</c:f>
              <c:strCache>
                <c:ptCount val="6"/>
                <c:pt idx="0">
                  <c:v>вопрос 1</c:v>
                </c:pt>
                <c:pt idx="1">
                  <c:v>вопрос 2</c:v>
                </c:pt>
                <c:pt idx="2">
                  <c:v>вопрос 3</c:v>
                </c:pt>
                <c:pt idx="3">
                  <c:v>вопрос 4</c:v>
                </c:pt>
                <c:pt idx="4">
                  <c:v>вопрос 5</c:v>
                </c:pt>
                <c:pt idx="5">
                  <c:v>вопрос 6</c:v>
                </c:pt>
              </c:strCache>
            </c:strRef>
          </c:cat>
          <c:val>
            <c:numRef>
              <c:f>Лист1!$C$2:$C$7</c:f>
              <c:numCache>
                <c:formatCode>0%</c:formatCode>
                <c:ptCount val="6"/>
                <c:pt idx="0">
                  <c:v>1</c:v>
                </c:pt>
                <c:pt idx="1">
                  <c:v>0.75</c:v>
                </c:pt>
                <c:pt idx="2">
                  <c:v>0.83</c:v>
                </c:pt>
                <c:pt idx="3">
                  <c:v>0.92</c:v>
                </c:pt>
                <c:pt idx="4">
                  <c:v>0.83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3887616"/>
        <c:axId val="67014656"/>
      </c:barChart>
      <c:catAx>
        <c:axId val="6388761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014656"/>
        <c:crosses val="autoZero"/>
        <c:auto val="1"/>
        <c:lblAlgn val="ctr"/>
        <c:lblOffset val="100"/>
        <c:noMultiLvlLbl val="0"/>
      </c:catAx>
      <c:valAx>
        <c:axId val="67014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0%" sourceLinked="1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63887616"/>
        <c:crosses val="autoZero"/>
        <c:crossBetween val="between"/>
      </c:valAx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plotArea>
    <c:legend>
      <c:legendPos val="t"/>
      <c:layout>
        <c:manualLayout>
          <c:xMode val="edge"/>
          <c:yMode val="edge"/>
          <c:x val="0.13096260229972048"/>
          <c:y val="1.430021288925855E-2"/>
          <c:w val="0.66203461435754607"/>
          <c:h val="6.6917677315133151E-2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633542334985918E-2"/>
          <c:y val="0.10101960621419133"/>
          <c:w val="0.67096355684997355"/>
          <c:h val="0.77252018793000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rgbClr val="99FF99"/>
            </a:solidFill>
            <a:ln w="9525" cap="flat" cmpd="sng" algn="ctr">
              <a:solidFill>
                <a:schemeClr val="accent4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4">
                  <a:shade val="80000"/>
                </a:schemeClr>
              </a:contourClr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сентябрь 2016 г.</c:v>
                </c:pt>
                <c:pt idx="1">
                  <c:v>апрель 2017 г.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0.77</c:v>
                </c:pt>
                <c:pt idx="1">
                  <c:v>0.25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rgbClr val="FFFF99"/>
            </a:solidFill>
            <a:ln w="9525" cap="flat" cmpd="sng" algn="ctr">
              <a:solidFill>
                <a:schemeClr val="accent2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2">
                  <a:shade val="80000"/>
                </a:schemeClr>
              </a:contourClr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сентябрь 2016 г.</c:v>
                </c:pt>
                <c:pt idx="1">
                  <c:v>апрель 2017 г.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0.33</c:v>
                </c:pt>
                <c:pt idx="1">
                  <c:v>0.59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rgbClr val="B19003"/>
            </a:solidFill>
          </c:spPr>
          <c:invertIfNegative val="0"/>
          <c:cat>
            <c:strRef>
              <c:f>Лист1!$A$2:$A$3</c:f>
              <c:strCache>
                <c:ptCount val="2"/>
                <c:pt idx="0">
                  <c:v>сентябрь 2016 г.</c:v>
                </c:pt>
                <c:pt idx="1">
                  <c:v>апрель 2017 г.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0</c:v>
                </c:pt>
                <c:pt idx="1">
                  <c:v>0.16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3933440"/>
        <c:axId val="123934976"/>
      </c:barChart>
      <c:catAx>
        <c:axId val="123933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3934976"/>
        <c:crosses val="autoZero"/>
        <c:auto val="1"/>
        <c:lblAlgn val="ctr"/>
        <c:lblOffset val="100"/>
        <c:noMultiLvlLbl val="0"/>
      </c:catAx>
      <c:valAx>
        <c:axId val="123934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2393344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legend>
      <c:legendPos val="r"/>
      <c:layout>
        <c:manualLayout>
          <c:xMode val="edge"/>
          <c:yMode val="edge"/>
          <c:x val="0.78441502367505533"/>
          <c:y val="0.22452675776937392"/>
          <c:w val="0.21558497632494458"/>
          <c:h val="0.6483155695905285"/>
        </c:manualLayout>
      </c:layout>
      <c:overlay val="0"/>
      <c:txPr>
        <a:bodyPr/>
        <a:lstStyle/>
        <a:p>
          <a:pPr>
            <a:defRPr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D4580-DDA7-4DA5-9DA0-2F814D6E8DA4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B7EE8-AE61-40A3-92DC-0F57646A5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15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6A9D60A-AD48-4D76-9B86-8695DC0DC057}" type="slidenum">
              <a:rPr lang="ru-RU" altLang="ru-RU" smtClean="0">
                <a:solidFill>
                  <a:srgbClr val="000000"/>
                </a:solidFill>
              </a:rPr>
              <a:pPr eaLnBrk="1" hangingPunct="1"/>
              <a:t>7</a:t>
            </a:fld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419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19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822 w 3985"/>
              <a:gd name="T1" fmla="*/ 0 h 3619"/>
              <a:gd name="T2" fmla="*/ 0 w 3985"/>
              <a:gd name="T3" fmla="*/ 975 h 3619"/>
              <a:gd name="T4" fmla="*/ 2169 w 3985"/>
              <a:gd name="T5" fmla="*/ 3619 h 3619"/>
              <a:gd name="T6" fmla="*/ 3985 w 3985"/>
              <a:gd name="T7" fmla="*/ 1125 h 3619"/>
              <a:gd name="T8" fmla="*/ 2822 w 3985"/>
              <a:gd name="T9" fmla="*/ 0 h 3619"/>
              <a:gd name="T10" fmla="*/ 2822 w 3985"/>
              <a:gd name="T11" fmla="*/ 0 h 3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5" y="2873"/>
                <a:ext cx="63" cy="118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816 w 4288"/>
              <a:gd name="T3" fmla="*/ 256 h 459"/>
              <a:gd name="T4" fmla="*/ 1560 w 4288"/>
              <a:gd name="T5" fmla="*/ 144 h 459"/>
              <a:gd name="T6" fmla="*/ 1856 w 4288"/>
              <a:gd name="T7" fmla="*/ 376 h 459"/>
              <a:gd name="T8" fmla="*/ 2344 w 4288"/>
              <a:gd name="T9" fmla="*/ 152 h 459"/>
              <a:gd name="T10" fmla="*/ 3536 w 4288"/>
              <a:gd name="T11" fmla="*/ 456 h 459"/>
              <a:gd name="T12" fmla="*/ 4288 w 4288"/>
              <a:gd name="T13" fmla="*/ 136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32 h 240"/>
              <a:gd name="T2" fmla="*/ 280 w 560"/>
              <a:gd name="T3" fmla="*/ 144 h 240"/>
              <a:gd name="T4" fmla="*/ 448 w 560"/>
              <a:gd name="T5" fmla="*/ 16 h 240"/>
              <a:gd name="T6" fmla="*/ 560 w 560"/>
              <a:gd name="T7" fmla="*/ 24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8116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938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0040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0525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7717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5206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6656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462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9240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414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5672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12.04.2017</a:t>
            </a:fld>
            <a:endParaRPr lang="ru-RU" dirty="0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</a:defRPr>
            </a:lvl1pPr>
          </a:lstStyle>
          <a:p>
            <a:endParaRPr lang="ru-RU" dirty="0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4711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293 w 2911"/>
              <a:gd name="T1" fmla="*/ 0 h 3703"/>
              <a:gd name="T2" fmla="*/ 130 w 2911"/>
              <a:gd name="T3" fmla="*/ 2835 h 3703"/>
              <a:gd name="T4" fmla="*/ 131 w 2911"/>
              <a:gd name="T5" fmla="*/ 3201 h 3703"/>
              <a:gd name="T6" fmla="*/ 0 w 2911"/>
              <a:gd name="T7" fmla="*/ 3633 h 3703"/>
              <a:gd name="T8" fmla="*/ 50 w 2911"/>
              <a:gd name="T9" fmla="*/ 3703 h 3703"/>
              <a:gd name="T10" fmla="*/ 422 w 2911"/>
              <a:gd name="T11" fmla="*/ 3352 h 3703"/>
              <a:gd name="T12" fmla="*/ 763 w 2911"/>
              <a:gd name="T13" fmla="*/ 3220 h 3703"/>
              <a:gd name="T14" fmla="*/ 2911 w 2911"/>
              <a:gd name="T15" fmla="*/ 428 h 3703"/>
              <a:gd name="T16" fmla="*/ 2589 w 2911"/>
              <a:gd name="T17" fmla="*/ 96 h 3703"/>
              <a:gd name="T18" fmla="*/ 2293 w 2911"/>
              <a:gd name="T19" fmla="*/ 0 h 3703"/>
              <a:gd name="T20" fmla="*/ 2293 w 2911"/>
              <a:gd name="T21" fmla="*/ 0 h 3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711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485 h 2777"/>
              <a:gd name="T2" fmla="*/ 432 w 2561"/>
              <a:gd name="T3" fmla="*/ 2553 h 2777"/>
              <a:gd name="T4" fmla="*/ 736 w 2561"/>
              <a:gd name="T5" fmla="*/ 2777 h 2777"/>
              <a:gd name="T6" fmla="*/ 2561 w 2561"/>
              <a:gd name="T7" fmla="*/ 399 h 2777"/>
              <a:gd name="T8" fmla="*/ 2118 w 2561"/>
              <a:gd name="T9" fmla="*/ 82 h 2777"/>
              <a:gd name="T10" fmla="*/ 1898 w 2561"/>
              <a:gd name="T11" fmla="*/ 0 h 2777"/>
              <a:gd name="T12" fmla="*/ 0 w 2561"/>
              <a:gd name="T13" fmla="*/ 2485 h 2777"/>
              <a:gd name="T14" fmla="*/ 0 w 2561"/>
              <a:gd name="T15" fmla="*/ 2485 h 27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711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587 w 2177"/>
                <a:gd name="T1" fmla="*/ 1260 h 1298"/>
                <a:gd name="T2" fmla="*/ 1420 w 2177"/>
                <a:gd name="T3" fmla="*/ 1106 h 1298"/>
                <a:gd name="T4" fmla="*/ 1331 w 2177"/>
                <a:gd name="T5" fmla="*/ 477 h 1298"/>
                <a:gd name="T6" fmla="*/ 2139 w 2177"/>
                <a:gd name="T7" fmla="*/ 330 h 1298"/>
                <a:gd name="T8" fmla="*/ 2177 w 2177"/>
                <a:gd name="T9" fmla="*/ 203 h 1298"/>
                <a:gd name="T10" fmla="*/ 2099 w 2177"/>
                <a:gd name="T11" fmla="*/ 100 h 1298"/>
                <a:gd name="T12" fmla="*/ 1276 w 2177"/>
                <a:gd name="T13" fmla="*/ 211 h 1298"/>
                <a:gd name="T14" fmla="*/ 1219 w 2177"/>
                <a:gd name="T15" fmla="*/ 32 h 1298"/>
                <a:gd name="T16" fmla="*/ 1085 w 2177"/>
                <a:gd name="T17" fmla="*/ 0 h 1298"/>
                <a:gd name="T18" fmla="*/ 958 w 2177"/>
                <a:gd name="T19" fmla="*/ 28 h 1298"/>
                <a:gd name="T20" fmla="*/ 888 w 2177"/>
                <a:gd name="T21" fmla="*/ 106 h 1298"/>
                <a:gd name="T22" fmla="*/ 937 w 2177"/>
                <a:gd name="T23" fmla="*/ 285 h 1298"/>
                <a:gd name="T24" fmla="*/ 660 w 2177"/>
                <a:gd name="T25" fmla="*/ 441 h 1298"/>
                <a:gd name="T26" fmla="*/ 983 w 2177"/>
                <a:gd name="T27" fmla="*/ 473 h 1298"/>
                <a:gd name="T28" fmla="*/ 1112 w 2177"/>
                <a:gd name="T29" fmla="*/ 889 h 1298"/>
                <a:gd name="T30" fmla="*/ 141 w 2177"/>
                <a:gd name="T31" fmla="*/ 469 h 1298"/>
                <a:gd name="T32" fmla="*/ 46 w 2177"/>
                <a:gd name="T33" fmla="*/ 509 h 1298"/>
                <a:gd name="T34" fmla="*/ 0 w 2177"/>
                <a:gd name="T35" fmla="*/ 636 h 1298"/>
                <a:gd name="T36" fmla="*/ 55 w 2177"/>
                <a:gd name="T37" fmla="*/ 779 h 1298"/>
                <a:gd name="T38" fmla="*/ 1139 w 2177"/>
                <a:gd name="T39" fmla="*/ 1288 h 1298"/>
                <a:gd name="T40" fmla="*/ 1378 w 2177"/>
                <a:gd name="T41" fmla="*/ 1256 h 1298"/>
                <a:gd name="T42" fmla="*/ 1570 w 2177"/>
                <a:gd name="T43" fmla="*/ 1298 h 1298"/>
                <a:gd name="T44" fmla="*/ 1587 w 2177"/>
                <a:gd name="T45" fmla="*/ 1260 h 1298"/>
                <a:gd name="T46" fmla="*/ 1587 w 2177"/>
                <a:gd name="T47" fmla="*/ 1260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1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7 h 258"/>
                <a:gd name="T2" fmla="*/ 120 w 143"/>
                <a:gd name="T3" fmla="*/ 0 h 258"/>
                <a:gd name="T4" fmla="*/ 143 w 143"/>
                <a:gd name="T5" fmla="*/ 233 h 258"/>
                <a:gd name="T6" fmla="*/ 8 w 143"/>
                <a:gd name="T7" fmla="*/ 258 h 258"/>
                <a:gd name="T8" fmla="*/ 0 w 143"/>
                <a:gd name="T9" fmla="*/ 7 h 258"/>
                <a:gd name="T10" fmla="*/ 0 w 143"/>
                <a:gd name="T11" fmla="*/ 7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1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1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1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28 h 241"/>
                <a:gd name="T2" fmla="*/ 160 w 272"/>
                <a:gd name="T3" fmla="*/ 0 h 241"/>
                <a:gd name="T4" fmla="*/ 251 w 272"/>
                <a:gd name="T5" fmla="*/ 36 h 241"/>
                <a:gd name="T6" fmla="*/ 272 w 272"/>
                <a:gd name="T7" fmla="*/ 139 h 241"/>
                <a:gd name="T8" fmla="*/ 164 w 272"/>
                <a:gd name="T9" fmla="*/ 146 h 241"/>
                <a:gd name="T10" fmla="*/ 32 w 272"/>
                <a:gd name="T11" fmla="*/ 241 h 241"/>
                <a:gd name="T12" fmla="*/ 0 w 272"/>
                <a:gd name="T13" fmla="*/ 28 h 241"/>
                <a:gd name="T14" fmla="*/ 0 w 272"/>
                <a:gd name="T15" fmla="*/ 2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2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52 w 152"/>
                <a:gd name="T1" fmla="*/ 4 h 224"/>
                <a:gd name="T2" fmla="*/ 152 w 152"/>
                <a:gd name="T3" fmla="*/ 224 h 224"/>
                <a:gd name="T4" fmla="*/ 0 w 152"/>
                <a:gd name="T5" fmla="*/ 8 h 224"/>
                <a:gd name="T6" fmla="*/ 72 w 152"/>
                <a:gd name="T7" fmla="*/ 0 h 224"/>
                <a:gd name="T8" fmla="*/ 152 w 152"/>
                <a:gd name="T9" fmla="*/ 4 h 224"/>
                <a:gd name="T10" fmla="*/ 152 w 152"/>
                <a:gd name="T11" fmla="*/ 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2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80 h 764"/>
                <a:gd name="T2" fmla="*/ 87 w 386"/>
                <a:gd name="T3" fmla="*/ 0 h 764"/>
                <a:gd name="T4" fmla="*/ 232 w 386"/>
                <a:gd name="T5" fmla="*/ 6 h 764"/>
                <a:gd name="T6" fmla="*/ 386 w 386"/>
                <a:gd name="T7" fmla="*/ 764 h 764"/>
                <a:gd name="T8" fmla="*/ 279 w 386"/>
                <a:gd name="T9" fmla="*/ 720 h 764"/>
                <a:gd name="T10" fmla="*/ 152 w 386"/>
                <a:gd name="T11" fmla="*/ 677 h 764"/>
                <a:gd name="T12" fmla="*/ 0 w 386"/>
                <a:gd name="T13" fmla="*/ 80 h 764"/>
                <a:gd name="T14" fmla="*/ 0 w 386"/>
                <a:gd name="T15" fmla="*/ 80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2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692 w 728"/>
                <a:gd name="T1" fmla="*/ 0 h 348"/>
                <a:gd name="T2" fmla="*/ 0 w 728"/>
                <a:gd name="T3" fmla="*/ 106 h 348"/>
                <a:gd name="T4" fmla="*/ 28 w 728"/>
                <a:gd name="T5" fmla="*/ 348 h 348"/>
                <a:gd name="T6" fmla="*/ 715 w 728"/>
                <a:gd name="T7" fmla="*/ 237 h 348"/>
                <a:gd name="T8" fmla="*/ 728 w 728"/>
                <a:gd name="T9" fmla="*/ 43 h 348"/>
                <a:gd name="T10" fmla="*/ 692 w 728"/>
                <a:gd name="T11" fmla="*/ 0 h 348"/>
                <a:gd name="T12" fmla="*/ 692 w 728"/>
                <a:gd name="T13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2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272 w 312"/>
                <a:gd name="T1" fmla="*/ 0 h 135"/>
                <a:gd name="T2" fmla="*/ 0 w 312"/>
                <a:gd name="T3" fmla="*/ 78 h 135"/>
                <a:gd name="T4" fmla="*/ 312 w 312"/>
                <a:gd name="T5" fmla="*/ 135 h 135"/>
                <a:gd name="T6" fmla="*/ 272 w 312"/>
                <a:gd name="T7" fmla="*/ 0 h 135"/>
                <a:gd name="T8" fmla="*/ 272 w 312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712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107 h 175"/>
                    <a:gd name="T2" fmla="*/ 114 w 313"/>
                    <a:gd name="T3" fmla="*/ 10 h 175"/>
                    <a:gd name="T4" fmla="*/ 213 w 313"/>
                    <a:gd name="T5" fmla="*/ 0 h 175"/>
                    <a:gd name="T6" fmla="*/ 292 w 313"/>
                    <a:gd name="T7" fmla="*/ 27 h 175"/>
                    <a:gd name="T8" fmla="*/ 313 w 313"/>
                    <a:gd name="T9" fmla="*/ 91 h 175"/>
                    <a:gd name="T10" fmla="*/ 167 w 313"/>
                    <a:gd name="T11" fmla="*/ 67 h 175"/>
                    <a:gd name="T12" fmla="*/ 74 w 313"/>
                    <a:gd name="T13" fmla="*/ 101 h 175"/>
                    <a:gd name="T14" fmla="*/ 13 w 313"/>
                    <a:gd name="T15" fmla="*/ 175 h 175"/>
                    <a:gd name="T16" fmla="*/ 0 w 313"/>
                    <a:gd name="T17" fmla="*/ 107 h 175"/>
                    <a:gd name="T18" fmla="*/ 0 w 313"/>
                    <a:gd name="T19" fmla="*/ 107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2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40 h 266"/>
                    <a:gd name="T2" fmla="*/ 160 w 230"/>
                    <a:gd name="T3" fmla="*/ 266 h 266"/>
                    <a:gd name="T4" fmla="*/ 230 w 230"/>
                    <a:gd name="T5" fmla="*/ 251 h 266"/>
                    <a:gd name="T6" fmla="*/ 223 w 230"/>
                    <a:gd name="T7" fmla="*/ 17 h 266"/>
                    <a:gd name="T8" fmla="*/ 166 w 230"/>
                    <a:gd name="T9" fmla="*/ 0 h 266"/>
                    <a:gd name="T10" fmla="*/ 179 w 230"/>
                    <a:gd name="T11" fmla="*/ 197 h 266"/>
                    <a:gd name="T12" fmla="*/ 71 w 230"/>
                    <a:gd name="T13" fmla="*/ 4 h 266"/>
                    <a:gd name="T14" fmla="*/ 0 w 230"/>
                    <a:gd name="T15" fmla="*/ 40 h 266"/>
                    <a:gd name="T16" fmla="*/ 0 w 230"/>
                    <a:gd name="T17" fmla="*/ 4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2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9 h 234"/>
                    <a:gd name="T2" fmla="*/ 36 w 87"/>
                    <a:gd name="T3" fmla="*/ 93 h 234"/>
                    <a:gd name="T4" fmla="*/ 44 w 87"/>
                    <a:gd name="T5" fmla="*/ 154 h 234"/>
                    <a:gd name="T6" fmla="*/ 27 w 87"/>
                    <a:gd name="T7" fmla="*/ 234 h 234"/>
                    <a:gd name="T8" fmla="*/ 80 w 87"/>
                    <a:gd name="T9" fmla="*/ 220 h 234"/>
                    <a:gd name="T10" fmla="*/ 87 w 87"/>
                    <a:gd name="T11" fmla="*/ 116 h 234"/>
                    <a:gd name="T12" fmla="*/ 46 w 87"/>
                    <a:gd name="T13" fmla="*/ 0 h 234"/>
                    <a:gd name="T14" fmla="*/ 0 w 87"/>
                    <a:gd name="T15" fmla="*/ 19 h 234"/>
                    <a:gd name="T16" fmla="*/ 0 w 87"/>
                    <a:gd name="T17" fmla="*/ 19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4712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713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713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24 w 213"/>
                  <a:gd name="T1" fmla="*/ 0 h 478"/>
                  <a:gd name="T2" fmla="*/ 91 w 213"/>
                  <a:gd name="T3" fmla="*/ 25 h 478"/>
                  <a:gd name="T4" fmla="*/ 80 w 213"/>
                  <a:gd name="T5" fmla="*/ 192 h 478"/>
                  <a:gd name="T6" fmla="*/ 106 w 213"/>
                  <a:gd name="T7" fmla="*/ 327 h 478"/>
                  <a:gd name="T8" fmla="*/ 213 w 213"/>
                  <a:gd name="T9" fmla="*/ 451 h 478"/>
                  <a:gd name="T10" fmla="*/ 97 w 213"/>
                  <a:gd name="T11" fmla="*/ 478 h 478"/>
                  <a:gd name="T12" fmla="*/ 30 w 213"/>
                  <a:gd name="T13" fmla="*/ 344 h 478"/>
                  <a:gd name="T14" fmla="*/ 0 w 213"/>
                  <a:gd name="T15" fmla="*/ 57 h 478"/>
                  <a:gd name="T16" fmla="*/ 24 w 213"/>
                  <a:gd name="T17" fmla="*/ 0 h 478"/>
                  <a:gd name="T18" fmla="*/ 24 w 213"/>
                  <a:gd name="T19" fmla="*/ 0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713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10 w 150"/>
                    <a:gd name="T1" fmla="*/ 0 h 173"/>
                    <a:gd name="T2" fmla="*/ 40 w 150"/>
                    <a:gd name="T3" fmla="*/ 66 h 173"/>
                    <a:gd name="T4" fmla="*/ 0 w 150"/>
                    <a:gd name="T5" fmla="*/ 173 h 173"/>
                    <a:gd name="T6" fmla="*/ 80 w 150"/>
                    <a:gd name="T7" fmla="*/ 160 h 173"/>
                    <a:gd name="T8" fmla="*/ 103 w 150"/>
                    <a:gd name="T9" fmla="*/ 84 h 173"/>
                    <a:gd name="T10" fmla="*/ 150 w 150"/>
                    <a:gd name="T11" fmla="*/ 27 h 173"/>
                    <a:gd name="T12" fmla="*/ 110 w 150"/>
                    <a:gd name="T13" fmla="*/ 0 h 173"/>
                    <a:gd name="T14" fmla="*/ 110 w 150"/>
                    <a:gd name="T15" fmla="*/ 0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3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56 w 1684"/>
                    <a:gd name="T1" fmla="*/ 0 h 880"/>
                    <a:gd name="T2" fmla="*/ 63 w 1684"/>
                    <a:gd name="T3" fmla="*/ 52 h 880"/>
                    <a:gd name="T4" fmla="*/ 0 w 1684"/>
                    <a:gd name="T5" fmla="*/ 208 h 880"/>
                    <a:gd name="T6" fmla="*/ 67 w 1684"/>
                    <a:gd name="T7" fmla="*/ 358 h 880"/>
                    <a:gd name="T8" fmla="*/ 1182 w 1684"/>
                    <a:gd name="T9" fmla="*/ 867 h 880"/>
                    <a:gd name="T10" fmla="*/ 1422 w 1684"/>
                    <a:gd name="T11" fmla="*/ 835 h 880"/>
                    <a:gd name="T12" fmla="*/ 1616 w 1684"/>
                    <a:gd name="T13" fmla="*/ 880 h 880"/>
                    <a:gd name="T14" fmla="*/ 1684 w 1684"/>
                    <a:gd name="T15" fmla="*/ 808 h 880"/>
                    <a:gd name="T16" fmla="*/ 1502 w 1684"/>
                    <a:gd name="T17" fmla="*/ 664 h 880"/>
                    <a:gd name="T18" fmla="*/ 1428 w 1684"/>
                    <a:gd name="T19" fmla="*/ 512 h 880"/>
                    <a:gd name="T20" fmla="*/ 1369 w 1684"/>
                    <a:gd name="T21" fmla="*/ 527 h 880"/>
                    <a:gd name="T22" fmla="*/ 1439 w 1684"/>
                    <a:gd name="T23" fmla="*/ 664 h 880"/>
                    <a:gd name="T24" fmla="*/ 1578 w 1684"/>
                    <a:gd name="T25" fmla="*/ 810 h 880"/>
                    <a:gd name="T26" fmla="*/ 1413 w 1684"/>
                    <a:gd name="T27" fmla="*/ 787 h 880"/>
                    <a:gd name="T28" fmla="*/ 1219 w 1684"/>
                    <a:gd name="T29" fmla="*/ 814 h 880"/>
                    <a:gd name="T30" fmla="*/ 1255 w 1684"/>
                    <a:gd name="T31" fmla="*/ 650 h 880"/>
                    <a:gd name="T32" fmla="*/ 1338 w 1684"/>
                    <a:gd name="T33" fmla="*/ 538 h 880"/>
                    <a:gd name="T34" fmla="*/ 1241 w 1684"/>
                    <a:gd name="T35" fmla="*/ 552 h 880"/>
                    <a:gd name="T36" fmla="*/ 1165 w 1684"/>
                    <a:gd name="T37" fmla="*/ 658 h 880"/>
                    <a:gd name="T38" fmla="*/ 1139 w 1684"/>
                    <a:gd name="T39" fmla="*/ 791 h 880"/>
                    <a:gd name="T40" fmla="*/ 107 w 1684"/>
                    <a:gd name="T41" fmla="*/ 310 h 880"/>
                    <a:gd name="T42" fmla="*/ 80 w 1684"/>
                    <a:gd name="T43" fmla="*/ 215 h 880"/>
                    <a:gd name="T44" fmla="*/ 103 w 1684"/>
                    <a:gd name="T45" fmla="*/ 95 h 880"/>
                    <a:gd name="T46" fmla="*/ 217 w 1684"/>
                    <a:gd name="T47" fmla="*/ 0 h 880"/>
                    <a:gd name="T48" fmla="*/ 156 w 1684"/>
                    <a:gd name="T49" fmla="*/ 0 h 880"/>
                    <a:gd name="T50" fmla="*/ 156 w 1684"/>
                    <a:gd name="T51" fmla="*/ 0 h 8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3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16 w 160"/>
                    <a:gd name="T1" fmla="*/ 0 h 335"/>
                    <a:gd name="T2" fmla="*/ 19 w 160"/>
                    <a:gd name="T3" fmla="*/ 106 h 335"/>
                    <a:gd name="T4" fmla="*/ 0 w 160"/>
                    <a:gd name="T5" fmla="*/ 230 h 335"/>
                    <a:gd name="T6" fmla="*/ 33 w 160"/>
                    <a:gd name="T7" fmla="*/ 314 h 335"/>
                    <a:gd name="T8" fmla="*/ 94 w 160"/>
                    <a:gd name="T9" fmla="*/ 335 h 335"/>
                    <a:gd name="T10" fmla="*/ 76 w 160"/>
                    <a:gd name="T11" fmla="*/ 154 h 335"/>
                    <a:gd name="T12" fmla="*/ 160 w 160"/>
                    <a:gd name="T13" fmla="*/ 17 h 335"/>
                    <a:gd name="T14" fmla="*/ 116 w 160"/>
                    <a:gd name="T15" fmla="*/ 0 h 335"/>
                    <a:gd name="T16" fmla="*/ 116 w 160"/>
                    <a:gd name="T17" fmla="*/ 0 h 3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3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218 w 642"/>
                    <a:gd name="T1" fmla="*/ 896 h 1188"/>
                    <a:gd name="T2" fmla="*/ 0 w 642"/>
                    <a:gd name="T3" fmla="*/ 124 h 1188"/>
                    <a:gd name="T4" fmla="*/ 81 w 642"/>
                    <a:gd name="T5" fmla="*/ 38 h 1188"/>
                    <a:gd name="T6" fmla="*/ 258 w 642"/>
                    <a:gd name="T7" fmla="*/ 0 h 1188"/>
                    <a:gd name="T8" fmla="*/ 399 w 642"/>
                    <a:gd name="T9" fmla="*/ 57 h 1188"/>
                    <a:gd name="T10" fmla="*/ 642 w 642"/>
                    <a:gd name="T11" fmla="*/ 1188 h 1188"/>
                    <a:gd name="T12" fmla="*/ 555 w 642"/>
                    <a:gd name="T13" fmla="*/ 1091 h 1188"/>
                    <a:gd name="T14" fmla="*/ 355 w 642"/>
                    <a:gd name="T15" fmla="*/ 97 h 1188"/>
                    <a:gd name="T16" fmla="*/ 226 w 642"/>
                    <a:gd name="T17" fmla="*/ 61 h 1188"/>
                    <a:gd name="T18" fmla="*/ 119 w 642"/>
                    <a:gd name="T19" fmla="*/ 74 h 1188"/>
                    <a:gd name="T20" fmla="*/ 76 w 642"/>
                    <a:gd name="T21" fmla="*/ 141 h 1188"/>
                    <a:gd name="T22" fmla="*/ 306 w 642"/>
                    <a:gd name="T23" fmla="*/ 924 h 1188"/>
                    <a:gd name="T24" fmla="*/ 218 w 642"/>
                    <a:gd name="T25" fmla="*/ 896 h 1188"/>
                    <a:gd name="T26" fmla="*/ 218 w 642"/>
                    <a:gd name="T27" fmla="*/ 896 h 1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3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27 h 504"/>
                    <a:gd name="T2" fmla="*/ 76 w 192"/>
                    <a:gd name="T3" fmla="*/ 194 h 504"/>
                    <a:gd name="T4" fmla="*/ 113 w 192"/>
                    <a:gd name="T5" fmla="*/ 318 h 504"/>
                    <a:gd name="T6" fmla="*/ 116 w 192"/>
                    <a:gd name="T7" fmla="*/ 504 h 504"/>
                    <a:gd name="T8" fmla="*/ 192 w 192"/>
                    <a:gd name="T9" fmla="*/ 504 h 504"/>
                    <a:gd name="T10" fmla="*/ 187 w 192"/>
                    <a:gd name="T11" fmla="*/ 360 h 504"/>
                    <a:gd name="T12" fmla="*/ 162 w 192"/>
                    <a:gd name="T13" fmla="*/ 208 h 504"/>
                    <a:gd name="T14" fmla="*/ 99 w 192"/>
                    <a:gd name="T15" fmla="*/ 59 h 504"/>
                    <a:gd name="T16" fmla="*/ 63 w 192"/>
                    <a:gd name="T17" fmla="*/ 0 h 504"/>
                    <a:gd name="T18" fmla="*/ 0 w 192"/>
                    <a:gd name="T19" fmla="*/ 27 h 504"/>
                    <a:gd name="T20" fmla="*/ 0 w 192"/>
                    <a:gd name="T21" fmla="*/ 27 h 5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3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297 w 390"/>
                    <a:gd name="T1" fmla="*/ 0 h 269"/>
                    <a:gd name="T2" fmla="*/ 257 w 390"/>
                    <a:gd name="T3" fmla="*/ 17 h 269"/>
                    <a:gd name="T4" fmla="*/ 253 w 390"/>
                    <a:gd name="T5" fmla="*/ 66 h 269"/>
                    <a:gd name="T6" fmla="*/ 0 w 390"/>
                    <a:gd name="T7" fmla="*/ 169 h 269"/>
                    <a:gd name="T8" fmla="*/ 0 w 390"/>
                    <a:gd name="T9" fmla="*/ 222 h 269"/>
                    <a:gd name="T10" fmla="*/ 284 w 390"/>
                    <a:gd name="T11" fmla="*/ 226 h 269"/>
                    <a:gd name="T12" fmla="*/ 320 w 390"/>
                    <a:gd name="T13" fmla="*/ 269 h 269"/>
                    <a:gd name="T14" fmla="*/ 390 w 390"/>
                    <a:gd name="T15" fmla="*/ 266 h 269"/>
                    <a:gd name="T16" fmla="*/ 383 w 390"/>
                    <a:gd name="T17" fmla="*/ 190 h 269"/>
                    <a:gd name="T18" fmla="*/ 116 w 390"/>
                    <a:gd name="T19" fmla="*/ 176 h 269"/>
                    <a:gd name="T20" fmla="*/ 333 w 390"/>
                    <a:gd name="T21" fmla="*/ 89 h 269"/>
                    <a:gd name="T22" fmla="*/ 297 w 390"/>
                    <a:gd name="T23" fmla="*/ 0 h 269"/>
                    <a:gd name="T24" fmla="*/ 297 w 390"/>
                    <a:gd name="T25" fmla="*/ 0 h 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3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31 h 424"/>
                    <a:gd name="T2" fmla="*/ 863 w 941"/>
                    <a:gd name="T3" fmla="*/ 0 h 424"/>
                    <a:gd name="T4" fmla="*/ 926 w 941"/>
                    <a:gd name="T5" fmla="*/ 78 h 424"/>
                    <a:gd name="T6" fmla="*/ 941 w 941"/>
                    <a:gd name="T7" fmla="*/ 181 h 424"/>
                    <a:gd name="T8" fmla="*/ 903 w 941"/>
                    <a:gd name="T9" fmla="*/ 282 h 424"/>
                    <a:gd name="T10" fmla="*/ 57 w 941"/>
                    <a:gd name="T11" fmla="*/ 424 h 424"/>
                    <a:gd name="T12" fmla="*/ 53 w 941"/>
                    <a:gd name="T13" fmla="*/ 384 h 424"/>
                    <a:gd name="T14" fmla="*/ 863 w 941"/>
                    <a:gd name="T15" fmla="*/ 242 h 424"/>
                    <a:gd name="T16" fmla="*/ 893 w 941"/>
                    <a:gd name="T17" fmla="*/ 145 h 424"/>
                    <a:gd name="T18" fmla="*/ 840 w 941"/>
                    <a:gd name="T19" fmla="*/ 57 h 424"/>
                    <a:gd name="T20" fmla="*/ 0 w 941"/>
                    <a:gd name="T21" fmla="*/ 185 h 424"/>
                    <a:gd name="T22" fmla="*/ 0 w 941"/>
                    <a:gd name="T23" fmla="*/ 131 h 424"/>
                    <a:gd name="T24" fmla="*/ 0 w 941"/>
                    <a:gd name="T25" fmla="*/ 13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4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126 h 173"/>
                    <a:gd name="T2" fmla="*/ 66 w 488"/>
                    <a:gd name="T3" fmla="*/ 173 h 173"/>
                    <a:gd name="T4" fmla="*/ 222 w 488"/>
                    <a:gd name="T5" fmla="*/ 166 h 173"/>
                    <a:gd name="T6" fmla="*/ 418 w 488"/>
                    <a:gd name="T7" fmla="*/ 116 h 173"/>
                    <a:gd name="T8" fmla="*/ 488 w 488"/>
                    <a:gd name="T9" fmla="*/ 42 h 173"/>
                    <a:gd name="T10" fmla="*/ 443 w 488"/>
                    <a:gd name="T11" fmla="*/ 2 h 173"/>
                    <a:gd name="T12" fmla="*/ 253 w 488"/>
                    <a:gd name="T13" fmla="*/ 0 h 173"/>
                    <a:gd name="T14" fmla="*/ 110 w 488"/>
                    <a:gd name="T15" fmla="*/ 12 h 173"/>
                    <a:gd name="T16" fmla="*/ 15 w 488"/>
                    <a:gd name="T17" fmla="*/ 76 h 173"/>
                    <a:gd name="T18" fmla="*/ 112 w 488"/>
                    <a:gd name="T19" fmla="*/ 95 h 173"/>
                    <a:gd name="T20" fmla="*/ 275 w 488"/>
                    <a:gd name="T21" fmla="*/ 53 h 173"/>
                    <a:gd name="T22" fmla="*/ 416 w 488"/>
                    <a:gd name="T23" fmla="*/ 53 h 173"/>
                    <a:gd name="T24" fmla="*/ 268 w 488"/>
                    <a:gd name="T25" fmla="*/ 110 h 173"/>
                    <a:gd name="T26" fmla="*/ 142 w 488"/>
                    <a:gd name="T27" fmla="*/ 126 h 173"/>
                    <a:gd name="T28" fmla="*/ 0 w 488"/>
                    <a:gd name="T29" fmla="*/ 126 h 173"/>
                    <a:gd name="T30" fmla="*/ 0 w 488"/>
                    <a:gd name="T31" fmla="*/ 126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714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14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714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123 w 245"/>
                  <a:gd name="T1" fmla="*/ 9 h 806"/>
                  <a:gd name="T2" fmla="*/ 131 w 245"/>
                  <a:gd name="T3" fmla="*/ 342 h 806"/>
                  <a:gd name="T4" fmla="*/ 0 w 245"/>
                  <a:gd name="T5" fmla="*/ 806 h 806"/>
                  <a:gd name="T6" fmla="*/ 79 w 245"/>
                  <a:gd name="T7" fmla="*/ 789 h 806"/>
                  <a:gd name="T8" fmla="*/ 218 w 245"/>
                  <a:gd name="T9" fmla="*/ 376 h 806"/>
                  <a:gd name="T10" fmla="*/ 245 w 245"/>
                  <a:gd name="T11" fmla="*/ 0 h 806"/>
                  <a:gd name="T12" fmla="*/ 123 w 245"/>
                  <a:gd name="T13" fmla="*/ 9 h 806"/>
                  <a:gd name="T14" fmla="*/ 123 w 245"/>
                  <a:gd name="T15" fmla="*/ 9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714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298 w 604"/>
                    <a:gd name="T3" fmla="*/ 184 h 349"/>
                    <a:gd name="T4" fmla="*/ 500 w 604"/>
                    <a:gd name="T5" fmla="*/ 349 h 349"/>
                    <a:gd name="T6" fmla="*/ 604 w 604"/>
                    <a:gd name="T7" fmla="*/ 140 h 349"/>
                    <a:gd name="T8" fmla="*/ 359 w 604"/>
                    <a:gd name="T9" fmla="*/ 9 h 349"/>
                    <a:gd name="T10" fmla="*/ 464 w 604"/>
                    <a:gd name="T11" fmla="*/ 184 h 349"/>
                    <a:gd name="T12" fmla="*/ 131 w 604"/>
                    <a:gd name="T13" fmla="*/ 17 h 349"/>
                    <a:gd name="T14" fmla="*/ 0 w 604"/>
                    <a:gd name="T15" fmla="*/ 0 h 349"/>
                    <a:gd name="T16" fmla="*/ 0 w 604"/>
                    <a:gd name="T17" fmla="*/ 0 h 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4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1" y="329"/>
                  <a:ext cx="269" cy="438"/>
                </a:xfrm>
                <a:custGeom>
                  <a:avLst/>
                  <a:gdLst>
                    <a:gd name="T0" fmla="*/ 741 w 1064"/>
                    <a:gd name="T1" fmla="*/ 129 h 1230"/>
                    <a:gd name="T2" fmla="*/ 485 w 1064"/>
                    <a:gd name="T3" fmla="*/ 352 h 1230"/>
                    <a:gd name="T4" fmla="*/ 163 w 1064"/>
                    <a:gd name="T5" fmla="*/ 762 h 1230"/>
                    <a:gd name="T6" fmla="*/ 0 w 1064"/>
                    <a:gd name="T7" fmla="*/ 1101 h 1230"/>
                    <a:gd name="T8" fmla="*/ 59 w 1064"/>
                    <a:gd name="T9" fmla="*/ 1230 h 1230"/>
                    <a:gd name="T10" fmla="*/ 262 w 1064"/>
                    <a:gd name="T11" fmla="*/ 1201 h 1230"/>
                    <a:gd name="T12" fmla="*/ 578 w 1064"/>
                    <a:gd name="T13" fmla="*/ 914 h 1230"/>
                    <a:gd name="T14" fmla="*/ 876 w 1064"/>
                    <a:gd name="T15" fmla="*/ 534 h 1230"/>
                    <a:gd name="T16" fmla="*/ 1034 w 1064"/>
                    <a:gd name="T17" fmla="*/ 270 h 1230"/>
                    <a:gd name="T18" fmla="*/ 1064 w 1064"/>
                    <a:gd name="T19" fmla="*/ 84 h 1230"/>
                    <a:gd name="T20" fmla="*/ 977 w 1064"/>
                    <a:gd name="T21" fmla="*/ 0 h 1230"/>
                    <a:gd name="T22" fmla="*/ 836 w 1064"/>
                    <a:gd name="T23" fmla="*/ 65 h 1230"/>
                    <a:gd name="T24" fmla="*/ 969 w 1064"/>
                    <a:gd name="T25" fmla="*/ 107 h 1230"/>
                    <a:gd name="T26" fmla="*/ 876 w 1064"/>
                    <a:gd name="T27" fmla="*/ 352 h 1230"/>
                    <a:gd name="T28" fmla="*/ 690 w 1064"/>
                    <a:gd name="T29" fmla="*/ 656 h 1230"/>
                    <a:gd name="T30" fmla="*/ 350 w 1064"/>
                    <a:gd name="T31" fmla="*/ 1008 h 1230"/>
                    <a:gd name="T32" fmla="*/ 116 w 1064"/>
                    <a:gd name="T33" fmla="*/ 1114 h 1230"/>
                    <a:gd name="T34" fmla="*/ 135 w 1064"/>
                    <a:gd name="T35" fmla="*/ 943 h 1230"/>
                    <a:gd name="T36" fmla="*/ 437 w 1064"/>
                    <a:gd name="T37" fmla="*/ 504 h 1230"/>
                    <a:gd name="T38" fmla="*/ 831 w 1064"/>
                    <a:gd name="T39" fmla="*/ 118 h 1230"/>
                    <a:gd name="T40" fmla="*/ 741 w 1064"/>
                    <a:gd name="T41" fmla="*/ 129 h 1230"/>
                    <a:gd name="T42" fmla="*/ 741 w 1064"/>
                    <a:gd name="T43" fmla="*/ 129 h 1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5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1" y="179"/>
                  <a:ext cx="505" cy="898"/>
                </a:xfrm>
                <a:custGeom>
                  <a:avLst/>
                  <a:gdLst>
                    <a:gd name="T0" fmla="*/ 1941 w 2002"/>
                    <a:gd name="T1" fmla="*/ 0 h 2521"/>
                    <a:gd name="T2" fmla="*/ 0 w 2002"/>
                    <a:gd name="T3" fmla="*/ 2521 h 2521"/>
                    <a:gd name="T4" fmla="*/ 192 w 2002"/>
                    <a:gd name="T5" fmla="*/ 2450 h 2521"/>
                    <a:gd name="T6" fmla="*/ 2002 w 2002"/>
                    <a:gd name="T7" fmla="*/ 61 h 2521"/>
                    <a:gd name="T8" fmla="*/ 1941 w 2002"/>
                    <a:gd name="T9" fmla="*/ 0 h 2521"/>
                    <a:gd name="T10" fmla="*/ 1941 w 2002"/>
                    <a:gd name="T11" fmla="*/ 0 h 2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5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95 w 3007"/>
                    <a:gd name="T1" fmla="*/ 2844 h 3771"/>
                    <a:gd name="T2" fmla="*/ 394 w 3007"/>
                    <a:gd name="T3" fmla="*/ 2834 h 3771"/>
                    <a:gd name="T4" fmla="*/ 821 w 3007"/>
                    <a:gd name="T5" fmla="*/ 3009 h 3771"/>
                    <a:gd name="T6" fmla="*/ 681 w 3007"/>
                    <a:gd name="T7" fmla="*/ 2817 h 3771"/>
                    <a:gd name="T8" fmla="*/ 367 w 3007"/>
                    <a:gd name="T9" fmla="*/ 2703 h 3771"/>
                    <a:gd name="T10" fmla="*/ 637 w 3007"/>
                    <a:gd name="T11" fmla="*/ 2720 h 3771"/>
                    <a:gd name="T12" fmla="*/ 979 w 3007"/>
                    <a:gd name="T13" fmla="*/ 2870 h 3771"/>
                    <a:gd name="T14" fmla="*/ 2859 w 3007"/>
                    <a:gd name="T15" fmla="*/ 420 h 3771"/>
                    <a:gd name="T16" fmla="*/ 2578 w 3007"/>
                    <a:gd name="T17" fmla="*/ 148 h 3771"/>
                    <a:gd name="T18" fmla="*/ 2308 w 3007"/>
                    <a:gd name="T19" fmla="*/ 0 h 3771"/>
                    <a:gd name="T20" fmla="*/ 2692 w 3007"/>
                    <a:gd name="T21" fmla="*/ 78 h 3771"/>
                    <a:gd name="T22" fmla="*/ 3007 w 3007"/>
                    <a:gd name="T23" fmla="*/ 428 h 3771"/>
                    <a:gd name="T24" fmla="*/ 831 w 3007"/>
                    <a:gd name="T25" fmla="*/ 3273 h 3771"/>
                    <a:gd name="T26" fmla="*/ 481 w 3007"/>
                    <a:gd name="T27" fmla="*/ 3412 h 3771"/>
                    <a:gd name="T28" fmla="*/ 105 w 3007"/>
                    <a:gd name="T29" fmla="*/ 3771 h 3771"/>
                    <a:gd name="T30" fmla="*/ 0 w 3007"/>
                    <a:gd name="T31" fmla="*/ 3667 h 3771"/>
                    <a:gd name="T32" fmla="*/ 131 w 3007"/>
                    <a:gd name="T33" fmla="*/ 3631 h 3771"/>
                    <a:gd name="T34" fmla="*/ 376 w 3007"/>
                    <a:gd name="T35" fmla="*/ 3385 h 3771"/>
                    <a:gd name="T36" fmla="*/ 165 w 3007"/>
                    <a:gd name="T37" fmla="*/ 3273 h 3771"/>
                    <a:gd name="T38" fmla="*/ 165 w 3007"/>
                    <a:gd name="T39" fmla="*/ 3176 h 3771"/>
                    <a:gd name="T40" fmla="*/ 411 w 3007"/>
                    <a:gd name="T41" fmla="*/ 3298 h 3771"/>
                    <a:gd name="T42" fmla="*/ 411 w 3007"/>
                    <a:gd name="T43" fmla="*/ 3186 h 3771"/>
                    <a:gd name="T44" fmla="*/ 603 w 3007"/>
                    <a:gd name="T45" fmla="*/ 3220 h 3771"/>
                    <a:gd name="T46" fmla="*/ 428 w 3007"/>
                    <a:gd name="T47" fmla="*/ 3079 h 3771"/>
                    <a:gd name="T48" fmla="*/ 629 w 3007"/>
                    <a:gd name="T49" fmla="*/ 3062 h 3771"/>
                    <a:gd name="T50" fmla="*/ 95 w 3007"/>
                    <a:gd name="T51" fmla="*/ 2844 h 3771"/>
                    <a:gd name="T52" fmla="*/ 95 w 3007"/>
                    <a:gd name="T53" fmla="*/ 2844 h 37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5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0" y="894"/>
                  <a:ext cx="169" cy="122"/>
                </a:xfrm>
                <a:custGeom>
                  <a:avLst/>
                  <a:gdLst>
                    <a:gd name="T0" fmla="*/ 0 w 673"/>
                    <a:gd name="T1" fmla="*/ 80 h 342"/>
                    <a:gd name="T2" fmla="*/ 255 w 673"/>
                    <a:gd name="T3" fmla="*/ 106 h 342"/>
                    <a:gd name="T4" fmla="*/ 639 w 673"/>
                    <a:gd name="T5" fmla="*/ 342 h 342"/>
                    <a:gd name="T6" fmla="*/ 673 w 673"/>
                    <a:gd name="T7" fmla="*/ 289 h 342"/>
                    <a:gd name="T8" fmla="*/ 447 w 673"/>
                    <a:gd name="T9" fmla="*/ 114 h 342"/>
                    <a:gd name="T10" fmla="*/ 26 w 673"/>
                    <a:gd name="T11" fmla="*/ 0 h 342"/>
                    <a:gd name="T12" fmla="*/ 0 w 673"/>
                    <a:gd name="T13" fmla="*/ 80 h 342"/>
                    <a:gd name="T14" fmla="*/ 0 w 673"/>
                    <a:gd name="T15" fmla="*/ 80 h 3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5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3"/>
                  <a:ext cx="181" cy="144"/>
                </a:xfrm>
                <a:custGeom>
                  <a:avLst/>
                  <a:gdLst>
                    <a:gd name="T0" fmla="*/ 0 w 716"/>
                    <a:gd name="T1" fmla="*/ 78 h 403"/>
                    <a:gd name="T2" fmla="*/ 340 w 716"/>
                    <a:gd name="T3" fmla="*/ 148 h 403"/>
                    <a:gd name="T4" fmla="*/ 638 w 716"/>
                    <a:gd name="T5" fmla="*/ 403 h 403"/>
                    <a:gd name="T6" fmla="*/ 716 w 716"/>
                    <a:gd name="T7" fmla="*/ 296 h 403"/>
                    <a:gd name="T8" fmla="*/ 420 w 716"/>
                    <a:gd name="T9" fmla="*/ 114 h 403"/>
                    <a:gd name="T10" fmla="*/ 70 w 716"/>
                    <a:gd name="T11" fmla="*/ 0 h 403"/>
                    <a:gd name="T12" fmla="*/ 0 w 716"/>
                    <a:gd name="T13" fmla="*/ 78 h 403"/>
                    <a:gd name="T14" fmla="*/ 0 w 716"/>
                    <a:gd name="T15" fmla="*/ 78 h 4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5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78 h 411"/>
                    <a:gd name="T2" fmla="*/ 316 w 717"/>
                    <a:gd name="T3" fmla="*/ 139 h 411"/>
                    <a:gd name="T4" fmla="*/ 649 w 717"/>
                    <a:gd name="T5" fmla="*/ 411 h 411"/>
                    <a:gd name="T6" fmla="*/ 717 w 717"/>
                    <a:gd name="T7" fmla="*/ 314 h 411"/>
                    <a:gd name="T8" fmla="*/ 394 w 717"/>
                    <a:gd name="T9" fmla="*/ 87 h 411"/>
                    <a:gd name="T10" fmla="*/ 54 w 717"/>
                    <a:gd name="T11" fmla="*/ 0 h 411"/>
                    <a:gd name="T12" fmla="*/ 0 w 717"/>
                    <a:gd name="T13" fmla="*/ 78 h 411"/>
                    <a:gd name="T14" fmla="*/ 0 w 717"/>
                    <a:gd name="T15" fmla="*/ 78 h 4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15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0" y="139"/>
                  <a:ext cx="179" cy="138"/>
                </a:xfrm>
                <a:custGeom>
                  <a:avLst/>
                  <a:gdLst>
                    <a:gd name="T0" fmla="*/ 0 w 709"/>
                    <a:gd name="T1" fmla="*/ 88 h 386"/>
                    <a:gd name="T2" fmla="*/ 272 w 709"/>
                    <a:gd name="T3" fmla="*/ 131 h 386"/>
                    <a:gd name="T4" fmla="*/ 665 w 709"/>
                    <a:gd name="T5" fmla="*/ 386 h 386"/>
                    <a:gd name="T6" fmla="*/ 709 w 709"/>
                    <a:gd name="T7" fmla="*/ 308 h 386"/>
                    <a:gd name="T8" fmla="*/ 306 w 709"/>
                    <a:gd name="T9" fmla="*/ 53 h 386"/>
                    <a:gd name="T10" fmla="*/ 43 w 709"/>
                    <a:gd name="T11" fmla="*/ 0 h 386"/>
                    <a:gd name="T12" fmla="*/ 0 w 709"/>
                    <a:gd name="T13" fmla="*/ 88 h 386"/>
                    <a:gd name="T14" fmla="*/ 0 w 709"/>
                    <a:gd name="T15" fmla="*/ 88 h 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sp>
          <p:nvSpPr>
            <p:cNvPr id="4715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892480" cy="352839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       		</a:t>
            </a:r>
            <a:r>
              <a:rPr lang="ru-RU" sz="2400" b="1" dirty="0" smtClean="0">
                <a:solidFill>
                  <a:srgbClr val="703DFF"/>
                </a:solidFill>
              </a:rPr>
              <a:t>МАДОУ </a:t>
            </a:r>
            <a:r>
              <a:rPr lang="ru-RU" sz="2400" b="1" dirty="0">
                <a:solidFill>
                  <a:srgbClr val="703DFF"/>
                </a:solidFill>
              </a:rPr>
              <a:t>детский сад «Надежда» </a:t>
            </a:r>
            <a:r>
              <a:rPr lang="ru-RU" sz="2400" b="1" dirty="0" smtClean="0">
                <a:solidFill>
                  <a:srgbClr val="703DFF"/>
                </a:solidFill>
              </a:rPr>
              <a:t/>
            </a:r>
            <a:br>
              <a:rPr lang="ru-RU" sz="2400" b="1" dirty="0" smtClean="0">
                <a:solidFill>
                  <a:srgbClr val="703DFF"/>
                </a:solidFill>
              </a:rPr>
            </a:br>
            <a:r>
              <a:rPr lang="ru-RU" sz="2400" b="1" dirty="0">
                <a:solidFill>
                  <a:srgbClr val="703DFF"/>
                </a:solidFill>
              </a:rPr>
              <a:t>	</a:t>
            </a:r>
            <a:r>
              <a:rPr lang="ru-RU" sz="2400" b="1" dirty="0" smtClean="0">
                <a:solidFill>
                  <a:srgbClr val="703DFF"/>
                </a:solidFill>
              </a:rPr>
              <a:t>		г</a:t>
            </a:r>
            <a:r>
              <a:rPr lang="ru-RU" sz="2400" b="1" dirty="0">
                <a:solidFill>
                  <a:srgbClr val="703DFF"/>
                </a:solidFill>
              </a:rPr>
              <a:t>. Кирово-Чепецк Кировской области</a:t>
            </a:r>
            <a:r>
              <a:rPr lang="ru-RU" sz="2800" b="1" dirty="0">
                <a:solidFill>
                  <a:srgbClr val="703DFF"/>
                </a:solidFill>
              </a:rPr>
              <a:t/>
            </a:r>
            <a:br>
              <a:rPr lang="ru-RU" sz="2800" b="1" dirty="0">
                <a:solidFill>
                  <a:srgbClr val="703DFF"/>
                </a:solidFill>
              </a:rPr>
            </a:br>
            <a:r>
              <a:rPr lang="ru-RU" sz="2800" b="1" dirty="0" smtClean="0">
                <a:solidFill>
                  <a:srgbClr val="703DFF"/>
                </a:solidFill>
              </a:rPr>
              <a:t/>
            </a:r>
            <a:br>
              <a:rPr lang="ru-RU" sz="2800" b="1" dirty="0" smtClean="0">
                <a:solidFill>
                  <a:srgbClr val="703DFF"/>
                </a:solidFill>
              </a:rPr>
            </a:br>
            <a:r>
              <a:rPr lang="ru-RU" sz="28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8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53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ПРОЕКТ </a:t>
            </a:r>
            <a:r>
              <a:rPr lang="ru-RU" sz="5300" b="1" dirty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5300" b="1" dirty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53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«Играем, учимся, пишем»</a:t>
            </a:r>
            <a:endParaRPr lang="ru-RU" sz="5300" b="1" dirty="0">
              <a:ln w="19050">
                <a:solidFill>
                  <a:srgbClr val="00206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356992"/>
            <a:ext cx="7992888" cy="2880320"/>
          </a:xfrm>
        </p:spPr>
        <p:txBody>
          <a:bodyPr>
            <a:normAutofit fontScale="25000" lnSpcReduction="20000"/>
          </a:bodyPr>
          <a:lstStyle/>
          <a:p>
            <a:endParaRPr lang="ru-RU" sz="9600" b="1" dirty="0">
              <a:ln w="19050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96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ru-RU" sz="96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703DFF"/>
                </a:solidFill>
                <a:effectLst/>
              </a:rPr>
              <a:t> </a:t>
            </a:r>
            <a:r>
              <a:rPr lang="ru-RU" sz="92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703DFF"/>
                </a:solidFill>
                <a:effectLst/>
              </a:rPr>
              <a:t>/развитие мелкой моторики рук и </a:t>
            </a:r>
          </a:p>
          <a:p>
            <a:r>
              <a:rPr lang="ru-RU" sz="92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703DFF"/>
                </a:solidFill>
                <a:effectLst/>
              </a:rPr>
              <a:t>        координации движений у детей </a:t>
            </a:r>
          </a:p>
          <a:p>
            <a:r>
              <a:rPr lang="ru-RU" sz="92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703DFF"/>
                </a:solidFill>
                <a:effectLst/>
              </a:rPr>
              <a:t>       с  задержкой психического развития 4-5 лет </a:t>
            </a:r>
          </a:p>
          <a:p>
            <a:r>
              <a:rPr lang="ru-RU" sz="92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703DFF"/>
                </a:solidFill>
                <a:effectLst/>
              </a:rPr>
              <a:t>	 через </a:t>
            </a:r>
            <a:r>
              <a:rPr lang="ru-RU" sz="9200" b="1" dirty="0" err="1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703DFF"/>
                </a:solidFill>
                <a:effectLst/>
              </a:rPr>
              <a:t>графомоторные</a:t>
            </a:r>
            <a:r>
              <a:rPr lang="ru-RU" sz="9200" b="1" dirty="0" smtClean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703DFF"/>
                </a:solidFill>
                <a:effectLst/>
              </a:rPr>
              <a:t> навыки/</a:t>
            </a:r>
          </a:p>
          <a:p>
            <a:pPr algn="l"/>
            <a:endParaRPr lang="ru-RU" sz="9200" b="1" dirty="0" smtClean="0">
              <a:solidFill>
                <a:srgbClr val="703DFF"/>
              </a:solidFill>
            </a:endParaRPr>
          </a:p>
          <a:p>
            <a:pPr algn="l"/>
            <a:r>
              <a:rPr lang="ru-RU" sz="7200" b="1" dirty="0" smtClean="0">
                <a:solidFill>
                  <a:srgbClr val="703DFF"/>
                </a:solidFill>
              </a:rPr>
              <a:t>Учитель-дефектолог:</a:t>
            </a:r>
          </a:p>
          <a:p>
            <a:pPr algn="l"/>
            <a:r>
              <a:rPr lang="ru-RU" sz="7200" b="1" dirty="0" err="1" smtClean="0">
                <a:solidFill>
                  <a:srgbClr val="703DFF"/>
                </a:solidFill>
              </a:rPr>
              <a:t>Быданцева</a:t>
            </a:r>
            <a:r>
              <a:rPr lang="ru-RU" sz="7200" b="1" dirty="0" smtClean="0">
                <a:solidFill>
                  <a:srgbClr val="703DFF"/>
                </a:solidFill>
              </a:rPr>
              <a:t> Валентина Васильевна</a:t>
            </a:r>
          </a:p>
          <a:p>
            <a:pPr algn="l"/>
            <a:r>
              <a:rPr lang="ru-RU" sz="7200" b="1" dirty="0" smtClean="0">
                <a:solidFill>
                  <a:srgbClr val="703DFF"/>
                </a:solidFill>
              </a:rPr>
              <a:t>Высшая квалификационная категория</a:t>
            </a:r>
          </a:p>
          <a:p>
            <a:pPr algn="l"/>
            <a:r>
              <a:rPr lang="en-US" sz="7200" b="1" dirty="0"/>
              <a:t> </a:t>
            </a:r>
            <a:r>
              <a:rPr lang="en-US" sz="7200" b="1" dirty="0" smtClean="0"/>
              <a:t>                                                   </a:t>
            </a:r>
            <a:r>
              <a:rPr lang="ru-RU" sz="7200" b="1" dirty="0" smtClean="0">
                <a:solidFill>
                  <a:srgbClr val="703DFF"/>
                </a:solidFill>
              </a:rPr>
              <a:t>2017уч.г.</a:t>
            </a:r>
            <a:endParaRPr lang="ru-RU" sz="7200" b="1" dirty="0">
              <a:solidFill>
                <a:srgbClr val="703D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20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32657"/>
            <a:ext cx="8964488" cy="187220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Проблеме развития </a:t>
            </a:r>
            <a:r>
              <a:rPr lang="ru-RU" sz="2400" b="1" dirty="0" err="1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графомоторной</a:t>
            </a:r>
            <a:r>
              <a:rPr lang="ru-RU" sz="24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деятельности </a:t>
            </a:r>
            <a:r>
              <a:rPr lang="en-US" sz="24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sz="24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детей посвящены работы М.М. Безруких, А.Д. </a:t>
            </a:r>
            <a:r>
              <a:rPr lang="ru-RU" sz="2400" b="1" dirty="0" err="1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Ботвинникова</a:t>
            </a:r>
            <a:r>
              <a:rPr lang="ru-RU" sz="24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В.А. </a:t>
            </a:r>
            <a:r>
              <a:rPr lang="ru-RU" sz="2400" b="1" dirty="0" err="1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Илюхиной</a:t>
            </a:r>
            <a:r>
              <a:rPr lang="ru-RU" sz="24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Е.В. Гурьянова и др.</a:t>
            </a:r>
          </a:p>
          <a:p>
            <a:pPr marL="0" indent="0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395" y="2564904"/>
            <a:ext cx="5947813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«Источники способностей и дарований детей - на кончиках их пальцев. От пальцев, образно говоря, идут тончайшие ручейки, которые питают источник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творческой мысли»</a:t>
            </a:r>
            <a:endParaRPr lang="en-US" sz="2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А. Сухомлинский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413" y="2229471"/>
            <a:ext cx="2665282" cy="3717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72255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388424" cy="2290266"/>
          </a:xfrm>
        </p:spPr>
        <p:txBody>
          <a:bodyPr>
            <a:noAutofit/>
          </a:bodyPr>
          <a:lstStyle/>
          <a:p>
            <a:r>
              <a:rPr lang="ru-RU" sz="2800" b="1" dirty="0" err="1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Графомоторный</a:t>
            </a:r>
            <a:r>
              <a:rPr lang="ru-RU" sz="28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навык </a:t>
            </a:r>
            <a:r>
              <a:rPr lang="ru-RU" sz="2800" b="1" dirty="0">
                <a:solidFill>
                  <a:srgbClr val="703D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400" b="1" dirty="0">
                <a:solidFill>
                  <a:srgbClr val="703D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2400" b="1" dirty="0" smtClean="0">
                <a:solidFill>
                  <a:srgbClr val="703D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определенное</a:t>
            </a:r>
            <a:r>
              <a:rPr lang="en-US" sz="2400" b="1" dirty="0" smtClean="0">
                <a:solidFill>
                  <a:srgbClr val="703D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rgbClr val="703D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положение </a:t>
            </a:r>
            <a:r>
              <a:rPr lang="ru-RU" sz="2400" b="1" dirty="0">
                <a:solidFill>
                  <a:srgbClr val="703D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движения пишущей руки, которое позволяет: рисовать, раскрашивать, копировать простейшие узоры, соединять точки, правильно удерживать пишущий </a:t>
            </a:r>
            <a:r>
              <a:rPr lang="ru-RU" sz="2400" b="1" dirty="0" smtClean="0">
                <a:solidFill>
                  <a:srgbClr val="703D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предмет</a:t>
            </a:r>
            <a:endParaRPr lang="ru-RU" sz="2400" b="1" dirty="0">
              <a:solidFill>
                <a:srgbClr val="703D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708920"/>
            <a:ext cx="7848872" cy="3705275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Имеет 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неоценимое значение </a:t>
            </a: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развитию эмоционального, психофизического развития детей</a:t>
            </a:r>
          </a:p>
          <a:p>
            <a:pPr>
              <a:lnSpc>
                <a:spcPct val="110000"/>
              </a:lnSpc>
            </a:pP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Способствует развитию разнообразных действий рук, их координации, зрительного контроля</a:t>
            </a:r>
          </a:p>
          <a:p>
            <a:pPr>
              <a:lnSpc>
                <a:spcPct val="110000"/>
              </a:lnSpc>
            </a:pP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Формирует и совершенствует коммуникативные способности, творчество, мышление</a:t>
            </a:r>
          </a:p>
          <a:p>
            <a:pPr>
              <a:lnSpc>
                <a:spcPct val="110000"/>
              </a:lnSpc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1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46152" cy="1143000"/>
          </a:xfrm>
        </p:spPr>
        <p:txBody>
          <a:bodyPr>
            <a:normAutofit/>
          </a:bodyPr>
          <a:lstStyle/>
          <a:p>
            <a:r>
              <a:rPr lang="ru-RU" altLang="ru-RU" sz="4000" b="1" dirty="0" err="1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Г</a:t>
            </a:r>
            <a:r>
              <a:rPr lang="ru-RU" altLang="ru-RU" sz="4000" b="1" dirty="0" err="1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рафомоторные</a:t>
            </a:r>
            <a:r>
              <a:rPr lang="ru-RU" altLang="ru-RU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 навыки</a:t>
            </a:r>
            <a:endParaRPr lang="ru-RU" sz="4000" b="1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1640" y="3376156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Восприятие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47864" y="378904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Мышление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49702" y="3899376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Речь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32040" y="496743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Память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169" y="1479242"/>
            <a:ext cx="55403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109" y="1479242"/>
            <a:ext cx="554037" cy="348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749" y="1453976"/>
            <a:ext cx="554037" cy="1975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739" y="1479242"/>
            <a:ext cx="55403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633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8388424" cy="972344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О</a:t>
            </a:r>
            <a:r>
              <a:rPr lang="ru-RU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собенности детей с ЗПР</a:t>
            </a:r>
            <a:endParaRPr lang="ru-RU" sz="4000" b="1" dirty="0">
              <a:solidFill>
                <a:srgbClr val="703D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2"/>
            <a:ext cx="8496944" cy="5328592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еустойчивость внимания, памяти, восприятия, мыслительного и речевого развития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Ослабление формирования межанализаторных связей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 работоспособности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Повышенная утомляемость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Незрелость эмоционально-волевой сферы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Недостаточное формирование высших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психических функций тесно связано с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развитием общей, ручной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артикуляционной 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моторики ребёнка 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00" y="2852936"/>
            <a:ext cx="2174776" cy="257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740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828328"/>
          </a:xfrm>
        </p:spPr>
        <p:txBody>
          <a:bodyPr>
            <a:normAutofit/>
          </a:bodyPr>
          <a:lstStyle/>
          <a:p>
            <a:r>
              <a:rPr lang="ru-RU" altLang="ru-RU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Проблема</a:t>
            </a:r>
            <a:endParaRPr lang="ru-RU" sz="4000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5760640" cy="514543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Удержание карандаша</a:t>
            </a:r>
          </a:p>
          <a:p>
            <a:pPr>
              <a:defRPr/>
            </a:pP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</a:t>
            </a: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линий в разных направлениях </a:t>
            </a:r>
            <a:endParaRPr lang="ru-RU" sz="2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Копирование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изображение предметов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Нарушение произвольной регуляции 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движений</a:t>
            </a:r>
          </a:p>
          <a:p>
            <a:pPr>
              <a:defRPr/>
            </a:pP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едостаточная </a:t>
            </a:r>
            <a:r>
              <a:rPr lang="ru-RU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координированность</a:t>
            </a: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чёткость непроизвольных 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движений</a:t>
            </a:r>
          </a:p>
          <a:p>
            <a:pPr>
              <a:defRPr/>
            </a:pP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рудности </a:t>
            </a: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переключения и 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marL="0" indent="0">
              <a:buNone/>
              <a:defRPr/>
            </a:pP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автоматизации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1026" name="Picture 2" descr="C:\Users\Пользователь\Desktop\рапр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224" r="1586" b="8246"/>
          <a:stretch/>
        </p:blipFill>
        <p:spPr bwMode="auto">
          <a:xfrm>
            <a:off x="5686768" y="2117557"/>
            <a:ext cx="2934455" cy="3687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60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611188" y="1412032"/>
            <a:ext cx="7991475" cy="72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algn="ctr" eaLnBrk="1" hangingPunct="1">
              <a:buClrTx/>
              <a:buFontTx/>
              <a:buNone/>
              <a:defRPr/>
            </a:pPr>
            <a:r>
              <a:rPr lang="ru-RU" sz="32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Цель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9512" y="1954210"/>
            <a:ext cx="8784975" cy="490379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5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ru-RU" sz="1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Пропедевтика, коррекция и развитие психомоторной, двигательной, познавательной, эмоциональной сферы детей младшего дошкольного возраста</a:t>
            </a:r>
          </a:p>
          <a:p>
            <a:pPr marL="341313" indent="-341313">
              <a:spcBef>
                <a:spcPts val="5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ru-RU" sz="1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Укрепление психического и физического здоровья детей </a:t>
            </a:r>
            <a:endParaRPr lang="ru-RU" sz="19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ru-RU" sz="32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2" charset="0"/>
                <a:ea typeface="+mn-ea"/>
                <a:cs typeface="Arial" charset="0"/>
              </a:rPr>
              <a:t>Задачи</a:t>
            </a:r>
            <a:r>
              <a:rPr lang="ru-RU" sz="44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2" charset="0"/>
                <a:ea typeface="+mn-ea"/>
                <a:cs typeface="Arial" charset="0"/>
              </a:rPr>
              <a:t> </a:t>
            </a:r>
            <a:endParaRPr lang="ru-RU" sz="1700" dirty="0" smtClean="0">
              <a:solidFill>
                <a:srgbClr val="703DFF"/>
              </a:solidFill>
              <a:ea typeface="+mn-ea"/>
              <a:cs typeface="Arial" charset="0"/>
            </a:endParaRPr>
          </a:p>
          <a:p>
            <a:pPr marL="341313" indent="-341313">
              <a:spcBef>
                <a:spcPts val="5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Развить способности координированной работы рук со зрительным восприятием, кинестетические ощущения в процессе предметно-практических действий</a:t>
            </a:r>
          </a:p>
          <a:p>
            <a:pPr marL="341313" indent="-341313">
              <a:spcBef>
                <a:spcPts val="5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Воспитывать аккуратность, усидчивость, самостоятельность</a:t>
            </a:r>
          </a:p>
          <a:p>
            <a:pPr marL="341313" indent="-341313">
              <a:spcBef>
                <a:spcPts val="5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 для использования имеющихся знаний, умений и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навыков</a:t>
            </a:r>
          </a:p>
          <a:p>
            <a:pPr lvl="4"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разнообразных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ситуациях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7163" indent="-341313">
              <a:spcBef>
                <a:spcPts val="5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Привлечь родителей к активному участию в реализации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1313" indent="-341313">
              <a:spcBef>
                <a:spcPts val="5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ru-RU" sz="2000" dirty="0">
              <a:solidFill>
                <a:srgbClr val="000000"/>
              </a:solidFill>
              <a:ea typeface="+mn-ea"/>
              <a:cs typeface="Arial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00966" y="116632"/>
            <a:ext cx="8064500" cy="20161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eaLnBrk="0" hangingPunct="0">
              <a:spcBef>
                <a:spcPts val="800"/>
              </a:spcBef>
              <a:buFont typeface="Times New Roman" pitchFamily="16" charset="0"/>
              <a:buNone/>
              <a:defRPr/>
            </a:pPr>
            <a:r>
              <a:rPr lang="ru-RU" sz="2400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2" charset="0"/>
                <a:cs typeface="Times New Roman" pitchFamily="16" charset="0"/>
              </a:rPr>
              <a:t>Срок проекта: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- 201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уч.год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hangingPunct="0">
              <a:spcBef>
                <a:spcPts val="800"/>
              </a:spcBef>
              <a:buFont typeface="Times New Roman" pitchFamily="16" charset="0"/>
              <a:buNone/>
              <a:defRPr/>
            </a:pPr>
            <a:r>
              <a:rPr lang="ru-RU" sz="2400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2" charset="0"/>
                <a:cs typeface="Times New Roman" pitchFamily="16" charset="0"/>
              </a:rPr>
              <a:t>Вид проекта: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долгосрочный, творческий</a:t>
            </a:r>
          </a:p>
          <a:p>
            <a:pPr marL="342900" indent="-342900" eaLnBrk="0" hangingPunct="0">
              <a:spcBef>
                <a:spcPts val="800"/>
              </a:spcBef>
              <a:buFont typeface="Times New Roman" pitchFamily="16" charset="0"/>
              <a:buNone/>
              <a:defRPr/>
            </a:pPr>
            <a:r>
              <a:rPr lang="ru-RU" sz="2400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2" charset="0"/>
                <a:cs typeface="Times New Roman" pitchFamily="16" charset="0"/>
              </a:rPr>
              <a:t>Возраст детей: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4-5 лет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3098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250"/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25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25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2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25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114300" y="260350"/>
            <a:ext cx="8823325" cy="792386"/>
          </a:xfrm>
        </p:spPr>
        <p:txBody>
          <a:bodyPr>
            <a:noAutofit/>
          </a:bodyPr>
          <a:lstStyle/>
          <a:p>
            <a:pPr algn="l"/>
            <a:r>
              <a:rPr lang="ru-RU" altLang="ru-RU" sz="36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Методическое сопровождение </a:t>
            </a:r>
          </a:p>
        </p:txBody>
      </p:sp>
      <p:sp>
        <p:nvSpPr>
          <p:cNvPr id="5126" name="Содержимое 7"/>
          <p:cNvSpPr>
            <a:spLocks noGrp="1"/>
          </p:cNvSpPr>
          <p:nvPr>
            <p:ph idx="1"/>
          </p:nvPr>
        </p:nvSpPr>
        <p:spPr>
          <a:xfrm>
            <a:off x="10732" y="1207212"/>
            <a:ext cx="6001428" cy="4886325"/>
          </a:xfrm>
        </p:spPr>
        <p:txBody>
          <a:bodyPr>
            <a:noAutofit/>
          </a:bodyPr>
          <a:lstStyle/>
          <a:p>
            <a:pPr algn="just"/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Основная общеобразовательная программа "От рождения до школы" Под ред. Е.В. </a:t>
            </a:r>
            <a:r>
              <a:rPr lang="ru-RU" altLang="ru-RU" sz="19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Вераксы</a:t>
            </a:r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19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Т.С.Комаровой</a:t>
            </a:r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М.А. Васильевой</a:t>
            </a:r>
          </a:p>
          <a:p>
            <a:pPr algn="just"/>
            <a:r>
              <a:rPr lang="ru-RU" altLang="ru-RU" sz="19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Гаврина</a:t>
            </a:r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С.Е. Развиваем руки – чтоб учиться и писать, и красиво рисовать</a:t>
            </a:r>
            <a:endParaRPr lang="en-US" altLang="ru-RU" sz="1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Климанова Л.Ф. Уроки весёлого карандаша</a:t>
            </a:r>
            <a:endParaRPr lang="en-US" altLang="ru-RU" sz="1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«Подумай, нарисуй и раскрась» //Альбом «Радуга»</a:t>
            </a:r>
            <a:endParaRPr lang="en-US" altLang="ru-RU" sz="1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РИСУЮЩИЙ ГНОМИК. Методика и планирование работы по формированию графических навыков и умений у детей младшего дошкольного возраста с ЗПР / М.А. </a:t>
            </a:r>
            <a:r>
              <a:rPr lang="ru-RU" sz="19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Касицына</a:t>
            </a:r>
            <a:endParaRPr lang="en-US" sz="19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9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Сборник методических материалов по 			развитию </a:t>
            </a:r>
            <a:r>
              <a:rPr lang="ru-RU" sz="19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графомоторных</a:t>
            </a:r>
            <a:r>
              <a:rPr lang="ru-RU" sz="19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навыков 		у дошкольников (из опыта работы 		воспитателей ДОУ г. Шарьи), 2015</a:t>
            </a:r>
            <a:endParaRPr lang="ru-RU" altLang="ru-RU" sz="1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2590">
            <a:off x="6705543" y="1153162"/>
            <a:ext cx="1052567" cy="160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71756">
            <a:off x="7668268" y="2902817"/>
            <a:ext cx="1049673" cy="1652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71277">
            <a:off x="6228240" y="2979663"/>
            <a:ext cx="1123725" cy="1664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5450">
            <a:off x="6737513" y="5082272"/>
            <a:ext cx="1838314" cy="1378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147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500"/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67544" y="152400"/>
            <a:ext cx="8136904" cy="75632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Ожидаемые результаты</a:t>
            </a:r>
            <a:endParaRPr lang="ru-RU" altLang="ru-RU" dirty="0" smtClean="0">
              <a:solidFill>
                <a:srgbClr val="703D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Воспитанники:</a:t>
            </a:r>
          </a:p>
          <a:p>
            <a:pPr eaLnBrk="1" hangingPunct="1"/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Развитие мелкой моторики и координации пальцев рук до уровня, соответствующего данному возрасту</a:t>
            </a:r>
          </a:p>
          <a:p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Овладение разными видами ручной умелости</a:t>
            </a:r>
          </a:p>
          <a:p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Творческое применение изученных техник, приёмов и материалов в художественной деятельности</a:t>
            </a:r>
          </a:p>
          <a:p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Умение соизмерять, подчинять движения контролю взора</a:t>
            </a:r>
            <a:endParaRPr lang="en-US" altLang="ru-RU" sz="1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Активное взаимодействие со сверстниками и взрослыми, участие в совместной деятельности</a:t>
            </a:r>
          </a:p>
          <a:p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Умение выражать свои мысли, чувства и желания</a:t>
            </a:r>
          </a:p>
          <a:p>
            <a:pPr marL="0" indent="0">
              <a:buNone/>
            </a:pP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Взрослые:</a:t>
            </a:r>
          </a:p>
          <a:p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Повышение уровня педагогической культуры родителей</a:t>
            </a:r>
          </a:p>
          <a:p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Повышение интереса к воспитанию детей</a:t>
            </a:r>
          </a:p>
          <a:p>
            <a:pPr marL="1695450"/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Активное участие родителей в жизни группы</a:t>
            </a:r>
          </a:p>
          <a:p>
            <a:pPr marL="1695450"/>
            <a:r>
              <a:rPr lang="ru-RU" altLang="ru-RU" sz="19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Сплочение коллектива родителей</a:t>
            </a:r>
          </a:p>
        </p:txBody>
      </p:sp>
    </p:spTree>
    <p:extLst>
      <p:ext uri="{BB962C8B-B14F-4D97-AF65-F5344CB8AC3E}">
        <p14:creationId xmlns:p14="http://schemas.microsoft.com/office/powerpoint/2010/main" val="2257227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5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500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500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500"/>
                                        <p:tgtEl>
                                          <p:spTgt spid="21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52400"/>
            <a:ext cx="7016948" cy="900336"/>
          </a:xfrm>
        </p:spPr>
        <p:txBody>
          <a:bodyPr>
            <a:normAutofit/>
          </a:bodyPr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Принципы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755577" y="1557338"/>
            <a:ext cx="7704856" cy="4546600"/>
          </a:xfrm>
        </p:spPr>
        <p:txBody>
          <a:bodyPr>
            <a:normAutofit/>
          </a:bodyPr>
          <a:lstStyle/>
          <a:p>
            <a:pPr defTabSz="912813">
              <a:lnSpc>
                <a:spcPct val="90000"/>
              </a:lnSpc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Комплексного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подхода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2813">
              <a:lnSpc>
                <a:spcPct val="90000"/>
              </a:lnSpc>
              <a:defRPr/>
            </a:pP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развивающего обучения</a:t>
            </a:r>
          </a:p>
          <a:p>
            <a:pPr defTabSz="912813">
              <a:lnSpc>
                <a:spcPct val="90000"/>
              </a:lnSpc>
              <a:defRPr/>
            </a:pP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системного подхода к диагностике и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коррекции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2813">
              <a:lnSpc>
                <a:spcPct val="90000"/>
              </a:lnSpc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Коррекционная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направленность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2813">
              <a:lnSpc>
                <a:spcPct val="90000"/>
              </a:lnSpc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Единство диагностики и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коррекции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2813">
              <a:lnSpc>
                <a:spcPct val="90000"/>
              </a:lnSpc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индивидуально-дифференцированного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подхода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hangingPunct="1">
              <a:buAutoNum type="arabicPeriod"/>
              <a:defRPr/>
            </a:pPr>
            <a:endParaRPr lang="ru-RU" sz="2400" i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61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75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30128" cy="987896"/>
          </a:xfrm>
        </p:spPr>
        <p:txBody>
          <a:bodyPr>
            <a:normAutofit/>
          </a:bodyPr>
          <a:lstStyle/>
          <a:p>
            <a:r>
              <a:rPr lang="ru-RU" altLang="ru-RU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Н</a:t>
            </a:r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аправления работы</a:t>
            </a:r>
            <a:endParaRPr lang="ru-RU" sz="4400" b="1" dirty="0">
              <a:solidFill>
                <a:srgbClr val="703D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576" y="2852936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Оздоровительное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83769" y="378904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Образовательное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12160" y="278092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Воспитательное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1921" y="4941168"/>
            <a:ext cx="496855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Коррекционно-развивающее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EFD1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409" y="1269350"/>
            <a:ext cx="549443" cy="2438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EFD1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038" y="1269350"/>
            <a:ext cx="346731" cy="1583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123" y="1269350"/>
            <a:ext cx="554037" cy="3671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450" y="1269350"/>
            <a:ext cx="309874" cy="1511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8021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75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7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72344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Этапы работы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124744"/>
            <a:ext cx="8278812" cy="4979194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Ориентировочный этап:</a:t>
            </a: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723900" algn="just">
              <a:defRPr/>
            </a:pPr>
            <a:r>
              <a:rPr lang="ru-RU" sz="2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равила использования рабочих материалов</a:t>
            </a:r>
          </a:p>
          <a:p>
            <a:pPr marL="723900" algn="just">
              <a:defRPr/>
            </a:pPr>
            <a:r>
              <a:rPr lang="ru-RU" sz="2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оздание доброжелательной атмосферы, снятие тревожности, эмоционального напряжения</a:t>
            </a:r>
          </a:p>
          <a:p>
            <a:pPr marL="0" indent="0" algn="just">
              <a:buNone/>
              <a:defRPr/>
            </a:pPr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8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Коррекционно-развивающий</a:t>
            </a:r>
            <a:r>
              <a:rPr lang="ru-RU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этап</a:t>
            </a:r>
            <a:r>
              <a:rPr lang="ru-RU" altLang="ru-RU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направлен на достижение основных задач</a:t>
            </a:r>
          </a:p>
          <a:p>
            <a:pPr marL="0" indent="0" algn="just">
              <a:buNone/>
              <a:defRPr/>
            </a:pPr>
            <a:r>
              <a:rPr lang="ru-RU" sz="2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проекта</a:t>
            </a:r>
          </a:p>
          <a:p>
            <a:pPr marL="0" indent="0" algn="just">
              <a:buNone/>
              <a:defRPr/>
            </a:pPr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Заключительный </a:t>
            </a: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этап: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направлен на закрепление и отработку навыков</a:t>
            </a:r>
          </a:p>
          <a:p>
            <a:pPr marL="0" indent="0" algn="just">
              <a:buNone/>
              <a:defRPr/>
            </a:pPr>
            <a:r>
              <a:rPr lang="ru-RU" sz="2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и умений, сформированных в ходе занятий и игр</a:t>
            </a:r>
          </a:p>
        </p:txBody>
      </p:sp>
    </p:spTree>
    <p:extLst>
      <p:ext uri="{BB962C8B-B14F-4D97-AF65-F5344CB8AC3E}">
        <p14:creationId xmlns:p14="http://schemas.microsoft.com/office/powerpoint/2010/main" val="134166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500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500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eaLnBrk="1" hangingPunct="1"/>
            <a:r>
              <a:rPr lang="ru-RU" altLang="ru-RU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Приемы работы с детьми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124744"/>
            <a:ext cx="8568951" cy="5112545"/>
          </a:xfrm>
        </p:spPr>
        <p:txBody>
          <a:bodyPr>
            <a:normAutofit lnSpcReduction="10000"/>
          </a:bodyPr>
          <a:lstStyle/>
          <a:p>
            <a:pPr marL="0" indent="0" algn="just" eaLnBrk="1" hangingPunct="1">
              <a:buNone/>
            </a:pP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1.Эмоционально-речевое воздействие</a:t>
            </a:r>
          </a:p>
          <a:p>
            <a:pPr marL="0" indent="0" algn="just" eaLnBrk="1" hangingPunct="1">
              <a:buNone/>
            </a:pP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Индивидуальный контакт с ребенком</a:t>
            </a:r>
          </a:p>
          <a:p>
            <a:pPr marL="0" indent="0" algn="just" eaLnBrk="1" hangingPunct="1">
              <a:buNone/>
            </a:pP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3.Организация совместной предметной</a:t>
            </a:r>
          </a:p>
          <a:p>
            <a:pPr marL="0" indent="0" algn="just" eaLnBrk="1" hangingPunct="1">
              <a:buNone/>
            </a:pPr>
            <a:r>
              <a:rPr lang="ru-RU" altLang="ru-RU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деятельности взрослого и ребенка через:</a:t>
            </a:r>
          </a:p>
          <a:p>
            <a:pPr marL="723900" indent="-266700" algn="just"/>
            <a:r>
              <a:rPr lang="ru-RU" alt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дидактические и пальчиковые игры;</a:t>
            </a:r>
          </a:p>
          <a:p>
            <a:pPr marL="723900" indent="-266700" algn="just"/>
            <a:r>
              <a:rPr lang="ru-RU" alt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игры с карандашами, фломастерами, восковыми мелками;</a:t>
            </a:r>
          </a:p>
          <a:p>
            <a:pPr marL="723900" indent="-266700" algn="just"/>
            <a:r>
              <a:rPr lang="ru-RU" altLang="ru-RU" sz="2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</a:t>
            </a:r>
            <a:r>
              <a:rPr lang="ru-RU" alt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бведение по контуру , трафаретов, копирование;</a:t>
            </a:r>
          </a:p>
          <a:p>
            <a:pPr marL="723900" indent="-266700" algn="just"/>
            <a:r>
              <a:rPr lang="ru-RU" altLang="ru-RU" sz="2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</a:t>
            </a:r>
            <a:r>
              <a:rPr lang="ru-RU" altLang="ru-RU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исование линий, штрихов, кривых, крестов, точек.</a:t>
            </a:r>
          </a:p>
          <a:p>
            <a:pPr marL="0" indent="0" algn="just" eaLnBrk="1" hangingPunct="1">
              <a:buNone/>
            </a:pP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4.Создание условий для самостоятельной </a:t>
            </a:r>
          </a:p>
          <a:p>
            <a:pPr marL="0" indent="0" algn="just" eaLnBrk="1" hangingPunct="1">
              <a:buNone/>
            </a:pPr>
            <a:r>
              <a:rPr lang="ru-RU" altLang="ru-RU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		деятельности малышей с предметами</a:t>
            </a:r>
          </a:p>
        </p:txBody>
      </p:sp>
    </p:spTree>
    <p:extLst>
      <p:ext uri="{BB962C8B-B14F-4D97-AF65-F5344CB8AC3E}">
        <p14:creationId xmlns:p14="http://schemas.microsoft.com/office/powerpoint/2010/main" val="372920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8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3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7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5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2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5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316416" cy="778098"/>
          </a:xfrm>
        </p:spPr>
        <p:txBody>
          <a:bodyPr/>
          <a:lstStyle/>
          <a:p>
            <a:r>
              <a:rPr lang="ru-RU" altLang="ru-RU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Направления деятельности</a:t>
            </a:r>
            <a:endParaRPr lang="ru-RU" altLang="ru-RU" sz="4000" dirty="0" smtClean="0">
              <a:solidFill>
                <a:srgbClr val="703D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Содержимое 5"/>
          <p:cNvSpPr>
            <a:spLocks noGrp="1"/>
          </p:cNvSpPr>
          <p:nvPr>
            <p:ph sz="half" idx="2"/>
          </p:nvPr>
        </p:nvSpPr>
        <p:spPr>
          <a:xfrm>
            <a:off x="2484438" y="1628775"/>
            <a:ext cx="3240087" cy="2952750"/>
          </a:xfrm>
        </p:spPr>
        <p:txBody>
          <a:bodyPr/>
          <a:lstStyle/>
          <a:p>
            <a:pPr>
              <a:buFont typeface="Arial" pitchFamily="34" charset="0"/>
              <a:buNone/>
            </a:pPr>
            <a:endParaRPr lang="ru-RU" altLang="ru-RU" dirty="0" smtClean="0">
              <a:latin typeface="Arial" pitchFamily="34" charset="0"/>
              <a:cs typeface="Arial" pitchFamily="34" charset="0"/>
            </a:endParaRPr>
          </a:p>
          <a:p>
            <a:endParaRPr lang="ru-RU" altLang="ru-RU" dirty="0" smtClean="0"/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251521" y="1381754"/>
            <a:ext cx="3312418" cy="1439862"/>
          </a:xfrm>
          <a:prstGeom prst="wedgeRoundRectCallout">
            <a:avLst>
              <a:gd name="adj1" fmla="val 56977"/>
              <a:gd name="adj2" fmla="val 101094"/>
              <a:gd name="adj3" fmla="val 16667"/>
            </a:avLst>
          </a:prstGeom>
          <a:solidFill>
            <a:srgbClr val="FFEFD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Непосредственно 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организованная </a:t>
            </a: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деятельность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251521" y="4653136"/>
            <a:ext cx="3025079" cy="1439862"/>
          </a:xfrm>
          <a:prstGeom prst="wedgeRoundRectCallout">
            <a:avLst>
              <a:gd name="adj1" fmla="val 81697"/>
              <a:gd name="adj2" fmla="val -87130"/>
              <a:gd name="adj3" fmla="val 16667"/>
            </a:avLst>
          </a:prstGeom>
          <a:solidFill>
            <a:srgbClr val="FFEFD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Взаимодействие с семьями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5559053" y="1341438"/>
            <a:ext cx="3312417" cy="1439862"/>
          </a:xfrm>
          <a:prstGeom prst="wedgeRoundRectCallout">
            <a:avLst>
              <a:gd name="adj1" fmla="val -81214"/>
              <a:gd name="adj2" fmla="val 94869"/>
              <a:gd name="adj3" fmla="val 16667"/>
            </a:avLst>
          </a:prstGeom>
          <a:solidFill>
            <a:srgbClr val="FFEFD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Совместная деятельность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5678512" y="4669184"/>
            <a:ext cx="3213968" cy="1439863"/>
          </a:xfrm>
          <a:prstGeom prst="wedgeRoundRectCallout">
            <a:avLst>
              <a:gd name="adj1" fmla="val -82813"/>
              <a:gd name="adj2" fmla="val -84956"/>
              <a:gd name="adj3" fmla="val 16667"/>
            </a:avLst>
          </a:prstGeom>
          <a:solidFill>
            <a:srgbClr val="FFEFD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Свободная самостоятельная деятельность детей</a:t>
            </a:r>
          </a:p>
        </p:txBody>
      </p:sp>
      <p:pic>
        <p:nvPicPr>
          <p:cNvPr id="1026" name="Picture 2" descr="C:\Users\Пользователь\Desktop\569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3" r="4684"/>
          <a:stretch/>
        </p:blipFill>
        <p:spPr bwMode="auto">
          <a:xfrm>
            <a:off x="3302266" y="2968332"/>
            <a:ext cx="2256787" cy="17988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2521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52400"/>
            <a:ext cx="7376988" cy="900336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«Произвольные линии»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 descr="C:\Users\Пользователь\Desktop\ghjbp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53913"/>
            <a:ext cx="3751267" cy="3960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0" name="Picture 2" descr="C:\Users\Пользователь\Desktop\i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26384"/>
            <a:ext cx="3785892" cy="3960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788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828328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«Точки»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10" descr="File00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7" t="4691" r="1978" b="3320"/>
          <a:stretch>
            <a:fillRect/>
          </a:stretch>
        </p:blipFill>
        <p:spPr bwMode="auto">
          <a:xfrm>
            <a:off x="356693" y="1896404"/>
            <a:ext cx="3747142" cy="3918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7" descr="File00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9" t="11560" r="2710"/>
          <a:stretch>
            <a:fillRect/>
          </a:stretch>
        </p:blipFill>
        <p:spPr bwMode="auto">
          <a:xfrm>
            <a:off x="4651226" y="1896404"/>
            <a:ext cx="3779889" cy="3918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3046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52400"/>
            <a:ext cx="6480720" cy="900336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«Штрихи»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Пользователь\Desktop\Trazo%2520Inclin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56792"/>
            <a:ext cx="3538761" cy="38447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 descr="C:\Users\Пользователь\Desktop\4-fit-300x21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" t="13852" r="6182" b="7782"/>
          <a:stretch/>
        </p:blipFill>
        <p:spPr bwMode="auto">
          <a:xfrm>
            <a:off x="536794" y="1556791"/>
            <a:ext cx="3598366" cy="38447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0831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7956376" cy="1332384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«Прямые горизонтальные линии»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2738" t="15085" r="3850" b="5269"/>
          <a:stretch/>
        </p:blipFill>
        <p:spPr bwMode="auto">
          <a:xfrm>
            <a:off x="755576" y="1772816"/>
            <a:ext cx="3593141" cy="4297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C:\Users\Пользователь\Desktop\gh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01" r="4702" b="2394"/>
          <a:stretch/>
        </p:blipFill>
        <p:spPr bwMode="auto">
          <a:xfrm>
            <a:off x="4716016" y="1772816"/>
            <a:ext cx="3672408" cy="4297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0719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7956376" cy="1188368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«Прямые вертикальные линии»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Пользователь\Desktop\Fall-Leaf-Tracing-Lines-Worksheet-For-Kids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8" t="11187" r="4674" b="2347"/>
          <a:stretch/>
        </p:blipFill>
        <p:spPr bwMode="auto">
          <a:xfrm>
            <a:off x="611560" y="1544579"/>
            <a:ext cx="3600400" cy="4220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4" name="Picture 2" descr="C:\Users\Пользователь\Desktop\iTNA4NKUar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3" t="2991" r="2238" b="20453"/>
          <a:stretch/>
        </p:blipFill>
        <p:spPr bwMode="auto">
          <a:xfrm>
            <a:off x="4716379" y="1544580"/>
            <a:ext cx="3692080" cy="4237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7555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7956376" cy="1188368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«Прямые линии в </a:t>
            </a:r>
            <a:b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разных направлениях»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C:\Users\Пользователь\Desktop\hello_html_71dedfb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1" b="4702"/>
          <a:stretch/>
        </p:blipFill>
        <p:spPr bwMode="auto">
          <a:xfrm>
            <a:off x="4355977" y="1430419"/>
            <a:ext cx="3816424" cy="4072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3" name="Picture 3" descr="C:\Users\Пользователь\Desktop\T6cJG91Ybd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" r="2737" b="28983"/>
          <a:stretch/>
        </p:blipFill>
        <p:spPr bwMode="auto">
          <a:xfrm>
            <a:off x="467544" y="1427384"/>
            <a:ext cx="3528392" cy="40752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13468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52400"/>
            <a:ext cx="7088956" cy="1116360"/>
          </a:xfrm>
        </p:spPr>
        <p:txBody>
          <a:bodyPr>
            <a:normAutofit/>
          </a:bodyPr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«Произвольные кривые»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6" name="Picture 4" descr="C:\Users\Пользователь\Desktop\image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7"/>
          <a:stretch/>
        </p:blipFill>
        <p:spPr bwMode="auto">
          <a:xfrm>
            <a:off x="611560" y="1955372"/>
            <a:ext cx="3775884" cy="39827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0" name="Picture 2" descr="C:\Users\Пользователь\Desktop\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24050"/>
            <a:ext cx="3657205" cy="4014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9603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044352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«Замкнутые кривые»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9" name="Picture 3" descr="C:\Users\Пользователь\Desktop\4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6" t="23715" r="16489" b="10393"/>
          <a:stretch/>
        </p:blipFill>
        <p:spPr bwMode="auto">
          <a:xfrm>
            <a:off x="395536" y="1798512"/>
            <a:ext cx="3823948" cy="3583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C:\Users\Пользователь\Desktop\slide_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8" t="20055" r="27887" b="42050"/>
          <a:stretch/>
        </p:blipFill>
        <p:spPr bwMode="auto">
          <a:xfrm>
            <a:off x="4572000" y="1769712"/>
            <a:ext cx="3773026" cy="3612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0831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044352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«Круги»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:\Users\Пользователь\Desktop\1_html_m256e460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2" r="21562"/>
          <a:stretch/>
        </p:blipFill>
        <p:spPr bwMode="auto">
          <a:xfrm>
            <a:off x="4644008" y="1340768"/>
            <a:ext cx="3096344" cy="4119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0" name="Picture 2" descr="C:\Users\Пользователь\Desktop\1788435_html_3e9d192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9731" y="1810770"/>
            <a:ext cx="4126722" cy="31550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5876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044352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«Овалы»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Picture 3" descr="C:\Users\Пользователь\Desktop\j423549_138677493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78" t="15521" r="15477" b="3512"/>
          <a:stretch/>
        </p:blipFill>
        <p:spPr bwMode="auto">
          <a:xfrm>
            <a:off x="4919482" y="1484784"/>
            <a:ext cx="3320569" cy="40142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C:\Users\Пользователь\Desktop\891109_1578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4" r="8370" b="27419"/>
          <a:stretch/>
        </p:blipFill>
        <p:spPr bwMode="auto">
          <a:xfrm>
            <a:off x="1115616" y="1484783"/>
            <a:ext cx="3099315" cy="40142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0659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900336"/>
          </a:xfrm>
        </p:spPr>
        <p:txBody>
          <a:bodyPr/>
          <a:lstStyle/>
          <a:p>
            <a:r>
              <a:rPr lang="ru-RU" altLang="ru-RU" b="1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«Спирали»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Пользователь\Desktop\5550007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"/>
          <a:stretch/>
        </p:blipFill>
        <p:spPr bwMode="auto">
          <a:xfrm>
            <a:off x="239791" y="1217167"/>
            <a:ext cx="3828153" cy="42934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C:\Users\Пользователь\Desktop\GxQq1EFXPd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59" b="5061"/>
          <a:stretch/>
        </p:blipFill>
        <p:spPr bwMode="auto">
          <a:xfrm>
            <a:off x="4353072" y="1217167"/>
            <a:ext cx="3860020" cy="4313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0831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260376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«Ломаные циклические линии»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630" t="9544" r="3964" b="7201"/>
          <a:stretch/>
        </p:blipFill>
        <p:spPr bwMode="auto">
          <a:xfrm>
            <a:off x="395536" y="1556792"/>
            <a:ext cx="3799334" cy="4182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74" name="Picture 2" descr="C:\Users\Пользователь\Desktop\8404-raskraska-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9" r="3350" b="25394"/>
          <a:stretch/>
        </p:blipFill>
        <p:spPr bwMode="auto">
          <a:xfrm>
            <a:off x="4499992" y="1556792"/>
            <a:ext cx="3817263" cy="4215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843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260376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«Волнистые циклические линии»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C:\Users\Пользователь\Desktop\img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8"/>
          <a:stretch/>
        </p:blipFill>
        <p:spPr bwMode="auto">
          <a:xfrm>
            <a:off x="395536" y="1464002"/>
            <a:ext cx="3784898" cy="42172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 descr="C:\Users\Пользователь\Desktop\98171978_Gotovimrukukpismu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92" b="2286"/>
          <a:stretch/>
        </p:blipFill>
        <p:spPr bwMode="auto">
          <a:xfrm>
            <a:off x="4430755" y="1402384"/>
            <a:ext cx="3903659" cy="434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92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260376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«Дугообразные циклические линии»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Пользователь\Desktop\4768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8" t="22574" r="11926"/>
          <a:stretch/>
        </p:blipFill>
        <p:spPr bwMode="auto">
          <a:xfrm>
            <a:off x="539552" y="1340768"/>
            <a:ext cx="3793318" cy="42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ользователь\Desktop\M48q-tWWPw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19627"/>
            <a:ext cx="3793318" cy="425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27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260376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«Петлевидные циклические линии»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:\Users\Пользователь\Desktop\e8a9a919408dcb8f4f4fc71d324b8cd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2" b="7389"/>
          <a:stretch/>
        </p:blipFill>
        <p:spPr bwMode="auto">
          <a:xfrm>
            <a:off x="4572000" y="1556792"/>
            <a:ext cx="3822644" cy="427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Пользователь\Desktop\6430021_382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4" t="8316" r="6797" b="7193"/>
          <a:stretch/>
        </p:blipFill>
        <p:spPr bwMode="auto">
          <a:xfrm>
            <a:off x="472832" y="1556792"/>
            <a:ext cx="3792592" cy="427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73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1426170"/>
          </a:xfrm>
          <a:ln>
            <a:miter lim="800000"/>
            <a:headEnd/>
            <a:tailEnd/>
          </a:ln>
          <a:extLst/>
        </p:spPr>
        <p:txBody>
          <a:bodyPr>
            <a:noAutofit/>
          </a:bodyPr>
          <a:lstStyle/>
          <a:p>
            <a:pPr defTabSz="912813">
              <a:defRPr/>
            </a:pPr>
            <a:r>
              <a:rPr lang="ru-RU" sz="37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Взаимосвязь работы с педагогами, </a:t>
            </a:r>
            <a:r>
              <a:rPr lang="ru-RU" altLang="ru-RU" sz="37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 узкими специалистами</a:t>
            </a:r>
            <a:endParaRPr lang="ru-RU" sz="3700" dirty="0">
              <a:ln>
                <a:solidFill>
                  <a:srgbClr val="00B0F0"/>
                </a:solidFill>
              </a:ln>
              <a:solidFill>
                <a:srgbClr val="703D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3452100"/>
            <a:ext cx="24235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Воспитатели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1607311" y="4219342"/>
            <a:ext cx="35938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Педагог-психолог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5460326"/>
            <a:ext cx="5040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узыкальный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руководитель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12160" y="3244334"/>
            <a:ext cx="25922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Инструктор по физической культуре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211" y="1760041"/>
            <a:ext cx="55403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60040"/>
            <a:ext cx="554037" cy="3700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284" y="1760040"/>
            <a:ext cx="277019" cy="1484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11" y="1791980"/>
            <a:ext cx="314942" cy="166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531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75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7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2" grpId="0"/>
      <p:bldP spid="3" grpId="0"/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alt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Работа с родителями</a:t>
            </a:r>
            <a:endParaRPr lang="ru-RU" altLang="ru-RU" dirty="0" smtClean="0">
              <a:solidFill>
                <a:srgbClr val="703D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67544" y="1341437"/>
            <a:ext cx="2447950" cy="837404"/>
          </a:xfrm>
          <a:prstGeom prst="wedgeRoundRectCallout">
            <a:avLst>
              <a:gd name="adj1" fmla="val 132459"/>
              <a:gd name="adj2" fmla="val 230961"/>
              <a:gd name="adj3" fmla="val 16667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Выставки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ru-RU" dirty="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3131840" y="1304924"/>
            <a:ext cx="2520429" cy="792162"/>
          </a:xfrm>
          <a:prstGeom prst="wedgeRoundRectCallout">
            <a:avLst>
              <a:gd name="adj1" fmla="val 16876"/>
              <a:gd name="adj2" fmla="val 240580"/>
              <a:gd name="adj3" fmla="val 16667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Создание </a:t>
            </a: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буклетов 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5867400" y="1341437"/>
            <a:ext cx="2952750" cy="719137"/>
          </a:xfrm>
          <a:prstGeom prst="wedgeRoundRectCallout">
            <a:avLst>
              <a:gd name="adj1" fmla="val -85415"/>
              <a:gd name="adj2" fmla="val 277652"/>
              <a:gd name="adj3" fmla="val 16667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Консультации-практикумы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ru-RU" dirty="0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755576" y="5373688"/>
            <a:ext cx="2808362" cy="720725"/>
          </a:xfrm>
          <a:prstGeom prst="wedgeRoundRectCallout">
            <a:avLst>
              <a:gd name="adj1" fmla="val 101224"/>
              <a:gd name="adj2" fmla="val -268852"/>
              <a:gd name="adj3" fmla="val 16667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8900000" scaled="0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Мастер классы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5364162" y="5373688"/>
            <a:ext cx="2880245" cy="720725"/>
          </a:xfrm>
          <a:prstGeom prst="wedgeRoundRectCallout">
            <a:avLst>
              <a:gd name="adj1" fmla="val -76998"/>
              <a:gd name="adj2" fmla="val -297743"/>
              <a:gd name="adj3" fmla="val 16667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0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Анкетирование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6516216" y="2636912"/>
            <a:ext cx="2520280" cy="2081922"/>
          </a:xfrm>
          <a:prstGeom prst="wedgeRoundRectCallout">
            <a:avLst>
              <a:gd name="adj1" fmla="val -149949"/>
              <a:gd name="adj2" fmla="val -3560"/>
              <a:gd name="adj3" fmla="val 16667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0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Пополнение предметно-развивающей среды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179512" y="2636912"/>
            <a:ext cx="2376264" cy="2081922"/>
          </a:xfrm>
          <a:prstGeom prst="wedgeRoundRectCallout">
            <a:avLst>
              <a:gd name="adj1" fmla="val 141366"/>
              <a:gd name="adj2" fmla="val -4861"/>
              <a:gd name="adj3" fmla="val 16667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8900000" scaled="0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Информаци-онные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папки, ширмы, памятки</a:t>
            </a:r>
          </a:p>
          <a:p>
            <a:pPr algn="ctr">
              <a:defRPr/>
            </a:pPr>
            <a:endParaRPr lang="ru-RU" dirty="0"/>
          </a:p>
        </p:txBody>
      </p:sp>
      <p:pic>
        <p:nvPicPr>
          <p:cNvPr id="3074" name="Picture 2" descr="C:\Users\Пользователь\Desktop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92895"/>
            <a:ext cx="3603313" cy="2736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15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9525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Анкета для родителей</a:t>
            </a:r>
            <a:endParaRPr lang="ru-RU" sz="4400" b="1" dirty="0">
              <a:solidFill>
                <a:srgbClr val="703D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95536" y="1238250"/>
            <a:ext cx="3816424" cy="4837966"/>
          </a:xfrm>
        </p:spPr>
        <p:txBody>
          <a:bodyPr>
            <a:noAutofit/>
          </a:bodyPr>
          <a:lstStyle/>
          <a:p>
            <a:pPr marL="266700" indent="-185738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Знаете ли Вы что такое ММ рук?</a:t>
            </a:r>
          </a:p>
          <a:p>
            <a:pPr marL="266700" indent="-185738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Какой нетрадиционный материал используете в работе?</a:t>
            </a:r>
          </a:p>
          <a:p>
            <a:pPr marL="266700" indent="-185738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 берёте информацию о видах развития мелкой моторики?</a:t>
            </a:r>
          </a:p>
          <a:p>
            <a:pPr marL="266700" indent="-185738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 ребёнок выполняет задания игры?</a:t>
            </a:r>
          </a:p>
          <a:p>
            <a:pPr marL="266700" indent="-185738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ребёнок воспринимает установку к заданию?</a:t>
            </a:r>
          </a:p>
          <a:p>
            <a:pPr marL="266700" indent="-185738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Готовы ли Вы поучаствовать в мероприятиях для развития 	мелкой моторики рук 		наших детей?</a:t>
            </a:r>
          </a:p>
          <a:p>
            <a:pPr marL="596646" indent="-514350">
              <a:buClr>
                <a:srgbClr val="FF0000"/>
              </a:buClr>
              <a:buSzPct val="100000"/>
              <a:buFont typeface="+mj-lt"/>
              <a:buAutoNum type="arabicPeriod"/>
            </a:pP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22917051"/>
              </p:ext>
            </p:extLst>
          </p:nvPr>
        </p:nvGraphicFramePr>
        <p:xfrm>
          <a:off x="3851920" y="1412776"/>
          <a:ext cx="5010522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362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188368"/>
          </a:xfrm>
        </p:spPr>
        <p:txBody>
          <a:bodyPr/>
          <a:lstStyle/>
          <a:p>
            <a:r>
              <a:rPr lang="ru-RU" sz="4000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И</a:t>
            </a:r>
            <a:r>
              <a:rPr lang="ru-RU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нформационное сопровождение</a:t>
            </a:r>
            <a:endParaRPr lang="ru-RU" sz="4000" dirty="0"/>
          </a:p>
        </p:txBody>
      </p:sp>
      <p:pic>
        <p:nvPicPr>
          <p:cNvPr id="1027" name="Picture 3" descr="G:\МАРТ\Фото\Родители\SL3712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4673471" cy="3505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G:\МАРТ\Фото\Родители\SL3712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203427"/>
            <a:ext cx="4673471" cy="3505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3715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756320"/>
          </a:xfrm>
        </p:spPr>
        <p:txBody>
          <a:bodyPr/>
          <a:lstStyle/>
          <a:p>
            <a:r>
              <a:rPr 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Выставки</a:t>
            </a:r>
            <a:endParaRPr lang="ru-RU" dirty="0">
              <a:solidFill>
                <a:srgbClr val="703DFF"/>
              </a:solidFill>
            </a:endParaRPr>
          </a:p>
        </p:txBody>
      </p:sp>
      <p:pic>
        <p:nvPicPr>
          <p:cNvPr id="4098" name="Picture 2" descr="F:\МАРТ\Фото\Выставка\Рисунок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9928"/>
            <a:ext cx="4644176" cy="3480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 descr="F:\МАРТ\Фото\Выставка\SL3710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12976"/>
            <a:ext cx="4673470" cy="3505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37205"/>
            <a:ext cx="4644176" cy="3483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218705"/>
            <a:ext cx="4673470" cy="3505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9614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7884368" cy="1600200"/>
          </a:xfrm>
        </p:spPr>
        <p:txBody>
          <a:bodyPr/>
          <a:lstStyle/>
          <a:p>
            <a:r>
              <a:rPr lang="ru-RU" sz="4000" b="1" dirty="0">
                <a:solidFill>
                  <a:srgbClr val="703DFF"/>
                </a:solidFill>
                <a:latin typeface="Century Gothic" panose="020B0502020202020204" pitchFamily="34" charset="0"/>
              </a:rPr>
              <a:t>Требования к предметно-пространственной среде</a:t>
            </a:r>
            <a:endParaRPr lang="ru-RU" sz="4000" dirty="0">
              <a:solidFill>
                <a:srgbClr val="703DF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80" y="1844824"/>
            <a:ext cx="314942" cy="166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4824"/>
            <a:ext cx="55403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44824"/>
            <a:ext cx="554037" cy="3700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1844824"/>
            <a:ext cx="277019" cy="1484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002" y="1844824"/>
            <a:ext cx="554037" cy="3700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44824"/>
            <a:ext cx="55403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" y="3694966"/>
            <a:ext cx="19797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Насыщенность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10800000" flipV="1">
            <a:off x="395536" y="4432692"/>
            <a:ext cx="29523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Трансформируемость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33748" y="5460326"/>
            <a:ext cx="21712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Вариативность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0800000" flipV="1">
            <a:off x="4499991" y="5492609"/>
            <a:ext cx="36003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Безопасность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10800000" flipV="1">
            <a:off x="5436095" y="4336941"/>
            <a:ext cx="30243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Полифункциональность</a:t>
            </a:r>
            <a:endParaRPr lang="ru-RU" sz="2000" dirty="0"/>
          </a:p>
        </p:txBody>
      </p:sp>
      <p:sp>
        <p:nvSpPr>
          <p:cNvPr id="19" name="Прямоугольник 18"/>
          <p:cNvSpPr/>
          <p:nvPr/>
        </p:nvSpPr>
        <p:spPr>
          <a:xfrm rot="10800000" flipV="1">
            <a:off x="6804247" y="3598275"/>
            <a:ext cx="20162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Доступность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764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5" grpId="0"/>
      <p:bldP spid="16" grpId="0"/>
      <p:bldP spid="18" grpId="0"/>
      <p:bldP spid="1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52400"/>
            <a:ext cx="7560840" cy="1600200"/>
          </a:xfrm>
        </p:spPr>
        <p:txBody>
          <a:bodyPr/>
          <a:lstStyle/>
          <a:p>
            <a:r>
              <a:rPr lang="ru-RU" sz="4000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Предметно </a:t>
            </a:r>
            <a:r>
              <a:rPr lang="ru-RU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– развивающа</a:t>
            </a:r>
            <a:r>
              <a:rPr lang="ru-RU" sz="4000" b="1" dirty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я</a:t>
            </a:r>
            <a:r>
              <a:rPr lang="en-US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среда</a:t>
            </a:r>
            <a:endParaRPr lang="ru-RU" sz="4000" dirty="0"/>
          </a:p>
        </p:txBody>
      </p:sp>
      <p:pic>
        <p:nvPicPr>
          <p:cNvPr id="3074" name="Picture 2" descr="F:\МАРТ\Фото\Среда\Рисунок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4"/>
          <a:stretch/>
        </p:blipFill>
        <p:spPr bwMode="auto">
          <a:xfrm>
            <a:off x="193304" y="2132856"/>
            <a:ext cx="4162672" cy="3319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F:\МАРТ\Фото\Среда\SL37115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6" b="10419"/>
          <a:stretch/>
        </p:blipFill>
        <p:spPr bwMode="auto">
          <a:xfrm>
            <a:off x="4548471" y="2132856"/>
            <a:ext cx="4026303" cy="33124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04" y="2158007"/>
            <a:ext cx="4190933" cy="32873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841" y="2158006"/>
            <a:ext cx="4012933" cy="32873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8919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97155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703D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Результативность</a:t>
            </a:r>
            <a:endParaRPr lang="ru-RU" dirty="0">
              <a:solidFill>
                <a:srgbClr val="703DFF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7116750"/>
              </p:ext>
            </p:extLst>
          </p:nvPr>
        </p:nvGraphicFramePr>
        <p:xfrm>
          <a:off x="539552" y="1340768"/>
          <a:ext cx="7632848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4960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1760" y="1556792"/>
            <a:ext cx="5136342" cy="34163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703D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Спасибо </a:t>
            </a:r>
            <a:endParaRPr lang="en-US" sz="7200" b="1" spc="50" dirty="0" smtClean="0">
              <a:ln w="11430"/>
              <a:solidFill>
                <a:srgbClr val="703D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7200" b="1" spc="50" dirty="0" smtClean="0">
                <a:ln w="11430"/>
                <a:solidFill>
                  <a:srgbClr val="703D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за </a:t>
            </a:r>
            <a:endParaRPr lang="en-US" sz="7200" b="1" spc="50" dirty="0" smtClean="0">
              <a:ln w="11430"/>
              <a:solidFill>
                <a:srgbClr val="703D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703D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в</a:t>
            </a:r>
            <a:r>
              <a:rPr lang="ru-RU" sz="7200" b="1" spc="50" dirty="0" smtClean="0">
                <a:ln w="11430"/>
                <a:solidFill>
                  <a:srgbClr val="703D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нимание</a:t>
            </a:r>
            <a:r>
              <a:rPr lang="en-US" sz="7200" b="1" spc="50" dirty="0" smtClean="0">
                <a:ln w="11430"/>
                <a:solidFill>
                  <a:srgbClr val="703D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!</a:t>
            </a:r>
            <a:endParaRPr lang="ru-RU" sz="7200" b="1" spc="50" dirty="0">
              <a:ln w="11430"/>
              <a:solidFill>
                <a:srgbClr val="703D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57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  <a:cs typeface="Arial" charset="0"/>
          </a:defRPr>
        </a:defPPr>
      </a:lstStyle>
    </a:lnDef>
  </a:objectDefaults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Быданцева В.В.</Template>
  <TotalTime>2061</TotalTime>
  <Words>769</Words>
  <Application>Microsoft Office PowerPoint</Application>
  <PresentationFormat>Экран (4:3)</PresentationFormat>
  <Paragraphs>166</Paragraphs>
  <Slides>38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Пастель</vt:lpstr>
      <vt:lpstr>         МАДОУ детский сад «Надежда»     г. Кирово-Чепецк Кировской области   ПРОЕКТ  «Играем, учимся, пишем»</vt:lpstr>
      <vt:lpstr>Презентация PowerPoint</vt:lpstr>
      <vt:lpstr>Графомоторный навык - это определенное положение и движения пишущей руки, которое позволяет: рисовать, раскрашивать, копировать простейшие узоры, соединять точки, правильно удерживать пишущий предмет</vt:lpstr>
      <vt:lpstr>Графомоторные навыки</vt:lpstr>
      <vt:lpstr>Особенности детей с ЗПР</vt:lpstr>
      <vt:lpstr>Проблема</vt:lpstr>
      <vt:lpstr>Презентация PowerPoint</vt:lpstr>
      <vt:lpstr>Методическое сопровождение </vt:lpstr>
      <vt:lpstr>Ожидаемые результаты</vt:lpstr>
      <vt:lpstr>Принципы</vt:lpstr>
      <vt:lpstr>Направления работы</vt:lpstr>
      <vt:lpstr>Этапы работы</vt:lpstr>
      <vt:lpstr>Приемы работы с детьми</vt:lpstr>
      <vt:lpstr>Направления деятельности</vt:lpstr>
      <vt:lpstr>«Произвольные линии»</vt:lpstr>
      <vt:lpstr>«Точки»</vt:lpstr>
      <vt:lpstr>«Штрихи»</vt:lpstr>
      <vt:lpstr>«Прямые горизонтальные линии»</vt:lpstr>
      <vt:lpstr>«Прямые вертикальные линии»</vt:lpstr>
      <vt:lpstr>«Прямые линии в  разных направлениях»</vt:lpstr>
      <vt:lpstr>«Произвольные кривые»</vt:lpstr>
      <vt:lpstr>«Замкнутые кривые»</vt:lpstr>
      <vt:lpstr>«Круги»</vt:lpstr>
      <vt:lpstr>«Овалы»</vt:lpstr>
      <vt:lpstr>«Спирали»</vt:lpstr>
      <vt:lpstr>«Ломаные циклические линии»</vt:lpstr>
      <vt:lpstr>«Волнистые циклические линии»</vt:lpstr>
      <vt:lpstr>«Дугообразные циклические линии»</vt:lpstr>
      <vt:lpstr>«Петлевидные циклические линии»</vt:lpstr>
      <vt:lpstr>Взаимосвязь работы с педагогами,  узкими специалистами</vt:lpstr>
      <vt:lpstr>Работа с родителями</vt:lpstr>
      <vt:lpstr>Анкета для родителей</vt:lpstr>
      <vt:lpstr>Информационное сопровождение</vt:lpstr>
      <vt:lpstr>Выставки</vt:lpstr>
      <vt:lpstr>Требования к предметно-пространственной среде</vt:lpstr>
      <vt:lpstr>Предметно – развивающая среда</vt:lpstr>
      <vt:lpstr>Результативность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УМК «Предшкола нового поколения»</dc:title>
  <dc:creator>Хакимова Е.А.</dc:creator>
  <cp:lastModifiedBy>Samsung</cp:lastModifiedBy>
  <cp:revision>190</cp:revision>
  <dcterms:created xsi:type="dcterms:W3CDTF">2015-11-25T17:59:39Z</dcterms:created>
  <dcterms:modified xsi:type="dcterms:W3CDTF">2017-04-12T16:29:15Z</dcterms:modified>
</cp:coreProperties>
</file>