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1"/>
  </p:notesMasterIdLst>
  <p:sldIdLst>
    <p:sldId id="265" r:id="rId2"/>
    <p:sldId id="292" r:id="rId3"/>
    <p:sldId id="293" r:id="rId4"/>
    <p:sldId id="267" r:id="rId5"/>
    <p:sldId id="268" r:id="rId6"/>
    <p:sldId id="269" r:id="rId7"/>
    <p:sldId id="270" r:id="rId8"/>
    <p:sldId id="284" r:id="rId9"/>
    <p:sldId id="290" r:id="rId10"/>
    <p:sldId id="271" r:id="rId11"/>
    <p:sldId id="285" r:id="rId12"/>
    <p:sldId id="272" r:id="rId13"/>
    <p:sldId id="287" r:id="rId14"/>
    <p:sldId id="291" r:id="rId15"/>
    <p:sldId id="288" r:id="rId16"/>
    <p:sldId id="289" r:id="rId17"/>
    <p:sldId id="273" r:id="rId18"/>
    <p:sldId id="286" r:id="rId19"/>
    <p:sldId id="274" r:id="rId20"/>
  </p:sldIdLst>
  <p:sldSz cx="9144000" cy="5143500" type="screen16x9"/>
  <p:notesSz cx="6858000" cy="9144000"/>
  <p:defaultTextStyle>
    <a:lvl1pPr marL="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30" autoAdjust="0"/>
    <p:restoredTop sz="87621" autoAdjust="0"/>
  </p:normalViewPr>
  <p:slideViewPr>
    <p:cSldViewPr>
      <p:cViewPr varScale="1">
        <p:scale>
          <a:sx n="99" d="100"/>
          <a:sy n="99" d="100"/>
        </p:scale>
        <p:origin x="438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ru-RU" sz="1200"/>
            </a:lvl1pPr>
            <a:extLst/>
          </a:lstStyle>
          <a:p>
            <a:fld id="{A8ADFD5B-A66C-449C-B6E8-FB716D07777D}" type="datetimeFigureOut">
              <a:rPr lang="ru-RU"/>
              <a:pPr/>
              <a:t>10.10.2023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ru-RU" sz="1200"/>
            </a:lvl1pPr>
            <a:extLst/>
          </a:lstStyle>
          <a:p>
            <a:fld id="{CA5D3BF3-D352-46FC-8343-31F56E6730EA}" type="slidenum">
              <a:rPr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523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099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969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257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478274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0" name="Rectangle 9"/>
          <p:cNvSpPr/>
          <p:nvPr/>
        </p:nvSpPr>
        <p:spPr>
          <a:xfrm>
            <a:off x="-9144" y="4539996"/>
            <a:ext cx="2249424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1" name="Rectangle 10"/>
          <p:cNvSpPr/>
          <p:nvPr/>
        </p:nvSpPr>
        <p:spPr>
          <a:xfrm>
            <a:off x="2359152" y="4533138"/>
            <a:ext cx="6784848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 eaLnBrk="1" latinLnBrk="0" hangingPunct="1">
              <a:buNone/>
              <a:defRPr kumimoji="0" lang="ru-RU" sz="2800">
                <a:solidFill>
                  <a:srgbClr val="FFFFFF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pPr eaLnBrk="1" latinLnBrk="0" hangingPunct="1"/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524"/>
            <a:ext cx="2057400" cy="514350"/>
          </a:xfrm>
        </p:spPr>
        <p:txBody>
          <a:bodyPr>
            <a:noAutofit/>
          </a:bodyPr>
          <a:lstStyle>
            <a:lvl1pPr algn="ctr" eaLnBrk="1" latinLnBrk="0" hangingPunct="1">
              <a:defRPr kumimoji="0" lang="ru-RU" sz="2000">
                <a:solidFill>
                  <a:srgbClr val="FFFFFF"/>
                </a:solidFill>
              </a:defRPr>
            </a:lvl1pPr>
            <a:extLst/>
          </a:lstStyle>
          <a:p>
            <a:pPr algn="ctr"/>
            <a:fld id="{047E157E-8DCB-4F70-A0AF-5EB586A91DD4}" type="datetime1">
              <a:rPr kumimoji="0" lang="ru-RU">
                <a:solidFill>
                  <a:srgbClr val="FFFFFF"/>
                </a:solidFill>
              </a:rPr>
              <a:pPr algn="ctr"/>
              <a:t>10.10.2023</a:t>
            </a:fld>
            <a:endParaRPr kumimoji="0" lang="ru-RU" sz="200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177404"/>
            <a:ext cx="5867400" cy="273844"/>
          </a:xfrm>
        </p:spPr>
        <p:txBody>
          <a:bodyPr/>
          <a:lstStyle>
            <a:lvl1pPr algn="r"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 algn="r"/>
            <a:endParaRPr kumimoji="0" lang="ru-RU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fld id="{8F82E0A0-C266-4798-8C8F-B9F91E9DA37E}" type="slidenum">
              <a:rPr kumimoji="0" lang="ru-RU">
                <a:solidFill>
                  <a:schemeClr val="tx2"/>
                </a:solidFill>
              </a:rPr>
              <a:pPr/>
              <a:t>‹#›</a:t>
            </a:fld>
            <a:endParaRPr kumimoji="0" lang="ru-RU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 anchor="b"/>
          <a:lstStyle>
            <a:lvl1pPr eaLnBrk="1" latinLnBrk="0" hangingPunct="1">
              <a:defRPr kumimoji="0" lang="ru-RU" cap="all" baseline="0"/>
            </a:lvl1pPr>
            <a:extLst/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606EA6-EFEA-4C30-9264-4F9291A5780D}" type="datetime1">
              <a:rPr lang="ru-RU"/>
              <a:pPr/>
              <a:t>10.10.2023</a:t>
            </a:fld>
            <a:endParaRPr kumimoji="0" lang="ru-RU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ctr"/>
            <a:fld id="{8F82E0A0-C266-4798-8C8F-B9F91E9DA37E}" type="slidenum">
              <a:rPr kumimoji="0" lang="ru-RU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ru-RU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 anchor="t"/>
          <a:lstStyle>
            <a:lvl1pPr eaLnBrk="1" latinLnBrk="0" hangingPunct="1">
              <a:buNone/>
              <a:defRPr kumimoji="0" lang="ru-RU" sz="28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ru-RU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ru-RU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8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9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 eaLnBrk="1" latinLnBrk="0" hangingPunct="1">
              <a:buNone/>
              <a:defRPr kumimoji="0" lang="ru-RU"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kumimoji="0" lang="ru-RU"/>
              <a:t>Образец заголовка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F9F07-3BC7-4570-B054-79111B0A380C}" type="datetime1">
              <a:rPr lang="ru-RU"/>
              <a:pPr/>
              <a:t>10.10.2023</a:t>
            </a:fld>
            <a:endParaRPr kumimoji="0"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6257"/>
          </a:xfrm>
        </p:spPr>
        <p:txBody>
          <a:bodyPr>
            <a:noAutofit/>
          </a:bodyPr>
          <a:lstStyle>
            <a:lvl1pPr eaLnBrk="1" latinLnBrk="0" hangingPunct="1">
              <a:defRPr kumimoji="0" lang="ru-RU" sz="2400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kumimoji="0" lang="ru-RU" sz="2400" b="1">
                <a:solidFill>
                  <a:srgbClr val="FFFFFF"/>
                </a:solidFill>
              </a:rPr>
              <a:pPr algn="ctr"/>
              <a:t>‹#›</a:t>
            </a:fld>
            <a:endParaRPr kumimoji="0" lang="ru-RU" sz="240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rPr lang="ru-RU"/>
              <a:pPr/>
              <a:t>10.10.2023</a:t>
            </a:fld>
            <a:endParaRPr kumimoji="0"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kumimoji="0" lang="ru-RU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 anchor="b"/>
          <a:lstStyle>
            <a:lvl1pPr eaLnBrk="1" latinLnBrk="0" hangingPunct="1">
              <a:defRPr kumimoji="0" lang="ru-RU"/>
            </a:lvl1pPr>
            <a:extLst/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rPr lang="ru-RU"/>
              <a:pPr/>
              <a:t>10.10.2023</a:t>
            </a:fld>
            <a:endParaRPr kumimoji="0"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kumimoji="0" lang="ru-RU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ADB5D-B7A0-47E3-AD2D-B1A6F8614213}" type="datetime1">
              <a:rPr lang="ru-RU"/>
              <a:pPr/>
              <a:t>10.10.2023</a:t>
            </a:fld>
            <a:endParaRPr kumimoji="0"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968126-03FC-49C0-B9B8-2B561CCC3D90}" type="datetime1">
              <a:rPr lang="ru-RU"/>
              <a:pPr/>
              <a:t>10.10.2023</a:t>
            </a:fld>
            <a:endParaRPr kumimoji="0"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fld id="{A3F7CB7D-F184-43C7-B6FD-03D728E1BBFF}" type="slidenum">
              <a:rPr kumimoji="0" lang="ru-RU">
                <a:solidFill>
                  <a:schemeClr val="tx2"/>
                </a:solidFill>
              </a:rPr>
              <a:pPr/>
              <a:t>‹#›</a:t>
            </a:fld>
            <a:endParaRPr kumimoji="0" lang="ru-RU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 anchor="b"/>
          <a:lstStyle>
            <a:lvl1pPr algn="l" eaLnBrk="1" latinLnBrk="0" hangingPunct="1">
              <a:buNone/>
              <a:defRPr kumimoji="0" lang="ru-RU" sz="4200" b="0"/>
            </a:lvl1pPr>
            <a:extLst/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9A8198-4617-485E-9585-4840B69DBBA6}" type="datetime1">
              <a:rPr lang="ru-RU"/>
              <a:pPr/>
              <a:t>10.10.2023</a:t>
            </a:fld>
            <a:endParaRPr kumimoji="0"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 eaLnBrk="1" latinLnBrk="0" hangingPunct="1">
              <a:spcAft>
                <a:spcPts val="1000"/>
              </a:spcAft>
              <a:buNone/>
              <a:defRPr kumimoji="0" lang="ru-RU" sz="1800"/>
            </a:lvl1pPr>
            <a:lvl2pPr eaLnBrk="1" latinLnBrk="0" hangingPunct="1">
              <a:buNone/>
              <a:defRPr kumimoji="0" lang="ru-RU" sz="1200"/>
            </a:lvl2pPr>
            <a:lvl3pPr eaLnBrk="1" latinLnBrk="0" hangingPunct="1">
              <a:buNone/>
              <a:defRPr kumimoji="0" lang="ru-RU" sz="1000"/>
            </a:lvl3pPr>
            <a:lvl4pPr eaLnBrk="1" latinLnBrk="0" hangingPunct="1">
              <a:buNone/>
              <a:defRPr kumimoji="0" lang="ru-RU" sz="900"/>
            </a:lvl4pPr>
            <a:lvl5pPr eaLnBrk="1" latinLnBrk="0" hangingPunct="1">
              <a:buNone/>
              <a:defRPr kumimoji="0" lang="ru-RU" sz="9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/>
          <a:lstStyle>
            <a:lvl1pPr eaLnBrk="1" latinLnBrk="0" hangingPunct="1">
              <a:buNone/>
              <a:defRPr kumimoji="0" lang="ru-RU"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ru-RU" sz="1700"/>
            </a:lvl1pPr>
            <a:lvl2pPr eaLnBrk="1" latinLnBrk="0" hangingPunct="1">
              <a:buFontTx/>
              <a:buNone/>
              <a:defRPr kumimoji="0" lang="ru-RU" sz="1200"/>
            </a:lvl2pPr>
            <a:lvl3pPr eaLnBrk="1" latinLnBrk="0" hangingPunct="1">
              <a:buFontTx/>
              <a:buNone/>
              <a:defRPr kumimoji="0" lang="ru-RU" sz="1000"/>
            </a:lvl3pPr>
            <a:lvl4pPr eaLnBrk="1" latinLnBrk="0" hangingPunct="1">
              <a:buFontTx/>
              <a:buNone/>
              <a:defRPr kumimoji="0" lang="ru-RU" sz="900"/>
            </a:lvl4pPr>
            <a:lvl5pPr eaLnBrk="1" latinLnBrk="0" hangingPunct="1">
              <a:buFontTx/>
              <a:buNone/>
              <a:defRPr kumimoji="0" lang="ru-RU" sz="9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</p:txBody>
      </p:sp>
      <p:sp>
        <p:nvSpPr>
          <p:cNvPr id="8" name="Rectangle 7"/>
          <p:cNvSpPr/>
          <p:nvPr/>
        </p:nvSpPr>
        <p:spPr>
          <a:xfrm>
            <a:off x="-9144" y="3429000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9" name="Rectangle 8"/>
          <p:cNvSpPr/>
          <p:nvPr/>
        </p:nvSpPr>
        <p:spPr>
          <a:xfrm>
            <a:off x="-9144" y="3497580"/>
            <a:ext cx="1463040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0" name="Rectangle 9"/>
          <p:cNvSpPr/>
          <p:nvPr/>
        </p:nvSpPr>
        <p:spPr>
          <a:xfrm>
            <a:off x="1545336" y="3490722"/>
            <a:ext cx="7589520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 eaLnBrk="1" latinLnBrk="0" hangingPunct="1">
              <a:buNone/>
              <a:defRPr kumimoji="0" lang="ru-RU" sz="2800" b="0"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1447800" y="0"/>
            <a:ext cx="100584" cy="515035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3844"/>
          </a:xfrm>
        </p:spPr>
        <p:txBody>
          <a:bodyPr rtlCol="0"/>
          <a:lstStyle>
            <a:extLst/>
          </a:lstStyle>
          <a:p>
            <a:fld id="{E4606EA6-EFEA-4C30-9264-4F9291A5780D}" type="datetime1">
              <a:rPr lang="ru-RU"/>
              <a:pPr/>
              <a:t>10.10.2023</a:t>
            </a:fld>
            <a:endParaRPr kumimoji="0"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7"/>
            <a:ext cx="1447800" cy="497684"/>
          </a:xfrm>
        </p:spPr>
        <p:txBody>
          <a:bodyPr rtlCol="0"/>
          <a:lstStyle>
            <a:lvl1pPr eaLnBrk="1" latinLnBrk="0" hangingPunct="1">
              <a:defRPr kumimoji="0" lang="ru-RU" sz="2800"/>
            </a:lvl1pPr>
            <a:extLst/>
          </a:lstStyle>
          <a:p>
            <a:pPr algn="ctr"/>
            <a:fld id="{8F82E0A0-C266-4798-8C8F-B9F91E9DA37E}" type="slidenum">
              <a:rPr kumimoji="0" lang="ru-RU" sz="2800" b="1">
                <a:solidFill>
                  <a:srgbClr val="FFFFFF"/>
                </a:solidFill>
              </a:rPr>
              <a:pPr algn="ctr"/>
              <a:t>‹#›</a:t>
            </a:fld>
            <a:endParaRPr kumimoji="0" lang="ru-RU" sz="280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155"/>
            <a:ext cx="4572000" cy="273844"/>
          </a:xfrm>
        </p:spPr>
        <p:txBody>
          <a:bodyPr rtlCol="0"/>
          <a:lstStyle>
            <a:extLst/>
          </a:lstStyle>
          <a:p>
            <a:endParaRPr kumimoji="0"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352550"/>
            <a:ext cx="8153400" cy="324231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3844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lang="ru-RU" sz="1400">
                <a:solidFill>
                  <a:schemeClr val="tx2"/>
                </a:solidFill>
              </a:defRPr>
            </a:lvl1pPr>
            <a:extLst/>
          </a:lstStyle>
          <a:p>
            <a:fld id="{E4606EA6-EFEA-4C30-9264-4F9291A5780D}" type="datetime1">
              <a:rPr lang="ru-RU"/>
              <a:pPr/>
              <a:t>10.10.2023</a:t>
            </a:fld>
            <a:endParaRPr kumimoji="0" lang="ru-RU" sz="140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1" y="4686155"/>
            <a:ext cx="5421083" cy="273844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lang="ru-RU" sz="1400">
                <a:solidFill>
                  <a:schemeClr val="tx2"/>
                </a:solidFill>
              </a:defRPr>
            </a:lvl1pPr>
            <a:extLst/>
          </a:lstStyle>
          <a:p>
            <a:pPr algn="r"/>
            <a:endParaRPr kumimoji="0" lang="ru-RU" sz="140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095170"/>
            <a:ext cx="9144000" cy="24003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8" name="Rectangle 7"/>
          <p:cNvSpPr/>
          <p:nvPr/>
        </p:nvSpPr>
        <p:spPr>
          <a:xfrm>
            <a:off x="0" y="1129460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9" name="Rectangle 8"/>
          <p:cNvSpPr/>
          <p:nvPr/>
        </p:nvSpPr>
        <p:spPr>
          <a:xfrm>
            <a:off x="590550" y="1129460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507"/>
            <a:ext cx="533400" cy="18335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lang="ru-RU" sz="1400" b="1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kumimoji="0" lang="ru-RU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ru-RU" sz="1400" b="1">
              <a:solidFill>
                <a:srgbClr val="FFFFFF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eaLnBrk="1" latinLnBrk="0" hangingPunct="1">
        <a:spcBef>
          <a:spcPct val="0"/>
        </a:spcBef>
        <a:buNone/>
        <a:defRPr kumimoji="0" lang="ru-RU" sz="42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lang="ru-RU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lang="ru-RU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lang="ru-RU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04" y="22886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МАДОУ «Детский сад №6»</a:t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 algn="ctr">
              <a:buNone/>
            </a:pPr>
            <a:r>
              <a:rPr lang="ru-RU" sz="12800" b="1" dirty="0" smtClean="0"/>
              <a:t> </a:t>
            </a:r>
            <a:r>
              <a:rPr lang="ru-RU" sz="1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>
              <a:buNone/>
            </a:pPr>
            <a:r>
              <a:rPr lang="ru-RU" sz="1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«Русская берёзка</a:t>
            </a:r>
            <a:r>
              <a:rPr lang="ru-RU" sz="1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1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128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9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средней группе №9</a:t>
            </a:r>
          </a:p>
          <a:p>
            <a:pPr algn="ctr">
              <a:buNone/>
            </a:pPr>
            <a:r>
              <a:rPr lang="ru-RU" sz="6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2022-2023 учебный год.</a:t>
            </a:r>
          </a:p>
          <a:p>
            <a:pPr algn="ctr">
              <a:buNone/>
            </a:pPr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Воспитатель:</a:t>
            </a:r>
          </a:p>
          <a:p>
            <a:pPr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</a:t>
            </a:r>
            <a:r>
              <a:rPr lang="ru-RU" sz="6400" b="1" dirty="0" err="1" smtClean="0">
                <a:latin typeface="Times New Roman" pitchFamily="18" charset="0"/>
                <a:cs typeface="Times New Roman" pitchFamily="18" charset="0"/>
              </a:rPr>
              <a:t>Перлевская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 Т. М.</a:t>
            </a:r>
          </a:p>
          <a:p>
            <a:pPr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г. Гусев 2023 год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09600" y="771550"/>
            <a:ext cx="8153400" cy="3857600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 algn="ctr">
              <a:buNone/>
            </a:pPr>
            <a:r>
              <a:rPr lang="ru-RU" sz="11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>
              <a:buNone/>
            </a:pPr>
            <a:r>
              <a:rPr lang="ru-RU" sz="8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Долгосрочный</a:t>
            </a:r>
          </a:p>
          <a:p>
            <a:pPr algn="ctr">
              <a:buNone/>
            </a:pPr>
            <a:r>
              <a:rPr lang="ru-RU" sz="8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Групповой   </a:t>
            </a:r>
          </a:p>
          <a:p>
            <a:pPr algn="ctr">
              <a:buNone/>
            </a:pPr>
            <a:r>
              <a:rPr lang="ru-RU" sz="8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Творческий</a:t>
            </a:r>
          </a:p>
          <a:p>
            <a:pPr algn="ctr">
              <a:buNone/>
            </a:pPr>
            <a:r>
              <a:rPr lang="ru-RU" sz="8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Познавательно -исследовательский</a:t>
            </a:r>
          </a:p>
          <a:p>
            <a:pPr algn="ctr">
              <a:buNone/>
            </a:pPr>
            <a:r>
              <a:rPr lang="ru-RU" sz="8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ru-RU" sz="6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endParaRPr lang="ru-RU" sz="6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7544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09600" y="771550"/>
            <a:ext cx="8153400" cy="3857600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 algn="ctr">
              <a:buNone/>
            </a:pPr>
            <a:r>
              <a:rPr lang="ru-RU" sz="9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Участники проекта: </a:t>
            </a:r>
          </a:p>
          <a:p>
            <a:pPr algn="ctr">
              <a:buNone/>
            </a:pPr>
            <a:r>
              <a:rPr lang="ru-RU" sz="7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дети среднего дошкольного возраста, </a:t>
            </a:r>
          </a:p>
          <a:p>
            <a:pPr algn="ctr">
              <a:buNone/>
            </a:pPr>
            <a:r>
              <a:rPr lang="ru-RU" sz="7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родители, </a:t>
            </a:r>
          </a:p>
          <a:p>
            <a:pPr algn="ctr">
              <a:buNone/>
            </a:pPr>
            <a:r>
              <a:rPr lang="ru-RU" sz="7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музыкальный руководитель,</a:t>
            </a:r>
          </a:p>
          <a:p>
            <a:pPr algn="ctr">
              <a:buNone/>
            </a:pPr>
            <a:r>
              <a:rPr lang="ru-RU" sz="7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инструктор по физическому развитию</a:t>
            </a:r>
          </a:p>
          <a:p>
            <a:pPr algn="ctr">
              <a:buNone/>
            </a:pPr>
            <a:r>
              <a:rPr lang="ru-RU" sz="7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ru-RU" sz="6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endParaRPr lang="ru-RU" sz="6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92972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40" y="0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проекта</a:t>
            </a:r>
            <a:endParaRPr lang="ru-RU" sz="36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 		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Ознакомление  дошкольников с березой - символом России, с традициями, обычаями русского народа. Формирование экологической 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культуры детей через воспитание бережного отношения к природе родного 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478"/>
            <a:ext cx="9144000" cy="51435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7400" b="1" dirty="0" smtClean="0">
                <a:latin typeface="Times New Roman" pitchFamily="18" charset="0"/>
                <a:cs typeface="Times New Roman" pitchFamily="18" charset="0"/>
              </a:rPr>
              <a:t>. Расширять представления о самом почитаемом дереве в России- берёзе, о значении её в жизни </a:t>
            </a:r>
            <a:r>
              <a:rPr lang="ru-RU" sz="7400" b="1" u="sng" dirty="0" smtClean="0">
                <a:latin typeface="Times New Roman" pitchFamily="18" charset="0"/>
                <a:cs typeface="Times New Roman" pitchFamily="18" charset="0"/>
              </a:rPr>
              <a:t>человека</a:t>
            </a:r>
            <a:r>
              <a:rPr lang="ru-RU" sz="7400" b="1" dirty="0" smtClean="0">
                <a:latin typeface="Times New Roman" pitchFamily="18" charset="0"/>
                <a:cs typeface="Times New Roman" pitchFamily="18" charset="0"/>
              </a:rPr>
              <a:t>: оздоровительном, эстетическом, хозяйственном. О её взаимосвязях с окружающей средой.</a:t>
            </a:r>
          </a:p>
          <a:p>
            <a:pPr>
              <a:buNone/>
            </a:pPr>
            <a:r>
              <a:rPr lang="ru-RU" sz="7400" b="1" dirty="0" smtClean="0">
                <a:latin typeface="Times New Roman" pitchFamily="18" charset="0"/>
                <a:cs typeface="Times New Roman" pitchFamily="18" charset="0"/>
              </a:rPr>
              <a:t>2. Познакомить с рассказами, стихами, песнями, загадками о берёзе.</a:t>
            </a:r>
          </a:p>
          <a:p>
            <a:pPr>
              <a:buNone/>
            </a:pPr>
            <a:r>
              <a:rPr lang="ru-RU" sz="7400" b="1" dirty="0" smtClean="0">
                <a:latin typeface="Times New Roman" pitchFamily="18" charset="0"/>
                <a:cs typeface="Times New Roman" pitchFamily="18" charset="0"/>
              </a:rPr>
              <a:t>3. Развивать у детей познавательный интерес, желание наблюдать, исследовать, получать новые знания.</a:t>
            </a:r>
          </a:p>
          <a:p>
            <a:pPr>
              <a:buNone/>
            </a:pPr>
            <a:r>
              <a:rPr lang="ru-RU" sz="7400" b="1" dirty="0" smtClean="0">
                <a:latin typeface="Times New Roman" pitchFamily="18" charset="0"/>
                <a:cs typeface="Times New Roman" pitchFamily="18" charset="0"/>
              </a:rPr>
              <a:t>4. Воспитывать экологически грамотное поведение, желание оберегать и заботиться о природе.</a:t>
            </a:r>
          </a:p>
          <a:p>
            <a:pPr>
              <a:buNone/>
            </a:pPr>
            <a:r>
              <a:rPr lang="ru-RU" sz="7400" b="1" dirty="0" smtClean="0">
                <a:latin typeface="Times New Roman" pitchFamily="18" charset="0"/>
                <a:cs typeface="Times New Roman" pitchFamily="18" charset="0"/>
              </a:rPr>
              <a:t>5.Приобщать детей к традициям и культуре русского народа  в ходе знакомства  с берестяным промыслом.</a:t>
            </a:r>
          </a:p>
          <a:p>
            <a:pPr>
              <a:buNone/>
            </a:pPr>
            <a:r>
              <a:rPr lang="ru-RU" sz="7400" b="1" dirty="0" smtClean="0">
                <a:latin typeface="Times New Roman" pitchFamily="18" charset="0"/>
                <a:cs typeface="Times New Roman" pitchFamily="18" charset="0"/>
              </a:rPr>
              <a:t>6.Развивать речь детей в процессе защиты проекта и его подготовки. </a:t>
            </a:r>
          </a:p>
          <a:p>
            <a:pPr>
              <a:buNone/>
            </a:pPr>
            <a:r>
              <a:rPr lang="ru-RU" sz="7400" b="1" dirty="0" smtClean="0"/>
              <a:t> </a:t>
            </a:r>
            <a:endParaRPr lang="ru-RU" sz="7400" dirty="0" smtClean="0"/>
          </a:p>
          <a:p>
            <a:endParaRPr lang="ru-RU" dirty="0"/>
          </a:p>
        </p:txBody>
      </p:sp>
      <p:sp>
        <p:nvSpPr>
          <p:cNvPr id="4" name="Содержимое 2"/>
          <p:cNvSpPr>
            <a:spLocks noGrp="1"/>
          </p:cNvSpPr>
          <p:nvPr>
            <p:ph type="title"/>
          </p:nvPr>
        </p:nvSpPr>
        <p:spPr>
          <a:xfrm>
            <a:off x="1043608" y="411510"/>
            <a:ext cx="7719392" cy="941040"/>
          </a:xfrm>
        </p:spPr>
        <p:txBody>
          <a:bodyPr>
            <a:noAutofit/>
          </a:bodyPr>
          <a:lstStyle/>
          <a:p>
            <a:pPr algn="ctr"/>
            <a:r>
              <a:rPr lang="ru-RU" sz="1600" b="1" i="1" dirty="0" smtClean="0"/>
              <a:t/>
            </a:r>
            <a:br>
              <a:rPr lang="ru-RU" sz="1600" b="1" i="1" dirty="0" smtClean="0"/>
            </a:br>
            <a:r>
              <a:rPr lang="ru-RU" sz="1600" b="1" i="1" dirty="0" smtClean="0"/>
              <a:t/>
            </a:r>
            <a:br>
              <a:rPr lang="ru-RU" sz="1600" b="1" i="1" dirty="0" smtClean="0"/>
            </a:br>
            <a:r>
              <a:rPr lang="ru-RU" sz="1600" b="1" i="1" dirty="0" smtClean="0"/>
              <a:t/>
            </a:r>
            <a:br>
              <a:rPr lang="ru-RU" sz="1600" b="1" i="1" dirty="0" smtClean="0"/>
            </a:br>
            <a:r>
              <a:rPr lang="ru-RU" sz="1600" b="1" i="1" dirty="0" smtClean="0"/>
              <a:t/>
            </a:r>
            <a:br>
              <a:rPr lang="ru-RU" sz="1600" b="1" i="1" dirty="0" smtClean="0"/>
            </a:br>
            <a:r>
              <a:rPr lang="ru-RU" sz="1600" b="1" i="1" dirty="0" smtClean="0"/>
              <a:t/>
            </a:r>
            <a:br>
              <a:rPr lang="ru-RU" sz="1600" b="1" i="1" dirty="0" smtClean="0"/>
            </a:br>
            <a:r>
              <a:rPr lang="ru-RU" sz="1600" b="1" i="1" dirty="0" smtClean="0"/>
              <a:t/>
            </a:r>
            <a:br>
              <a:rPr lang="ru-RU" sz="1600" b="1" i="1" dirty="0" smtClean="0"/>
            </a:br>
            <a:r>
              <a:rPr lang="ru-RU" sz="1600" b="1" i="1" dirty="0" smtClean="0"/>
              <a:t/>
            </a:r>
            <a:br>
              <a:rPr lang="ru-RU" sz="1600" b="1" i="1" dirty="0" smtClean="0"/>
            </a:br>
            <a:r>
              <a:rPr lang="ru-RU" sz="1600" b="1" i="1" dirty="0" smtClean="0"/>
              <a:t/>
            </a:r>
            <a:br>
              <a:rPr lang="ru-RU" sz="1600" b="1" i="1" dirty="0" smtClean="0"/>
            </a:br>
            <a:endParaRPr lang="ru-RU" sz="1600" dirty="0" smtClean="0"/>
          </a:p>
          <a:p>
            <a:endParaRPr lang="ru-RU" sz="1600" dirty="0" smtClean="0"/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 проекта</a:t>
            </a:r>
          </a:p>
          <a:p>
            <a:endParaRPr lang="ru-RU" sz="36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62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95486"/>
            <a:ext cx="81534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09600" y="987574"/>
            <a:ext cx="8153400" cy="364157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>
              <a:buNone/>
            </a:pPr>
            <a:r>
              <a:rPr lang="ru-RU" sz="6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     Воспитание экологически грамотного человека одна из актуальных проблем нашего времени. Если мы не научим детей любить и беречь природу, во что может превратиться наш город, наша страна, наша планета. Причиной многих неблаговидных поступков, которые совершают люди по отношению к природе, является незнание. Если человек ничего не знает об окружающей природе, не интересуется ею, не видит ее красоты, то и относится к ней безразлично. В этом случае взрослый должен помочь ребенку увидеть то, что он не заметил, помочь ему познать всю красоту природы, разобраться, в чем ее польза.</a:t>
            </a:r>
          </a:p>
          <a:p>
            <a:pPr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		Проект «Русская березка» разработан для того, чтобы познакомить детей с символом нашей страны берёзой, и воспитать желание беречь и любить русскую красавицу.</a:t>
            </a:r>
          </a:p>
          <a:p>
            <a:pPr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 		 </a:t>
            </a:r>
            <a:br>
              <a:rPr lang="ru-RU" sz="6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Ознакомление детей с традициями русского народа и их сохранение - дело величайшей важности.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400" dirty="0" smtClean="0">
                <a:latin typeface="Times New Roman" pitchFamily="18" charset="0"/>
                <a:cs typeface="Times New Roman" pitchFamily="18" charset="0"/>
              </a:rPr>
            </a:b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2824" y="1174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94147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Наблюдение в разное время года                                   весна                             лето</a:t>
            </a:r>
            <a:endParaRPr lang="ru-RU" sz="28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9" descr="IMG_20230324_105752_HDR.jpg"/>
          <p:cNvPicPr>
            <a:picLocks noGrp="1" noChangeAspect="1"/>
          </p:cNvPicPr>
          <p:nvPr>
            <p:ph sz="quarter" idx="13"/>
          </p:nvPr>
        </p:nvPicPr>
        <p:blipFill>
          <a:blip r:embed="rId3" cstate="print"/>
          <a:stretch>
            <a:fillRect/>
          </a:stretch>
        </p:blipFill>
        <p:spPr>
          <a:xfrm>
            <a:off x="1763688" y="1203598"/>
            <a:ext cx="2467087" cy="3276600"/>
          </a:xfrm>
        </p:spPr>
      </p:pic>
      <p:pic>
        <p:nvPicPr>
          <p:cNvPr id="11" name="Рисунок 10" descr="IMG_20230517_07125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1203598"/>
            <a:ext cx="2728464" cy="331236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1208"/>
            <a:ext cx="9144000" cy="51647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65344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 </a:t>
            </a:r>
            <a:r>
              <a:rPr lang="ru-RU" sz="3200" b="1" dirty="0" smtClean="0">
                <a:solidFill>
                  <a:schemeClr val="bg2">
                    <a:lumMod val="10000"/>
                  </a:schemeClr>
                </a:solidFill>
              </a:rPr>
              <a:t>Презентация « Береза – символ России</a:t>
            </a:r>
            <a:r>
              <a:rPr lang="ru-RU" sz="3200" b="1" dirty="0" smtClean="0"/>
              <a:t>»</a:t>
            </a:r>
            <a:endParaRPr lang="ru-RU" sz="3200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059582"/>
            <a:ext cx="2467087" cy="327660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059582"/>
            <a:ext cx="2728464" cy="32766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23478"/>
            <a:ext cx="8153400" cy="100584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Чтение стихотворений о березе.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1600" b="1" dirty="0" smtClean="0"/>
              <a:t>«Берёзовая роща»</a:t>
            </a:r>
            <a:br>
              <a:rPr lang="ru-RU" sz="1600" b="1" dirty="0" smtClean="0"/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Герман Ходырев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Белее снега чистого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 месяца лучистого,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Как в белых платьях девицы,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Берёзы стали в круг.</a:t>
            </a:r>
          </a:p>
          <a:p>
            <a:pPr algn="ctr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Их ветви — руки тонкие,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Как будто струны звонкие.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Лишь ветер к ним притронется —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 всё поёт вокруг.</a:t>
            </a:r>
          </a:p>
          <a:p>
            <a:pPr algn="ctr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При ясном свете месяца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Вся роща точно светится.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 реже сумрак вечера,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Светлее ночи тень.</a:t>
            </a:r>
          </a:p>
          <a:p>
            <a:pPr algn="ctr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 лес могучий, кряжистый</a:t>
            </a:r>
          </a:p>
          <a:p>
            <a:pPr algn="ctr"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Глядит на рощу радостно: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Всегда теперь с ним рядышком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Сияет светлый день.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***</a:t>
            </a:r>
          </a:p>
          <a:p>
            <a:pPr>
              <a:buNone/>
            </a:pPr>
            <a:r>
              <a:rPr lang="ru-RU" sz="1200" dirty="0" smtClean="0"/>
              <a:t/>
            </a:r>
            <a:br>
              <a:rPr lang="ru-RU" sz="1200" dirty="0" smtClean="0"/>
            </a:br>
            <a:endParaRPr lang="ru-RU" sz="1200" dirty="0" smtClean="0"/>
          </a:p>
          <a:p>
            <a:pPr>
              <a:buNone/>
            </a:pPr>
            <a:endParaRPr lang="ru-RU" sz="1200" dirty="0"/>
          </a:p>
        </p:txBody>
      </p:sp>
      <p:sp>
        <p:nvSpPr>
          <p:cNvPr id="2049" name="Rectangle 1"/>
          <p:cNvSpPr>
            <a:spLocks noGrp="1" noChangeArrowheads="1"/>
          </p:cNvSpPr>
          <p:nvPr>
            <p:ph sz="quarter" idx="14"/>
          </p:nvPr>
        </p:nvSpPr>
        <p:spPr bwMode="auto">
          <a:xfrm>
            <a:off x="6039750" y="1404572"/>
            <a:ext cx="1526765" cy="315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«Берёза»</a:t>
            </a:r>
            <a:b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Автор: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С.Есенин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Белая береза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 моим окном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Принакрылась снегом,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Точно серебром.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пушистых ветках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Снежною каймой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Распустились кисти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Белой бахромой.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стоит береза	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сонной тишине,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горят снежинки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золотом огне.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заря, лениво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Обходя кругом,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обсыпает ветки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Новым серебром.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 береза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23478"/>
            <a:ext cx="81534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Русский народный праздник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Берещенье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(11 апреля)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967036"/>
            <a:ext cx="2520280" cy="3548930"/>
          </a:xfrm>
          <a:prstGeom prst="rect">
            <a:avLst/>
          </a:prstGeom>
        </p:spPr>
      </p:pic>
      <p:pic>
        <p:nvPicPr>
          <p:cNvPr id="14" name="Объект 13"/>
          <p:cNvPicPr>
            <a:picLocks noGrp="1" noChangeAspect="1"/>
          </p:cNvPicPr>
          <p:nvPr>
            <p:ph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519" y="1059582"/>
            <a:ext cx="2467087" cy="344747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 береза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23478"/>
            <a:ext cx="81534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Русский народный праздник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Берещенье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(11 апреля)</a:t>
            </a:r>
            <a:endParaRPr lang="ru-RU" sz="20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241643"/>
            <a:ext cx="2467087" cy="32766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241643"/>
            <a:ext cx="2864641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5826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44" y="0"/>
            <a:ext cx="9251504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9052" y="-210010"/>
            <a:ext cx="8153400" cy="119758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Аппликация из бересты</a:t>
            </a:r>
            <a:b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«Избушка для зайчика» </a:t>
            </a:r>
            <a:endParaRPr lang="ru-RU" sz="28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Содержимое 13" descr="IMG_20230317_092012.jpg"/>
          <p:cNvPicPr>
            <a:picLocks noGrp="1" noChangeAspect="1"/>
          </p:cNvPicPr>
          <p:nvPr>
            <p:ph sz="quarter" idx="13"/>
          </p:nvPr>
        </p:nvPicPr>
        <p:blipFill>
          <a:blip r:embed="rId3" cstate="print"/>
          <a:stretch>
            <a:fillRect/>
          </a:stretch>
        </p:blipFill>
        <p:spPr>
          <a:xfrm>
            <a:off x="1403648" y="1174522"/>
            <a:ext cx="2467087" cy="32766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5" y="1174522"/>
            <a:ext cx="2952328" cy="32766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51504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9052" y="-210010"/>
            <a:ext cx="8153400" cy="100584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« Березка весной»</a:t>
            </a:r>
            <a:endParaRPr lang="ru-RU" sz="28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IMG_20230517_111550.jpg"/>
          <p:cNvPicPr>
            <a:picLocks noGrp="1" noChangeAspect="1"/>
          </p:cNvPicPr>
          <p:nvPr>
            <p:ph sz="quarter" idx="13"/>
          </p:nvPr>
        </p:nvPicPr>
        <p:blipFill>
          <a:blip r:embed="rId3" cstate="print"/>
          <a:stretch>
            <a:fillRect/>
          </a:stretch>
        </p:blipFill>
        <p:spPr>
          <a:xfrm>
            <a:off x="1763688" y="1275606"/>
            <a:ext cx="2467087" cy="3276600"/>
          </a:xfrm>
        </p:spPr>
      </p:pic>
      <p:pic>
        <p:nvPicPr>
          <p:cNvPr id="10" name="Рисунок 9" descr="IMG_20230518_143908~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1347614"/>
            <a:ext cx="2850098" cy="324036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 береза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Пальчиковая гимнастика</a:t>
            </a:r>
            <a:endParaRPr lang="ru-RU" sz="32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пальчиковая игра березка.jpg"/>
          <p:cNvPicPr>
            <a:picLocks noGrp="1" noChangeAspect="1"/>
          </p:cNvPicPr>
          <p:nvPr>
            <p:ph sz="quarter" idx="13"/>
          </p:nvPr>
        </p:nvPicPr>
        <p:blipFill>
          <a:blip r:embed="rId3" cstate="print"/>
          <a:stretch>
            <a:fillRect/>
          </a:stretch>
        </p:blipFill>
        <p:spPr>
          <a:xfrm>
            <a:off x="1835697" y="1051043"/>
            <a:ext cx="5616624" cy="393893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25174"/>
            <a:ext cx="9251504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9052" y="-210010"/>
            <a:ext cx="8153400" cy="100584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Беседа  «Лапоть подковырки не стрит»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Содержимое 10" descr=".trashed-1687028340-IMG_20230518_145838.jpg"/>
          <p:cNvPicPr>
            <a:picLocks noGrp="1" noChangeAspect="1"/>
          </p:cNvPicPr>
          <p:nvPr>
            <p:ph sz="quarter" idx="13"/>
          </p:nvPr>
        </p:nvPicPr>
        <p:blipFill>
          <a:blip r:embed="rId3" cstate="print"/>
          <a:stretch>
            <a:fillRect/>
          </a:stretch>
        </p:blipFill>
        <p:spPr>
          <a:xfrm>
            <a:off x="539552" y="1491630"/>
            <a:ext cx="2467087" cy="3276600"/>
          </a:xfrm>
        </p:spPr>
      </p:pic>
      <p:pic>
        <p:nvPicPr>
          <p:cNvPr id="12" name="Рисунок 11" descr="IMG_20230519_091929~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1131590"/>
            <a:ext cx="2521173" cy="2880320"/>
          </a:xfrm>
          <a:prstGeom prst="rect">
            <a:avLst/>
          </a:prstGeom>
        </p:spPr>
      </p:pic>
      <p:pic>
        <p:nvPicPr>
          <p:cNvPr id="14" name="Рисунок 13" descr="IMG_20230519_091624~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8224" y="1491630"/>
            <a:ext cx="2232248" cy="324036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0"/>
            <a:ext cx="9251504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9052" y="-210010"/>
            <a:ext cx="8153400" cy="100584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Знакомство с берестяным промыслом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9" descr="IMG_20230310_162611.jpg"/>
          <p:cNvPicPr>
            <a:picLocks noGrp="1" noChangeAspect="1"/>
          </p:cNvPicPr>
          <p:nvPr>
            <p:ph sz="quarter" idx="13"/>
          </p:nvPr>
        </p:nvPicPr>
        <p:blipFill>
          <a:blip r:embed="rId3" cstate="print"/>
          <a:stretch>
            <a:fillRect/>
          </a:stretch>
        </p:blipFill>
        <p:spPr>
          <a:xfrm>
            <a:off x="755576" y="1851670"/>
            <a:ext cx="2362175" cy="2849488"/>
          </a:xfrm>
        </p:spPr>
      </p:pic>
      <p:pic>
        <p:nvPicPr>
          <p:cNvPr id="13" name="Рисунок 12" descr=".trashed-1687271343-IMG_20230519_1631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83415" y="1707654"/>
            <a:ext cx="2360585" cy="3024336"/>
          </a:xfrm>
          <a:prstGeom prst="rect">
            <a:avLst/>
          </a:prstGeom>
        </p:spPr>
      </p:pic>
      <p:pic>
        <p:nvPicPr>
          <p:cNvPr id="15" name="Рисунок 14" descr="IMG_20230403_1559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843558"/>
            <a:ext cx="2656456" cy="316835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4581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семинар по ознакомлению с русской народной культурой </a:t>
            </a:r>
            <a:b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(дети представляли изделия из бересты, читали стихи о березе)</a:t>
            </a:r>
            <a:endParaRPr lang="ru-RU" sz="1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Объект 1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3" y="1436473"/>
            <a:ext cx="3863797" cy="3136671"/>
          </a:xfr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404791"/>
            <a:ext cx="3758952" cy="316835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фон берез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4581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Мастер-класс по освоению техники работы с берестой</a:t>
            </a:r>
            <a:b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«Золотой завиток бересты» </a:t>
            </a:r>
            <a:endParaRPr lang="ru-RU" sz="1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61" y="1275606"/>
            <a:ext cx="3706419" cy="327660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728" y="1275606"/>
            <a:ext cx="420569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2027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фон береза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2381632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  <a:r>
              <a:rPr lang="ru-RU" sz="36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 внимание</a:t>
            </a:r>
            <a:endParaRPr lang="ru-RU" sz="3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quarter" idx="13"/>
          </p:nvPr>
        </p:nvSpPr>
        <p:spPr>
          <a:xfrm>
            <a:off x="609600" y="4443958"/>
            <a:ext cx="8153400" cy="185192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Presentatio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WidescreenPresentation</Template>
  <TotalTime>0</TotalTime>
  <Words>189</Words>
  <Application>Microsoft Office PowerPoint</Application>
  <PresentationFormat>Экран (16:9)</PresentationFormat>
  <Paragraphs>84</Paragraphs>
  <Slides>19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Calibri</vt:lpstr>
      <vt:lpstr>Times New Roman</vt:lpstr>
      <vt:lpstr>Tw Cen MT</vt:lpstr>
      <vt:lpstr>Wingdings</vt:lpstr>
      <vt:lpstr>Wingdings 2</vt:lpstr>
      <vt:lpstr>WidescreenPresentation</vt:lpstr>
      <vt:lpstr>МАДОУ «Детский сад №6» </vt:lpstr>
      <vt:lpstr> </vt:lpstr>
      <vt:lpstr> </vt:lpstr>
      <vt:lpstr>Цель проекта</vt:lpstr>
      <vt:lpstr>              Задачи проекта </vt:lpstr>
      <vt:lpstr>Актуальность</vt:lpstr>
      <vt:lpstr>Наблюдение в разное время года                                   весна                             лето</vt:lpstr>
      <vt:lpstr> Презентация « Береза – символ России»</vt:lpstr>
      <vt:lpstr> Чтение стихотворений о березе.</vt:lpstr>
      <vt:lpstr>Русский народный праздник  «Берещенье» (11 апреля)</vt:lpstr>
      <vt:lpstr>Русский народный праздник  «Берещенье» (11 апреля)</vt:lpstr>
      <vt:lpstr>Аппликация из бересты «Избушка для зайчика» </vt:lpstr>
      <vt:lpstr>Рисование « Березка весной»</vt:lpstr>
      <vt:lpstr>Пальчиковая гимнастика</vt:lpstr>
      <vt:lpstr>Беседа  «Лапоть подковырки не стрит»</vt:lpstr>
      <vt:lpstr>Знакомство с берестяным промыслом</vt:lpstr>
      <vt:lpstr>Муниципальный семинар по ознакомлению с русской народной культурой  (дети представляли изделия из бересты, читали стихи о березе)</vt:lpstr>
      <vt:lpstr>Мастер-класс по освоению техники работы с берестой «Золотой завиток бересты» </vt:lpstr>
      <vt:lpstr>Спасибо за внимание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2021-06-03T09:18:51Z</dcterms:created>
  <dcterms:modified xsi:type="dcterms:W3CDTF">2023-10-10T12:51:55Z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