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65" r:id="rId4"/>
    <p:sldId id="266" r:id="rId5"/>
    <p:sldId id="257" r:id="rId6"/>
    <p:sldId id="258" r:id="rId7"/>
    <p:sldId id="259" r:id="rId8"/>
    <p:sldId id="267" r:id="rId9"/>
    <p:sldId id="273" r:id="rId10"/>
    <p:sldId id="268" r:id="rId11"/>
    <p:sldId id="260" r:id="rId12"/>
    <p:sldId id="269" r:id="rId13"/>
    <p:sldId id="262" r:id="rId14"/>
    <p:sldId id="263" r:id="rId15"/>
    <p:sldId id="261" r:id="rId16"/>
    <p:sldId id="274" r:id="rId17"/>
    <p:sldId id="275" r:id="rId18"/>
    <p:sldId id="276" r:id="rId19"/>
    <p:sldId id="277" r:id="rId20"/>
    <p:sldId id="278" r:id="rId21"/>
    <p:sldId id="279" r:id="rId22"/>
    <p:sldId id="281" r:id="rId23"/>
    <p:sldId id="282" r:id="rId24"/>
    <p:sldId id="271" r:id="rId25"/>
    <p:sldId id="280" r:id="rId26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4" autoAdjust="0"/>
    <p:restoredTop sz="94662" autoAdjust="0"/>
  </p:normalViewPr>
  <p:slideViewPr>
    <p:cSldViewPr>
      <p:cViewPr varScale="1">
        <p:scale>
          <a:sx n="105" d="100"/>
          <a:sy n="105" d="100"/>
        </p:scale>
        <p:origin x="-132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D039B4-C6C9-4014-983E-700A81EF04D8}" type="datetimeFigureOut">
              <a:rPr lang="ru-RU"/>
              <a:pPr>
                <a:defRPr/>
              </a:pPr>
              <a:t>06.10.2018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4D528A-13F1-4C46-80B6-D667B8A30BE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7B773A-858B-4ACA-997D-B254E9562280}" type="datetimeFigureOut">
              <a:rPr lang="ru-RU"/>
              <a:pPr>
                <a:defRPr/>
              </a:pPr>
              <a:t>06.10.2018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01C146-BA75-4B7B-86BB-71441EB82E59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B9DAFD-1D76-42C4-857E-A7DE42CCB818}" type="datetimeFigureOut">
              <a:rPr lang="ru-RU"/>
              <a:pPr>
                <a:defRPr/>
              </a:pPr>
              <a:t>06.10.2018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A0668C-9557-4892-BC2C-42735A645FA7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9D4239-3145-4FE3-9BF4-6D02C9016048}" type="datetimeFigureOut">
              <a:rPr lang="ru-RU"/>
              <a:pPr>
                <a:defRPr/>
              </a:pPr>
              <a:t>06.10.2018</a:t>
            </a:fld>
            <a:endParaRPr lang="ru-RU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5385EA-A441-4493-BEC5-677137EACE6B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A360F8-2D34-45AE-9C30-B2BC02A8A8F0}" type="datetimeFigureOut">
              <a:rPr lang="ru-RU"/>
              <a:pPr>
                <a:defRPr/>
              </a:pPr>
              <a:t>06.10.2018</a:t>
            </a:fld>
            <a:endParaRPr lang="ru-RU" dirty="0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0B466D-0730-4723-A816-856EBD3CB1D7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5A5BF8-CEFF-4498-9E5B-0659B1BEA140}" type="datetimeFigureOut">
              <a:rPr lang="ru-RU"/>
              <a:pPr>
                <a:defRPr/>
              </a:pPr>
              <a:t>06.10.2018</a:t>
            </a:fld>
            <a:endParaRPr lang="ru-RU" dirty="0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6411B1-DBE8-4504-9E58-03DE57CD9BBE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952A29-64BE-47EC-A752-C8237B6688A4}" type="datetimeFigureOut">
              <a:rPr lang="ru-RU"/>
              <a:pPr>
                <a:defRPr/>
              </a:pPr>
              <a:t>06.10.2018</a:t>
            </a:fld>
            <a:endParaRPr lang="ru-RU" dirty="0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57791E-071A-435A-9D78-115F50E04F6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0AE6D3-526A-4EA5-9047-E4221578B1B7}" type="datetimeFigureOut">
              <a:rPr lang="ru-RU"/>
              <a:pPr>
                <a:defRPr/>
              </a:pPr>
              <a:t>06.10.2018</a:t>
            </a:fld>
            <a:endParaRPr lang="ru-RU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3A9D2F-F98D-4F0F-8F02-8D6D8CF8A867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59C37D-6148-4073-A707-89C011CF4259}" type="datetimeFigureOut">
              <a:rPr lang="ru-RU"/>
              <a:pPr>
                <a:defRPr/>
              </a:pPr>
              <a:t>06.10.2018</a:t>
            </a:fld>
            <a:endParaRPr lang="ru-RU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DF4AC6-615E-4D93-8FB4-7688C78EC8AE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BF9F7F-5352-40D1-BD8E-9BA614EAEF03}" type="datetimeFigureOut">
              <a:rPr lang="ru-RU"/>
              <a:pPr>
                <a:defRPr/>
              </a:pPr>
              <a:t>06.10.2018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1B9D75-5F4A-4397-B546-220AD97F79B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BA8855-9A38-465B-8435-939E589A421F}" type="datetimeFigureOut">
              <a:rPr lang="ru-RU"/>
              <a:pPr>
                <a:defRPr/>
              </a:pPr>
              <a:t>06.10.2018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C72D64-D744-4C39-9201-9AD5484F5362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A9B792C-5FB1-435C-9C95-B405F1DDDF59}" type="datetimeFigureOut">
              <a:rPr lang="ru-RU"/>
              <a:pPr>
                <a:defRPr/>
              </a:pPr>
              <a:t>06.10.2018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1530D3-511C-4B54-ADD1-26E4A84C043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1.jpeg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ctrTitle"/>
          </p:nvPr>
        </p:nvSpPr>
        <p:spPr>
          <a:xfrm>
            <a:off x="971600" y="3284984"/>
            <a:ext cx="7862119" cy="2808311"/>
          </a:xfrm>
        </p:spPr>
        <p:txBody>
          <a:bodyPr/>
          <a:lstStyle/>
          <a:p>
            <a:r>
              <a:rPr lang="ru-RU" b="1" i="1" dirty="0" smtClean="0">
                <a:latin typeface="Gungsuh" pitchFamily="18" charset="-127"/>
                <a:ea typeface="Gungsuh" pitchFamily="18" charset="-127"/>
              </a:rPr>
              <a:t>Пескоигромания </a:t>
            </a:r>
            <a:r>
              <a:rPr lang="ru-RU" b="1" i="1" dirty="0">
                <a:latin typeface="Gungsuh" pitchFamily="18" charset="-127"/>
                <a:ea typeface="Gungsuh" pitchFamily="18" charset="-127"/>
              </a:rPr>
              <a:t>детском </a:t>
            </a:r>
            <a:r>
              <a:rPr lang="ru-RU" b="1" i="1" dirty="0" smtClean="0">
                <a:latin typeface="Gungsuh" pitchFamily="18" charset="-127"/>
                <a:ea typeface="Gungsuh" pitchFamily="18" charset="-127"/>
              </a:rPr>
              <a:t>саду</a:t>
            </a:r>
            <a:r>
              <a:rPr lang="ru-RU" b="1" i="1" dirty="0">
                <a:latin typeface="Gungsuh" pitchFamily="18" charset="-127"/>
                <a:ea typeface="Gungsuh" pitchFamily="18" charset="-127"/>
              </a:rPr>
              <a:t/>
            </a:r>
            <a:br>
              <a:rPr lang="ru-RU" b="1" i="1" dirty="0">
                <a:latin typeface="Gungsuh" pitchFamily="18" charset="-127"/>
                <a:ea typeface="Gungsuh" pitchFamily="18" charset="-127"/>
              </a:rPr>
            </a:br>
            <a:endParaRPr lang="ru-RU" b="1" i="1" dirty="0" smtClean="0">
              <a:latin typeface="Gungsuh" pitchFamily="18" charset="-127"/>
              <a:ea typeface="Gungsuh" pitchFamily="18" charset="-127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00166" y="285728"/>
            <a:ext cx="7400925" cy="1785950"/>
          </a:xfrm>
        </p:spPr>
        <p:txBody>
          <a:bodyPr rtlCol="0">
            <a:normAutofit fontScale="70000" lnSpcReduction="20000"/>
          </a:bodyPr>
          <a:lstStyle/>
          <a:p>
            <a:pPr algn="r" fontAlgn="auto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Автор: Огольцова Наталия Александровна</a:t>
            </a:r>
          </a:p>
          <a:p>
            <a:pPr algn="r" fontAlgn="auto">
              <a:spcAft>
                <a:spcPts val="0"/>
              </a:spcAft>
              <a:defRPr/>
            </a:pPr>
            <a:r>
              <a:rPr lang="ru-RU" b="1">
                <a:solidFill>
                  <a:schemeClr val="tx1">
                    <a:lumMod val="75000"/>
                    <a:lumOff val="25000"/>
                  </a:schemeClr>
                </a:solidFill>
              </a:rPr>
              <a:t>п</a:t>
            </a:r>
            <a:r>
              <a:rPr lang="ru-RU" b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едагог-психолог</a:t>
            </a:r>
            <a:endParaRPr lang="ru-RU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r" fontAlgn="auto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МБДОУ №172 «Радуга» </a:t>
            </a:r>
          </a:p>
          <a:p>
            <a:pPr algn="r" fontAlgn="auto">
              <a:spcAft>
                <a:spcPts val="0"/>
              </a:spcAft>
              <a:defRPr/>
            </a:pPr>
            <a:r>
              <a:rPr lang="ru-RU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г.Иркутск</a:t>
            </a:r>
            <a:endParaRPr lang="ru-RU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r" fontAlgn="auto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2018 г</a:t>
            </a:r>
          </a:p>
          <a:p>
            <a:pPr algn="r" fontAlgn="auto">
              <a:spcAft>
                <a:spcPts val="0"/>
              </a:spcAft>
              <a:defRPr/>
            </a:pPr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1772816"/>
            <a:ext cx="7772400" cy="1470025"/>
          </a:xfrm>
        </p:spPr>
        <p:txBody>
          <a:bodyPr/>
          <a:lstStyle/>
          <a:p>
            <a:r>
              <a:rPr lang="ru-RU" sz="4000" dirty="0" smtClean="0">
                <a:solidFill>
                  <a:srgbClr val="663300"/>
                </a:solidFill>
                <a:latin typeface="Gungsuh" pitchFamily="18" charset="-127"/>
                <a:ea typeface="Gungsuh" pitchFamily="18" charset="-127"/>
              </a:rPr>
              <a:t>Какие ассоциации у вас вызывает слово «Песок»?</a:t>
            </a:r>
            <a:endParaRPr lang="ru-RU" sz="4000" dirty="0">
              <a:solidFill>
                <a:srgbClr val="663300"/>
              </a:solidFill>
              <a:latin typeface="Gungsuh" pitchFamily="18" charset="-127"/>
              <a:ea typeface="Gungsuh" pitchFamily="18" charset="-127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170" name="Picture 2" descr="C:\Users\Хозяин\Desktop\песочная терапия\SandUDunesUSof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140968"/>
            <a:ext cx="7488832" cy="3381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15372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Хозяин\Desktop\песочная терапия\b257b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878" y="1882233"/>
            <a:ext cx="3732050" cy="2366989"/>
          </a:xfrm>
          <a:prstGeom prst="rect">
            <a:avLst/>
          </a:prstGeom>
          <a:noFill/>
          <a:effectLst>
            <a:glow rad="101600">
              <a:schemeClr val="accent6">
                <a:satMod val="175000"/>
                <a:alpha val="40000"/>
              </a:schemeClr>
            </a:glow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Хозяин\Desktop\песочная терапия\7ed1e2d5b4d502a404ae57a0d14b778b_ff88d952b2f10e08e75c13ea8fac78ec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1916831"/>
            <a:ext cx="4854054" cy="3476581"/>
          </a:xfrm>
          <a:prstGeom prst="rect">
            <a:avLst/>
          </a:prstGeom>
          <a:noFill/>
          <a:effectLst>
            <a:glow rad="228600">
              <a:schemeClr val="accent3">
                <a:satMod val="175000"/>
                <a:alpha val="40000"/>
              </a:schemeClr>
            </a:glow>
            <a:softEdge rad="3175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C:\Users\Хозяин\Desktop\песочная терапия\belyy_pesok_morskoy_briz_solomennyy_zont_1920x108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9870" y="3861048"/>
            <a:ext cx="5049137" cy="2840140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  <a:softEdge rad="3175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Picture 5" descr="C:\Users\Хозяин\Desktop\песочная терапия\1560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93" t="5684" r="39085" b="31716"/>
          <a:stretch/>
        </p:blipFill>
        <p:spPr bwMode="auto">
          <a:xfrm>
            <a:off x="275382" y="4005064"/>
            <a:ext cx="1440496" cy="2654472"/>
          </a:xfrm>
          <a:prstGeom prst="rect">
            <a:avLst/>
          </a:prstGeom>
          <a:noFill/>
          <a:effectLst>
            <a:glow rad="1397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C:\Users\Хозяин\Desktop\песочная терапия\24944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54" t="-1" r="16364" b="-8545"/>
          <a:stretch/>
        </p:blipFill>
        <p:spPr bwMode="auto">
          <a:xfrm>
            <a:off x="6819008" y="4780546"/>
            <a:ext cx="2080752" cy="2067791"/>
          </a:xfrm>
          <a:prstGeom prst="rect">
            <a:avLst/>
          </a:prstGeom>
          <a:noFill/>
          <a:effectLst>
            <a:glow rad="228600">
              <a:schemeClr val="accent3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0967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98884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ru-RU" sz="4000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ngsuh" pitchFamily="18" charset="-127"/>
                <a:ea typeface="Gungsuh" pitchFamily="18" charset="-127"/>
              </a:rPr>
              <a:t>Песочная</a:t>
            </a:r>
            <a:r>
              <a:rPr lang="ru-RU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ngsuh" pitchFamily="18" charset="-127"/>
                <a:ea typeface="Gungsuh" pitchFamily="18" charset="-127"/>
              </a:rPr>
              <a:t> </a:t>
            </a:r>
            <a:r>
              <a:rPr lang="ru-RU" sz="4000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ngsuh" pitchFamily="18" charset="-127"/>
                <a:ea typeface="Gungsuh" pitchFamily="18" charset="-127"/>
              </a:rPr>
              <a:t>терапия</a:t>
            </a:r>
            <a:endParaRPr lang="ru-RU" sz="4000" i="1" dirty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ungsuh" pitchFamily="18" charset="-127"/>
              <a:ea typeface="Gungsuh" pitchFamily="18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9512" y="1988840"/>
            <a:ext cx="4824536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Один </a:t>
            </a:r>
            <a:r>
              <a:rPr lang="ru-RU" sz="2000" dirty="0"/>
              <a:t>из методов психотерапии, возникший в рамках аналитической психологии. Это способ общения с миром и самим собой; способ снятия внутреннего напряжения, воплощения его на бессознательно-символическом уровне, что повышает уверенность в себе и открывает новые пути развития. Песочная терапия дает возможность прикоснуться к глубинному, подлинному Я, восстановить свою психическую целостность, собрать свой уникальный образ, картину мира.</a:t>
            </a:r>
          </a:p>
        </p:txBody>
      </p:sp>
      <p:pic>
        <p:nvPicPr>
          <p:cNvPr id="9219" name="Picture 3" descr="C:\Users\Хозяин\Desktop\песочная терапия\220px-Sandpla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2173989"/>
            <a:ext cx="3509851" cy="2664296"/>
          </a:xfrm>
          <a:prstGeom prst="rect">
            <a:avLst/>
          </a:prstGeom>
          <a:noFill/>
          <a:effectLst>
            <a:glow rad="228600">
              <a:schemeClr val="accent5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C:\Users\Хозяин\Desktop\песочная терапия\100_873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7217" y="4747770"/>
            <a:ext cx="2779738" cy="1853320"/>
          </a:xfrm>
          <a:prstGeom prst="rect">
            <a:avLst/>
          </a:prstGeom>
          <a:noFill/>
          <a:effectLst>
            <a:glow rad="139700">
              <a:schemeClr val="accent4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6253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title"/>
          </p:nvPr>
        </p:nvSpPr>
        <p:spPr>
          <a:xfrm>
            <a:off x="395536" y="1916832"/>
            <a:ext cx="8229600" cy="1000125"/>
          </a:xfrm>
        </p:spPr>
        <p:txBody>
          <a:bodyPr/>
          <a:lstStyle/>
          <a:p>
            <a:r>
              <a:rPr lang="ru" sz="4000" b="1" dirty="0">
                <a:solidFill>
                  <a:srgbClr val="002060"/>
                </a:solidFill>
                <a:latin typeface="Gungsuh" pitchFamily="18" charset="-127"/>
                <a:ea typeface="Gungsuh" pitchFamily="18" charset="-127"/>
              </a:rPr>
              <a:t>История песочной терапии </a:t>
            </a:r>
            <a:r>
              <a:rPr lang="en-US" sz="4000" b="1" dirty="0">
                <a:solidFill>
                  <a:srgbClr val="002060"/>
                </a:solidFill>
                <a:latin typeface="Gungsuh" pitchFamily="18" charset="-127"/>
                <a:ea typeface="Gungsuh" pitchFamily="18" charset="-127"/>
              </a:rPr>
              <a:t>"</a:t>
            </a:r>
            <a:r>
              <a:rPr lang="en-US" sz="4000" b="1" dirty="0" err="1">
                <a:solidFill>
                  <a:srgbClr val="002060"/>
                </a:solidFill>
                <a:latin typeface="Gungsuh" pitchFamily="18" charset="-127"/>
                <a:ea typeface="Gungsuh" pitchFamily="18" charset="-127"/>
              </a:rPr>
              <a:t>SandPlay</a:t>
            </a:r>
            <a:r>
              <a:rPr lang="en-US" sz="4000" b="1" dirty="0">
                <a:solidFill>
                  <a:srgbClr val="002060"/>
                </a:solidFill>
                <a:latin typeface="Gadugi" pitchFamily="34" charset="0"/>
              </a:rPr>
              <a:t>"</a:t>
            </a:r>
            <a:endParaRPr lang="ru-RU" sz="4000" dirty="0" smtClean="0"/>
          </a:p>
        </p:txBody>
      </p:sp>
      <p:sp>
        <p:nvSpPr>
          <p:cNvPr id="2" name="TextBox 1"/>
          <p:cNvSpPr txBox="1"/>
          <p:nvPr/>
        </p:nvSpPr>
        <p:spPr>
          <a:xfrm>
            <a:off x="827584" y="3156635"/>
            <a:ext cx="4536504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/>
              <a:t>	Принцип </a:t>
            </a:r>
            <a:r>
              <a:rPr lang="ru-RU" dirty="0"/>
              <a:t>«Терапии песком» был предложен Карлом Густавом Юнгом, швейцарским психотерапевтом, основателем аналитической терапии. </a:t>
            </a:r>
          </a:p>
          <a:p>
            <a:endParaRPr lang="ru-RU" dirty="0"/>
          </a:p>
          <a:p>
            <a:pPr algn="ctr"/>
            <a:r>
              <a:rPr lang="ru-RU" dirty="0"/>
              <a:t>«Процесс игры в песок высвобождает заблокированную энергию и активизирует возможности </a:t>
            </a:r>
            <a:r>
              <a:rPr lang="ru-RU" dirty="0" err="1"/>
              <a:t>самоисцеления</a:t>
            </a:r>
            <a:r>
              <a:rPr lang="ru-RU" dirty="0"/>
              <a:t>, заложенные в человеческой психике».</a:t>
            </a:r>
            <a:br>
              <a:rPr lang="ru-RU" dirty="0"/>
            </a:br>
            <a:endParaRPr lang="ru-RU" dirty="0"/>
          </a:p>
        </p:txBody>
      </p:sp>
      <p:pic>
        <p:nvPicPr>
          <p:cNvPr id="1027" name="Picture 3" descr="C:\Users\Хозяин\Desktop\песочная терапия\carl-gustav-jung-160393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98" r="23955"/>
          <a:stretch/>
        </p:blipFill>
        <p:spPr bwMode="auto">
          <a:xfrm>
            <a:off x="5652120" y="2884102"/>
            <a:ext cx="2867575" cy="3645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115050" cy="1154112"/>
          </a:xfrm>
        </p:spPr>
        <p:txBody>
          <a:bodyPr/>
          <a:lstStyle/>
          <a:p>
            <a:r>
              <a:rPr lang="ru-RU" sz="4000" dirty="0">
                <a:latin typeface="Gungsuh" pitchFamily="18" charset="-127"/>
                <a:ea typeface="Gungsuh" pitchFamily="18" charset="-127"/>
              </a:rPr>
              <a:t>Автор метода «Песочной терапии»</a:t>
            </a:r>
            <a:endParaRPr lang="ru-RU" sz="4000" dirty="0" smtClean="0">
              <a:latin typeface="Gungsuh" pitchFamily="18" charset="-127"/>
              <a:ea typeface="Gungsuh" pitchFamily="18" charset="-127"/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84784"/>
            <a:ext cx="2673665" cy="4954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131840" y="2132856"/>
            <a:ext cx="417646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«Картина на песке – изображение душевного состояния... Неосознанная проблема разыгрывается в песочнице, конфликт переносится из внутреннего мира во внешний и делается зримым» (Дора </a:t>
            </a:r>
            <a:r>
              <a:rPr lang="ru-RU" dirty="0" err="1" smtClean="0"/>
              <a:t>Калф</a:t>
            </a:r>
            <a:r>
              <a:rPr lang="ru-RU" dirty="0"/>
              <a:t>).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>
          <a:xfrm>
            <a:off x="428624" y="1785938"/>
            <a:ext cx="8391847" cy="1143000"/>
          </a:xfrm>
        </p:spPr>
        <p:txBody>
          <a:bodyPr/>
          <a:lstStyle/>
          <a:p>
            <a:r>
              <a:rPr lang="ru" sz="4000" dirty="0">
                <a:solidFill>
                  <a:srgbClr val="002060"/>
                </a:solidFill>
                <a:latin typeface="Gungsuh" pitchFamily="18" charset="-127"/>
                <a:ea typeface="Gungsuh" pitchFamily="18" charset="-127"/>
              </a:rPr>
              <a:t>В России «песочная терапия»</a:t>
            </a:r>
            <a:endParaRPr lang="ru-RU" sz="4000" dirty="0" smtClean="0">
              <a:latin typeface="Gungsuh" pitchFamily="18" charset="-127"/>
              <a:ea typeface="Gungsuh" pitchFamily="18" charset="-127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411760" y="2964939"/>
            <a:ext cx="4392488" cy="2520280"/>
          </a:xfrm>
        </p:spPr>
        <p:txBody>
          <a:bodyPr/>
          <a:lstStyle/>
          <a:p>
            <a:pPr marL="0" indent="0" algn="just">
              <a:buNone/>
              <a:defRPr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П</a:t>
            </a:r>
            <a:r>
              <a:rPr lang="ru-RU" sz="1800" dirty="0" smtClean="0">
                <a:latin typeface="Arial" pitchFamily="34" charset="0"/>
                <a:cs typeface="Arial" pitchFamily="34" charset="0"/>
              </a:rPr>
              <a:t>олучила 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широкое распространение в 90-х годах 20 века, и связано это было с развитием арт-терапии. Наиболее известные отечественные специалисты - ученые, адаптируемые данный подход являются </a:t>
            </a:r>
            <a:r>
              <a:rPr lang="ru-RU" sz="1800" dirty="0" err="1">
                <a:latin typeface="Arial" pitchFamily="34" charset="0"/>
                <a:cs typeface="Arial" pitchFamily="34" charset="0"/>
              </a:rPr>
              <a:t>Зинкевич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-Евстигнеева Т.Д. (доктор психологии, директор Санкт-Петербургского Института сказкотерапии), </a:t>
            </a:r>
            <a:r>
              <a:rPr lang="ru-RU" sz="1800" dirty="0" err="1">
                <a:latin typeface="Arial" pitchFamily="34" charset="0"/>
                <a:cs typeface="Arial" pitchFamily="34" charset="0"/>
              </a:rPr>
              <a:t>Грабенко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 Т.М.(кандидат педагогических наук, проректор по научной работе Института сказкотерапии).</a:t>
            </a:r>
          </a:p>
          <a:p>
            <a:pPr marL="0" indent="0">
              <a:buNone/>
              <a:defRPr/>
            </a:pPr>
            <a:endParaRPr lang="ru-RU" dirty="0"/>
          </a:p>
        </p:txBody>
      </p:sp>
      <p:pic>
        <p:nvPicPr>
          <p:cNvPr id="3074" name="Picture 2" descr="C:\Users\Хозяин\Desktop\песочная терапия\11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708920"/>
            <a:ext cx="2025989" cy="3032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79512" y="5877272"/>
            <a:ext cx="2232248" cy="58477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schemeClr val="bg1"/>
                </a:solidFill>
              </a:rPr>
              <a:t>Татьяна Дмитриевна</a:t>
            </a:r>
          </a:p>
          <a:p>
            <a:pPr algn="ctr"/>
            <a:r>
              <a:rPr lang="ru-RU" sz="1600" dirty="0" err="1" smtClean="0">
                <a:solidFill>
                  <a:schemeClr val="bg1"/>
                </a:solidFill>
              </a:rPr>
              <a:t>Зинкевич</a:t>
            </a:r>
            <a:r>
              <a:rPr lang="ru-RU" sz="1600" dirty="0" smtClean="0">
                <a:solidFill>
                  <a:schemeClr val="bg1"/>
                </a:solidFill>
              </a:rPr>
              <a:t> -Евстигнеева</a:t>
            </a:r>
            <a:endParaRPr lang="ru-RU" sz="1600" dirty="0">
              <a:solidFill>
                <a:schemeClr val="bg1"/>
              </a:solidFill>
            </a:endParaRPr>
          </a:p>
        </p:txBody>
      </p:sp>
      <p:pic>
        <p:nvPicPr>
          <p:cNvPr id="3075" name="Picture 3" descr="C:\Users\Хозяин\Desktop\песочная терапия\i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5872" y="2708920"/>
            <a:ext cx="2085657" cy="2888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905872" y="5597223"/>
            <a:ext cx="2085657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Татьяна </a:t>
            </a:r>
            <a:r>
              <a:rPr lang="ru-RU" dirty="0" err="1" smtClean="0"/>
              <a:t>Грабенко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700808"/>
            <a:ext cx="8229600" cy="4752528"/>
          </a:xfrm>
        </p:spPr>
        <p:txBody>
          <a:bodyPr/>
          <a:lstStyle/>
          <a:p>
            <a:r>
              <a:rPr lang="ru-RU" sz="3600" i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ru-RU" sz="3600" dirty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 такой терапии — не менять и переделывать ребенка, не учить его каким-то специальным поведенческим навыкам, а дать ему возможность быть самим собой. </a:t>
            </a:r>
            <a:r>
              <a:rPr lang="ru-RU" sz="3600" dirty="0" smtClean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Ребенок выбирает мосты между внутренними и внешними мирами.</a:t>
            </a:r>
            <a:endParaRPr lang="ru-RU" sz="3600" dirty="0">
              <a:solidFill>
                <a:srgbClr val="6633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8544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8784976" cy="1728192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ru-RU" sz="4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ngsuh" pitchFamily="18" charset="-127"/>
                <a:ea typeface="Gungsuh" pitchFamily="18" charset="-127"/>
                <a:cs typeface="Aharoni" pitchFamily="2" charset="-79"/>
              </a:rPr>
              <a:t>Ключевые задачи (направления):</a:t>
            </a:r>
            <a:endParaRPr lang="ru-RU" sz="40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ungsuh" pitchFamily="18" charset="-127"/>
              <a:ea typeface="Gungsuh" pitchFamily="18" charset="-127"/>
              <a:cs typeface="Aharoni" pitchFamily="2" charset="-79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844824"/>
            <a:ext cx="7211144" cy="4281339"/>
          </a:xfrm>
        </p:spPr>
        <p:txBody>
          <a:bodyPr/>
          <a:lstStyle/>
          <a:p>
            <a:r>
              <a:rPr lang="ru-RU" dirty="0">
                <a:latin typeface="Arial" pitchFamily="34" charset="0"/>
                <a:cs typeface="Arial" pitchFamily="34" charset="0"/>
              </a:rPr>
              <a:t> </a:t>
            </a:r>
            <a:r>
              <a:rPr lang="ru-RU" sz="1800" dirty="0" smtClean="0">
                <a:latin typeface="Arial" pitchFamily="34" charset="0"/>
                <a:cs typeface="Arial" pitchFamily="34" charset="0"/>
              </a:rPr>
              <a:t>Развитие 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творческих, созидающих возможностей личности;</a:t>
            </a:r>
          </a:p>
          <a:p>
            <a:pPr lvl="0"/>
            <a:r>
              <a:rPr lang="ru-RU" sz="1800" dirty="0">
                <a:latin typeface="Arial" pitchFamily="34" charset="0"/>
                <a:cs typeface="Arial" pitchFamily="34" charset="0"/>
              </a:rPr>
              <a:t>Формирование эмоционального равновесия и позитивного восприятия мира;</a:t>
            </a:r>
          </a:p>
          <a:p>
            <a:pPr lvl="0"/>
            <a:r>
              <a:rPr lang="ru-RU" sz="1800" dirty="0">
                <a:latin typeface="Arial" pitchFamily="34" charset="0"/>
                <a:cs typeface="Arial" pitchFamily="34" charset="0"/>
              </a:rPr>
              <a:t>Формирование позитивных коммуникативных моделей;</a:t>
            </a:r>
          </a:p>
          <a:p>
            <a:pPr lvl="0"/>
            <a:r>
              <a:rPr lang="ru-RU" sz="1800" dirty="0">
                <a:latin typeface="Arial" pitchFamily="34" charset="0"/>
                <a:cs typeface="Arial" pitchFamily="34" charset="0"/>
              </a:rPr>
              <a:t>Творческая коррекция проблемных ситуаций;</a:t>
            </a:r>
          </a:p>
          <a:p>
            <a:pPr lvl="0"/>
            <a:r>
              <a:rPr lang="ru-RU" sz="1800" dirty="0">
                <a:latin typeface="Arial" pitchFamily="34" charset="0"/>
                <a:cs typeface="Arial" pitchFamily="34" charset="0"/>
              </a:rPr>
              <a:t>Коррекция страхов, замкнутости, агрессивности;</a:t>
            </a:r>
          </a:p>
          <a:p>
            <a:pPr lvl="0"/>
            <a:r>
              <a:rPr lang="ru-RU" sz="1800" dirty="0">
                <a:latin typeface="Arial" pitchFamily="34" charset="0"/>
                <a:cs typeface="Arial" pitchFamily="34" charset="0"/>
              </a:rPr>
              <a:t>Повышение личностного потенциала ребёнка (уверенность, самостоятельность, ответственность);</a:t>
            </a:r>
          </a:p>
          <a:p>
            <a:pPr lvl="0"/>
            <a:r>
              <a:rPr lang="ru-RU" sz="1800" dirty="0">
                <a:latin typeface="Arial" pitchFamily="34" charset="0"/>
                <a:cs typeface="Arial" pitchFamily="34" charset="0"/>
              </a:rPr>
              <a:t>Развитие познавательных процессов (внимания, памяти, мышления, воображения);</a:t>
            </a:r>
          </a:p>
          <a:p>
            <a:pPr lvl="0"/>
            <a:r>
              <a:rPr lang="ru-RU" sz="1800" dirty="0">
                <a:latin typeface="Arial" pitchFamily="34" charset="0"/>
                <a:cs typeface="Arial" pitchFamily="34" charset="0"/>
              </a:rPr>
              <a:t>Развитие навыков общения.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1026" name="Picture 2" descr="C:\Users\Хозяин\Desktop\песочная терапия\103212136_large_img_16540451_1381_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2468706"/>
            <a:ext cx="2150368" cy="1432179"/>
          </a:xfrm>
          <a:prstGeom prst="rect">
            <a:avLst/>
          </a:prstGeom>
          <a:noFill/>
          <a:effectLst>
            <a:glow rad="139700">
              <a:schemeClr val="accent4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5013176"/>
            <a:ext cx="2294583" cy="1721843"/>
          </a:xfrm>
          <a:prstGeom prst="rect">
            <a:avLst/>
          </a:prstGeom>
          <a:noFill/>
          <a:ln>
            <a:noFill/>
          </a:ln>
          <a:effectLst>
            <a:glow rad="139700">
              <a:schemeClr val="accent5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scene3d>
            <a:camera prst="orthographicFront"/>
            <a:lightRig rig="threePt" dir="t"/>
          </a:scene3d>
          <a:sp3d>
            <a:bevelT prst="relaxedInset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54029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91680" y="116632"/>
            <a:ext cx="6120680" cy="1872208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ru-RU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ngsuh" pitchFamily="18" charset="-127"/>
                <a:ea typeface="Gungsuh" pitchFamily="18" charset="-127"/>
              </a:rPr>
              <a:t>Какие дети нуждаются в песочной терапии?</a:t>
            </a:r>
            <a:endParaRPr lang="ru-RU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ungsuh" pitchFamily="18" charset="-127"/>
              <a:ea typeface="Gungsuh" pitchFamily="18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83568" y="2564904"/>
            <a:ext cx="777686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ru-RU" dirty="0" smtClean="0">
                <a:solidFill>
                  <a:srgbClr val="663300"/>
                </a:solidFill>
              </a:rPr>
              <a:t>С повышенным уровнем тревожности;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dirty="0" err="1" smtClean="0">
                <a:solidFill>
                  <a:srgbClr val="663300"/>
                </a:solidFill>
              </a:rPr>
              <a:t>Гиперактивные</a:t>
            </a:r>
            <a:r>
              <a:rPr lang="ru-RU" dirty="0" smtClean="0">
                <a:solidFill>
                  <a:srgbClr val="663300"/>
                </a:solidFill>
              </a:rPr>
              <a:t>;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dirty="0" smtClean="0">
                <a:solidFill>
                  <a:srgbClr val="663300"/>
                </a:solidFill>
              </a:rPr>
              <a:t>С проявлением агрессивного поведения;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dirty="0" smtClean="0">
                <a:solidFill>
                  <a:srgbClr val="663300"/>
                </a:solidFill>
              </a:rPr>
              <a:t>С трудностями в общении;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dirty="0" smtClean="0">
                <a:solidFill>
                  <a:srgbClr val="663300"/>
                </a:solidFill>
              </a:rPr>
              <a:t>С задержкой психического развития;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dirty="0" smtClean="0">
                <a:solidFill>
                  <a:srgbClr val="663300"/>
                </a:solidFill>
              </a:rPr>
              <a:t>С проблемами в детско-родительских отношениях;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dirty="0" smtClean="0">
                <a:solidFill>
                  <a:srgbClr val="663300"/>
                </a:solidFill>
              </a:rPr>
              <a:t>С переживанием психотравмирующих ситуаций;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dirty="0" smtClean="0">
                <a:solidFill>
                  <a:srgbClr val="663300"/>
                </a:solidFill>
              </a:rPr>
              <a:t>С наличием страхов и переживаний.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dirty="0" smtClean="0">
                <a:solidFill>
                  <a:srgbClr val="663300"/>
                </a:solidFill>
              </a:rPr>
              <a:t>И многие другие.</a:t>
            </a:r>
          </a:p>
          <a:p>
            <a:r>
              <a:rPr lang="ru-RU" dirty="0" smtClean="0">
                <a:solidFill>
                  <a:srgbClr val="663300"/>
                </a:solidFill>
              </a:rPr>
              <a:t>Песочница – это трехмерное пространство, где дети могут проиграть все свои сложности.</a:t>
            </a:r>
          </a:p>
          <a:p>
            <a:pPr algn="ctr"/>
            <a:r>
              <a:rPr lang="ru-RU" dirty="0" smtClean="0">
                <a:solidFill>
                  <a:srgbClr val="663300"/>
                </a:solidFill>
              </a:rPr>
              <a:t>«Часто руки знают, как решить загадку, </a:t>
            </a:r>
          </a:p>
          <a:p>
            <a:pPr algn="r"/>
            <a:r>
              <a:rPr lang="ru-RU" dirty="0" smtClean="0">
                <a:solidFill>
                  <a:srgbClr val="663300"/>
                </a:solidFill>
              </a:rPr>
              <a:t>с которой интеллект боролся напрасно»</a:t>
            </a:r>
            <a:br>
              <a:rPr lang="ru-RU" dirty="0" smtClean="0">
                <a:solidFill>
                  <a:srgbClr val="663300"/>
                </a:solidFill>
              </a:rPr>
            </a:br>
            <a:r>
              <a:rPr lang="ru-RU" dirty="0" smtClean="0">
                <a:solidFill>
                  <a:srgbClr val="663300"/>
                </a:solidFill>
              </a:rPr>
              <a:t>К. Г. Юнг.</a:t>
            </a:r>
            <a:endParaRPr lang="ru-RU" dirty="0">
              <a:solidFill>
                <a:srgbClr val="663300"/>
              </a:solidFill>
            </a:endParaRPr>
          </a:p>
        </p:txBody>
      </p:sp>
      <p:pic>
        <p:nvPicPr>
          <p:cNvPr id="11266" name="Picture 2" descr="C:\Users\Хозяин\Desktop\песочная терапия\kind.jpg.h380.jpg.56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3305" y="1988840"/>
            <a:ext cx="2488658" cy="1656184"/>
          </a:xfrm>
          <a:prstGeom prst="rect">
            <a:avLst/>
          </a:prstGeom>
          <a:noFill/>
          <a:effectLst>
            <a:glow rad="63500">
              <a:schemeClr val="accent5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C:\Users\Хозяин\Desktop\песочная терапия\g0ua85NZKGQ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3645024"/>
            <a:ext cx="2201540" cy="1472754"/>
          </a:xfrm>
          <a:prstGeom prst="rect">
            <a:avLst/>
          </a:prstGeom>
          <a:noFill/>
          <a:effectLst>
            <a:glow rad="63500">
              <a:schemeClr val="accent5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4195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844824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ru-RU" sz="4000" i="1" dirty="0" smtClean="0">
                <a:latin typeface="Gungsuh" pitchFamily="18" charset="-127"/>
                <a:ea typeface="Gungsuh" pitchFamily="18" charset="-127"/>
              </a:rPr>
              <a:t>Что необходимо для песочной терапии?</a:t>
            </a:r>
            <a:endParaRPr lang="ru-RU" sz="4000" i="1" dirty="0">
              <a:latin typeface="Gungsuh" pitchFamily="18" charset="-127"/>
              <a:ea typeface="Gungsuh" pitchFamily="18" charset="-127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282905" y="1488230"/>
            <a:ext cx="2818656" cy="604664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0" indent="0" algn="ctr">
              <a:buNone/>
            </a:pPr>
            <a:r>
              <a:rPr lang="ru-RU" dirty="0" smtClean="0"/>
              <a:t> Песочница.</a:t>
            </a:r>
            <a:endParaRPr lang="ru-RU" dirty="0"/>
          </a:p>
        </p:txBody>
      </p:sp>
      <p:pic>
        <p:nvPicPr>
          <p:cNvPr id="6146" name="Picture 2" descr="C:\Users\Хозяин\Desktop\песочная терапия\ps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295435"/>
            <a:ext cx="2160240" cy="1507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92623" y="4000708"/>
            <a:ext cx="3240360" cy="58477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600" dirty="0" smtClean="0"/>
              <a:t>Коллекция </a:t>
            </a:r>
            <a:r>
              <a:rPr lang="ru-RU" sz="1600" dirty="0" err="1" smtClean="0"/>
              <a:t>минифигурок</a:t>
            </a:r>
            <a:r>
              <a:rPr lang="ru-RU" sz="1600" dirty="0" smtClean="0"/>
              <a:t>, здания, животные, транспорт и </a:t>
            </a:r>
            <a:r>
              <a:rPr lang="ru-RU" sz="1600" dirty="0" err="1" smtClean="0"/>
              <a:t>тд</a:t>
            </a:r>
            <a:r>
              <a:rPr lang="ru-RU" sz="1600" dirty="0" smtClean="0"/>
              <a:t>.</a:t>
            </a:r>
            <a:endParaRPr lang="ru-RU" sz="1600" dirty="0"/>
          </a:p>
        </p:txBody>
      </p:sp>
      <p:pic>
        <p:nvPicPr>
          <p:cNvPr id="6147" name="Picture 3" descr="C:\Users\Хозяин\Desktop\песочная терапия\94202_origina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223" y="4707331"/>
            <a:ext cx="3064977" cy="2047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3635896" y="1725255"/>
            <a:ext cx="2664296" cy="58477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dirty="0" smtClean="0"/>
              <a:t>Песок. </a:t>
            </a:r>
            <a:endParaRPr lang="ru-RU" sz="3200" dirty="0"/>
          </a:p>
        </p:txBody>
      </p:sp>
      <p:pic>
        <p:nvPicPr>
          <p:cNvPr id="6148" name="Picture 4" descr="C:\Users\Хозяин\Desktop\песочная терапия\570594-631719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837"/>
          <a:stretch/>
        </p:blipFill>
        <p:spPr bwMode="auto">
          <a:xfrm>
            <a:off x="3689440" y="2272783"/>
            <a:ext cx="2610752" cy="289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Users\Хозяин\Desktop\песочная терапия\151805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459"/>
          <a:stretch/>
        </p:blipFill>
        <p:spPr bwMode="auto">
          <a:xfrm>
            <a:off x="5923457" y="5340122"/>
            <a:ext cx="3186116" cy="1387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3689440" y="5589240"/>
            <a:ext cx="2234017" cy="64633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Лопатки, грабли, сеялки, кисти и </a:t>
            </a:r>
            <a:r>
              <a:rPr lang="ru-RU" dirty="0" err="1" smtClean="0"/>
              <a:t>тд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6150" name="Picture 6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81" r="6587"/>
          <a:stretch/>
        </p:blipFill>
        <p:spPr bwMode="auto">
          <a:xfrm>
            <a:off x="6535007" y="1699336"/>
            <a:ext cx="2429481" cy="243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6444208" y="4293096"/>
            <a:ext cx="2520280" cy="64633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Вода. Давать дозированно.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84616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05247" y="3498394"/>
            <a:ext cx="3744416" cy="504056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ru-RU" sz="1800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Что можно делать с песком?</a:t>
            </a:r>
            <a:endParaRPr lang="ru-RU" sz="1800" i="1" dirty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44626" y="2091381"/>
            <a:ext cx="2679502" cy="936104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marL="0" indent="0" algn="ctr">
              <a:buNone/>
            </a:pPr>
            <a:r>
              <a:rPr lang="ru-RU" sz="2000" dirty="0" smtClean="0"/>
              <a:t>Рисовать </a:t>
            </a:r>
            <a:r>
              <a:rPr lang="ru-RU" sz="2000" dirty="0"/>
              <a:t>на песке </a:t>
            </a:r>
            <a:r>
              <a:rPr lang="ru-RU" sz="2000" dirty="0" smtClean="0"/>
              <a:t>палочкой, цветным песком на песке</a:t>
            </a:r>
            <a:r>
              <a:rPr lang="ru-RU" sz="2000" dirty="0"/>
              <a:t/>
            </a:r>
            <a:br>
              <a:rPr lang="ru-RU" sz="2000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6948264" y="3427258"/>
            <a:ext cx="2088232" cy="64633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Пересыпать, поливать, дуть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179512" y="2780928"/>
            <a:ext cx="1944216" cy="2031325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Рассыпать </a:t>
            </a:r>
            <a:r>
              <a:rPr lang="ru-RU" dirty="0"/>
              <a:t>цветные песчинки, камешки, бусинки в узорном порядке</a:t>
            </a:r>
          </a:p>
          <a:p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6012160" y="2104155"/>
            <a:ext cx="2628292" cy="92333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Возводить </a:t>
            </a:r>
            <a:r>
              <a:rPr lang="ru-RU" dirty="0"/>
              <a:t>на поверхности песка разного рода </a:t>
            </a:r>
            <a:r>
              <a:rPr lang="ru-RU" dirty="0" smtClean="0"/>
              <a:t>рельефы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179512" y="1988840"/>
            <a:ext cx="2664296" cy="58477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600" dirty="0" smtClean="0"/>
              <a:t>Расставлять различные фигурки, здания, транспорт</a:t>
            </a:r>
            <a:endParaRPr lang="ru-RU" sz="1600" dirty="0"/>
          </a:p>
        </p:txBody>
      </p:sp>
      <p:sp>
        <p:nvSpPr>
          <p:cNvPr id="10" name="Стрелка вправо 9"/>
          <p:cNvSpPr/>
          <p:nvPr/>
        </p:nvSpPr>
        <p:spPr>
          <a:xfrm rot="16200000">
            <a:off x="4258334" y="3082873"/>
            <a:ext cx="432048" cy="33930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723482">
            <a:off x="5436096" y="2833326"/>
            <a:ext cx="401637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542318">
            <a:off x="2843808" y="2886503"/>
            <a:ext cx="401637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515670" y="3518647"/>
            <a:ext cx="401637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833783" y="4275727"/>
            <a:ext cx="401637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1130451" y="4941168"/>
            <a:ext cx="2397002" cy="64633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Добавлять цветной песок</a:t>
            </a:r>
            <a:endParaRPr lang="ru-RU" dirty="0"/>
          </a:p>
        </p:txBody>
      </p:sp>
      <p:pic>
        <p:nvPicPr>
          <p:cNvPr id="10246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261712" y="3518647"/>
            <a:ext cx="401637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6484713" y="4581128"/>
            <a:ext cx="1975719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Разрушать и заново строить</a:t>
            </a:r>
            <a:endParaRPr lang="ru-RU" dirty="0"/>
          </a:p>
        </p:txBody>
      </p:sp>
      <p:pic>
        <p:nvPicPr>
          <p:cNvPr id="10247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231605">
            <a:off x="6156176" y="4073589"/>
            <a:ext cx="401637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3995936" y="4950296"/>
            <a:ext cx="2217042" cy="92333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Оставлять следы от разных предметов</a:t>
            </a:r>
            <a:endParaRPr lang="ru-RU" dirty="0"/>
          </a:p>
        </p:txBody>
      </p:sp>
      <p:pic>
        <p:nvPicPr>
          <p:cNvPr id="10248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351293">
            <a:off x="4772025" y="4275727"/>
            <a:ext cx="401637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0312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1520" y="188640"/>
            <a:ext cx="8712968" cy="1800200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ru-RU" sz="40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ngsuh" pitchFamily="18" charset="-127"/>
                <a:ea typeface="Gungsuh" pitchFamily="18" charset="-127"/>
                <a:cs typeface="Aharoni" pitchFamily="2" charset="-79"/>
              </a:rPr>
              <a:t>Рекомендации по проведению занятий:</a:t>
            </a:r>
            <a:endParaRPr lang="ru-RU" sz="4000" dirty="0">
              <a:latin typeface="Gungsuh" pitchFamily="18" charset="-127"/>
              <a:ea typeface="Gungsuh" pitchFamily="18" charset="-127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5536" y="1988840"/>
            <a:ext cx="8640960" cy="1953522"/>
          </a:xfrm>
        </p:spPr>
        <p:txBody>
          <a:bodyPr/>
          <a:lstStyle/>
          <a:p>
            <a:pPr marL="171450" indent="-171450" algn="l">
              <a:buFont typeface="Arial" pitchFamily="34" charset="0"/>
              <a:buChar char="•"/>
            </a:pPr>
            <a:r>
              <a:rPr lang="ru-RU" sz="1800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Желательно, чтобы дети работали стоя – так у них будет больше свободы </a:t>
            </a:r>
            <a:r>
              <a:rPr lang="ru-RU" sz="1800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движений</a:t>
            </a:r>
            <a:r>
              <a:rPr lang="ru-RU" sz="1800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;</a:t>
            </a:r>
          </a:p>
          <a:p>
            <a:pPr marL="171450" indent="-171450" algn="l">
              <a:buFont typeface="Arial" pitchFamily="34" charset="0"/>
              <a:buChar char="•"/>
            </a:pPr>
            <a:r>
              <a:rPr lang="ru-RU" sz="1800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Не помещайте лоток в углу комнаты. К лотку должен быть обеспечен свободный доступ со всех сторон: только в этом случае дети смогут по желанию выбирать формат будущего изображения (горизонтальный или вертикальный</a:t>
            </a:r>
            <a:r>
              <a:rPr lang="ru-RU" sz="1800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);</a:t>
            </a:r>
            <a:endParaRPr lang="ru-RU" sz="1800" dirty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098" name="Picture 2" descr="C:\Users\Хозяин\Desktop\песочная терапия\pecochnic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5653" y="3942362"/>
            <a:ext cx="3550147" cy="2662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90909" y="3842506"/>
            <a:ext cx="499212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ru-RU" dirty="0">
                <a:solidFill>
                  <a:srgbClr val="663300"/>
                </a:solidFill>
                <a:latin typeface="Arial" pitchFamily="34" charset="0"/>
                <a:cs typeface="Arial" pitchFamily="34" charset="0"/>
              </a:rPr>
              <a:t>Лоток с песком следует установить на большом и прочном столе, высота которого должна обеспечивать комфортные условия для работы детей. При этом столешница должна быть значительно больше лотка, чтобы на ней можно было свободно разместить вспомогательные материалы и организовать места для занятий с песком;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58713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1520" y="188640"/>
            <a:ext cx="8712968" cy="1800200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ru-RU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ngsuh" pitchFamily="18" charset="-127"/>
                <a:ea typeface="Gungsuh" pitchFamily="18" charset="-127"/>
                <a:cs typeface="Aharoni" pitchFamily="2" charset="-79"/>
              </a:rPr>
              <a:t>Рекомендации по </a:t>
            </a:r>
            <a:r>
              <a:rPr lang="ru-RU" sz="40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ngsuh" pitchFamily="18" charset="-127"/>
                <a:ea typeface="Gungsuh" pitchFamily="18" charset="-127"/>
                <a:cs typeface="Aharoni" pitchFamily="2" charset="-79"/>
              </a:rPr>
              <a:t>проведению</a:t>
            </a:r>
            <a:r>
              <a:rPr lang="ru-RU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ngsuh" pitchFamily="18" charset="-127"/>
                <a:ea typeface="Gungsuh" pitchFamily="18" charset="-127"/>
                <a:cs typeface="Aharoni" pitchFamily="2" charset="-79"/>
              </a:rPr>
              <a:t> занятий:</a:t>
            </a:r>
            <a:endParaRPr lang="ru-RU" dirty="0">
              <a:latin typeface="Gungsuh" pitchFamily="18" charset="-127"/>
              <a:ea typeface="Gungsuh" pitchFamily="18" charset="-127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23928" y="2132856"/>
            <a:ext cx="5400600" cy="4608512"/>
          </a:xfrm>
        </p:spPr>
        <p:txBody>
          <a:bodyPr/>
          <a:lstStyle/>
          <a:p>
            <a:pPr marL="171450" indent="-171450" algn="l">
              <a:buFont typeface="Arial" pitchFamily="34" charset="0"/>
              <a:buChar char="•"/>
            </a:pPr>
            <a:r>
              <a:rPr lang="ru-RU" sz="1800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Перед началом и после занятий, детям следует вымыть руки;</a:t>
            </a:r>
          </a:p>
          <a:p>
            <a:pPr marL="171450" indent="-171450" algn="l">
              <a:buFont typeface="Arial" pitchFamily="34" charset="0"/>
              <a:buChar char="•"/>
            </a:pPr>
            <a:r>
              <a:rPr lang="ru-RU" sz="1800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Перед проведением занятия необходимо провести инструктаж по технике безопасности и правилам работы с песочницей;</a:t>
            </a:r>
          </a:p>
          <a:p>
            <a:pPr marL="171450" indent="-171450" algn="l">
              <a:buFont typeface="Arial" pitchFamily="34" charset="0"/>
              <a:buChar char="•"/>
            </a:pPr>
            <a:r>
              <a:rPr lang="ru-RU" sz="1800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Все </a:t>
            </a:r>
            <a:r>
              <a:rPr lang="ru-RU" sz="1800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принадлежности для занятий следует размещать в маленьких корзиночках или ящичках на уровне глаз </a:t>
            </a:r>
            <a:r>
              <a:rPr lang="ru-RU" sz="1800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ребенка</a:t>
            </a:r>
            <a:r>
              <a:rPr lang="ru-RU" sz="1800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;</a:t>
            </a:r>
          </a:p>
          <a:p>
            <a:pPr marL="171450" indent="-171450" algn="l">
              <a:buFont typeface="Arial" pitchFamily="34" charset="0"/>
              <a:buChar char="•"/>
            </a:pPr>
            <a:r>
              <a:rPr lang="ru-RU" sz="1800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800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С детьми полезно устраивать своего рода «мозговые штурмы», во время которых можно обсуждать, например, какие еще материалы подойдут для игр и рисования в </a:t>
            </a:r>
            <a:r>
              <a:rPr lang="ru-RU" sz="1800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лотке</a:t>
            </a:r>
            <a:r>
              <a:rPr lang="ru-RU" sz="1800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;</a:t>
            </a:r>
          </a:p>
          <a:p>
            <a:pPr marL="171450" indent="-171450" algn="l">
              <a:buFont typeface="Arial" pitchFamily="34" charset="0"/>
              <a:buChar char="•"/>
            </a:pPr>
            <a:r>
              <a:rPr lang="ru-RU" sz="1800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После </a:t>
            </a:r>
            <a:r>
              <a:rPr lang="ru-RU" sz="1800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занятий лоток рекомендуется закрывать специальной </a:t>
            </a:r>
            <a:r>
              <a:rPr lang="ru-RU" sz="1800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крышкой. </a:t>
            </a:r>
            <a:endParaRPr lang="ru-RU" sz="1800" dirty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171450" indent="-171450" algn="l">
              <a:buFont typeface="Arial" pitchFamily="34" charset="0"/>
              <a:buChar char="•"/>
            </a:pPr>
            <a:endParaRPr lang="ru-RU" sz="2000" dirty="0" smtClean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171450" indent="-171450" algn="l">
              <a:buFont typeface="Arial" pitchFamily="34" charset="0"/>
              <a:buChar char="•"/>
            </a:pPr>
            <a:endParaRPr lang="ru-RU" sz="2000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276872"/>
            <a:ext cx="3456384" cy="41044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6691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843808" y="2708920"/>
            <a:ext cx="2952328" cy="1224136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ru-RU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Методы и формы </a:t>
            </a:r>
            <a:br>
              <a:rPr lang="ru-RU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песочной</a:t>
            </a:r>
            <a:br>
              <a:rPr lang="ru-RU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терапии в работе</a:t>
            </a:r>
            <a:endParaRPr lang="ru-RU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3213123" y="4365104"/>
            <a:ext cx="2438997" cy="1484636"/>
          </a:xfr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/>
          <a:p>
            <a:pPr marL="0" indent="0" algn="ctr">
              <a:buNone/>
            </a:pPr>
            <a:r>
              <a:rPr lang="ru-RU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Наглядные </a:t>
            </a:r>
            <a:r>
              <a:rPr lang="ru-RU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методы </a:t>
            </a:r>
            <a:endParaRPr lang="ru-RU" sz="1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(презентации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, показ игрушек, рассматривание картин и иллюстраций, моделирование)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539552" y="2204864"/>
            <a:ext cx="2160240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Диагностическая 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03848" y="2204864"/>
            <a:ext cx="2448272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Коррекционная 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23528" y="2924944"/>
            <a:ext cx="2376264" cy="190821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Исследовательская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практическая деятельность, включающая в себя работу с раздаточным материалом (совочки, формочки, кисточки), элементы экспериментирования, наблюдения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300192" y="1955448"/>
            <a:ext cx="2448272" cy="144655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Игровая 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деятельность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(обыгрывание ситуаций («песочная буря», «проливной дождь», инсценировка, элементы театрализации);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300192" y="3879050"/>
            <a:ext cx="2448272" cy="144655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Словесные 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методы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- беседы, рассказ педагога, чтение произведений литературы (стихи, сказки), использование фольклорного жанра (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потешки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, прибаутки);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896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91680" y="332656"/>
            <a:ext cx="5832648" cy="1440160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ru-RU" sz="4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ngsuh" pitchFamily="18" charset="-127"/>
                <a:ea typeface="Gungsuh" pitchFamily="18" charset="-127"/>
              </a:rPr>
              <a:t>Игровая деятельность</a:t>
            </a:r>
            <a:endParaRPr lang="ru-RU" sz="40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ungsuh" pitchFamily="18" charset="-127"/>
              <a:ea typeface="Gungsuh" pitchFamily="18" charset="-127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988840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ru-RU" sz="1800" dirty="0" smtClean="0"/>
              <a:t>	Дидактический </a:t>
            </a:r>
            <a:r>
              <a:rPr lang="ru-RU" sz="1800" dirty="0"/>
              <a:t>игровой практикум с использованием песочницы применяют для самых маленьких. Ученые доказали, что песок поглощает негативную энергию, успокаивает, наполняет гармонией. Именно поэтому так полезно малышам играть в песочнице.</a:t>
            </a:r>
          </a:p>
          <a:p>
            <a:pPr marL="0" indent="0">
              <a:buNone/>
            </a:pPr>
            <a:r>
              <a:rPr lang="ru-RU" sz="1800" dirty="0" smtClean="0"/>
              <a:t>	Серия </a:t>
            </a:r>
            <a:r>
              <a:rPr lang="ru-RU" sz="1800" dirty="0"/>
              <a:t>игр по книге Т.Д. </a:t>
            </a:r>
            <a:r>
              <a:rPr lang="ru-RU" sz="1800" dirty="0" err="1"/>
              <a:t>Зинкевич</a:t>
            </a:r>
            <a:r>
              <a:rPr lang="ru-RU" sz="1800" dirty="0"/>
              <a:t>-Евстигнеевой « Игры в сказкотерапии», направленные на развитие тактильно – кинестетической чувствительности и мелкой моторики рук, творческой фантазии,  помогают познавать внешний и свой внутренний </a:t>
            </a:r>
            <a:r>
              <a:rPr lang="ru-RU" sz="1800" dirty="0" smtClean="0"/>
              <a:t>мир)</a:t>
            </a:r>
          </a:p>
          <a:p>
            <a:pPr marL="0" indent="0">
              <a:buNone/>
            </a:pPr>
            <a:r>
              <a:rPr lang="ru-RU" sz="2800" dirty="0" smtClean="0"/>
              <a:t>1</a:t>
            </a:r>
            <a:r>
              <a:rPr lang="ru-RU" sz="2800" dirty="0"/>
              <a:t>.«Чувствительные ладошки»</a:t>
            </a:r>
          </a:p>
          <a:p>
            <a:pPr marL="0" indent="0">
              <a:buNone/>
            </a:pPr>
            <a:r>
              <a:rPr lang="ru-RU" sz="1800" dirty="0"/>
              <a:t>Горячее-холодное, мягкое-твердое, </a:t>
            </a:r>
            <a:endParaRPr lang="ru-RU" sz="1800" dirty="0" smtClean="0"/>
          </a:p>
          <a:p>
            <a:pPr marL="0" indent="0">
              <a:buNone/>
            </a:pPr>
            <a:r>
              <a:rPr lang="ru-RU" sz="1800" dirty="0" smtClean="0"/>
              <a:t>сухое-мокрое</a:t>
            </a:r>
            <a:r>
              <a:rPr lang="ru-RU" sz="1800" dirty="0"/>
              <a:t>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6958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19" y="2132856"/>
            <a:ext cx="5616623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«Отпечатки наших рук» . </a:t>
            </a:r>
            <a:endParaRPr lang="ru-RU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ru-RU" dirty="0" smtClean="0"/>
              <a:t>Малышам </a:t>
            </a:r>
            <a:r>
              <a:rPr lang="ru-RU" dirty="0"/>
              <a:t>очень нравится на песке делать отпечатки ножек, ладошек, изображать пальчиками следы животных. А еще очень интересно и приятно закапывать в песок свои ручки и ножки</a:t>
            </a:r>
            <a:r>
              <a:rPr lang="ru-RU" sz="2000" dirty="0"/>
              <a:t>.</a:t>
            </a:r>
          </a:p>
        </p:txBody>
      </p:sp>
      <p:pic>
        <p:nvPicPr>
          <p:cNvPr id="2050" name="Picture 2" descr="C:\Users\Хозяин\Desktop\песочная терапия\s--hand_251477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338015" y="4078350"/>
            <a:ext cx="2251946" cy="2520280"/>
          </a:xfrm>
          <a:prstGeom prst="rect">
            <a:avLst/>
          </a:prstGeom>
          <a:noFill/>
          <a:effectLst>
            <a:softEdge rad="12700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Хозяин\Desktop\песочная терапия\IMG_4818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69" t="20900" r="18182"/>
          <a:stretch/>
        </p:blipFill>
        <p:spPr bwMode="auto">
          <a:xfrm rot="5400000">
            <a:off x="5069570" y="2643397"/>
            <a:ext cx="4619639" cy="3022493"/>
          </a:xfrm>
          <a:prstGeom prst="rect">
            <a:avLst/>
          </a:prstGeom>
          <a:ln/>
          <a:effectLst>
            <a:softEdge rad="127000"/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</p:pic>
      <p:pic>
        <p:nvPicPr>
          <p:cNvPr id="2053" name="Picture 5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532"/>
          <a:stretch/>
        </p:blipFill>
        <p:spPr bwMode="auto">
          <a:xfrm>
            <a:off x="683568" y="4041071"/>
            <a:ext cx="2056252" cy="2469272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7036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2204864"/>
            <a:ext cx="54006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 </a:t>
            </a:r>
            <a:r>
              <a:rPr lang="ru-RU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Секретик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 </a:t>
            </a:r>
          </a:p>
          <a:p>
            <a:r>
              <a:rPr lang="ru-RU" dirty="0" smtClean="0"/>
              <a:t>Что </a:t>
            </a:r>
            <a:r>
              <a:rPr lang="ru-RU" dirty="0"/>
              <a:t>спрятано в песке? В песке прячутся любые игрушки, при этом тайник помечается, задача ребенка - откапать «</a:t>
            </a:r>
            <a:r>
              <a:rPr lang="ru-RU" dirty="0" err="1"/>
              <a:t>секретик</a:t>
            </a:r>
            <a:r>
              <a:rPr lang="ru-RU" dirty="0"/>
              <a:t>», а потом сделать похожий.</a:t>
            </a:r>
          </a:p>
        </p:txBody>
      </p:sp>
      <p:pic>
        <p:nvPicPr>
          <p:cNvPr id="3074" name="Picture 2" descr="C:\Users\Хозяин\Desktop\песочная терапия\IMG_4820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2059"/>
          <a:stretch/>
        </p:blipFill>
        <p:spPr bwMode="auto">
          <a:xfrm rot="5400000">
            <a:off x="5676714" y="2612318"/>
            <a:ext cx="3162376" cy="3067548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Хозяин\Desktop\песочная терапия\IMG_482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126"/>
          <a:stretch/>
        </p:blipFill>
        <p:spPr bwMode="auto">
          <a:xfrm rot="5400000">
            <a:off x="2960645" y="3741072"/>
            <a:ext cx="2762299" cy="2829203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659" y="4146092"/>
            <a:ext cx="2793447" cy="216322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16624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707904" y="1791291"/>
            <a:ext cx="4392488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</a:t>
            </a: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Чьи это следы?»</a:t>
            </a:r>
          </a:p>
          <a:p>
            <a:pPr algn="ctr"/>
            <a:r>
              <a:rPr lang="ru-RU" dirty="0" smtClean="0"/>
              <a:t>На  песке какие-то странные следы. Кто или что смог их здесь оставить? Кому они принадлежат? Давайте отгадаем эту загадку и найдем хозяина этих следов.</a:t>
            </a:r>
            <a:endParaRPr lang="ru-RU" dirty="0"/>
          </a:p>
        </p:txBody>
      </p:sp>
      <p:pic>
        <p:nvPicPr>
          <p:cNvPr id="4098" name="Picture 2" descr="C:\Users\Хозяин\Desktop\песочная терапия\IMG_482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7979" y="3614097"/>
            <a:ext cx="6152338" cy="3022135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Хозяин\Desktop\песочная терапия\IMG_4817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34" t="631" r="16917" b="12002"/>
          <a:stretch/>
        </p:blipFill>
        <p:spPr bwMode="auto">
          <a:xfrm rot="5400000">
            <a:off x="-212483" y="2596859"/>
            <a:ext cx="4104457" cy="3176451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9680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2348880"/>
            <a:ext cx="4608512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Рисунки </a:t>
            </a: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 узоры на 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песке. </a:t>
            </a:r>
            <a:endParaRPr lang="ru-RU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ru-RU" dirty="0" smtClean="0"/>
              <a:t>С </a:t>
            </a:r>
            <a:r>
              <a:rPr lang="ru-RU" dirty="0"/>
              <a:t>помощью </a:t>
            </a:r>
            <a:r>
              <a:rPr lang="ru-RU" dirty="0" smtClean="0"/>
              <a:t>палочки и разноцветных бусин, стекляшек, ракушек </a:t>
            </a:r>
            <a:r>
              <a:rPr lang="ru-RU" dirty="0"/>
              <a:t>можно рисовать буквы, цифры, геометрические фигуры и целые картины.</a:t>
            </a:r>
          </a:p>
          <a:p>
            <a:endParaRPr lang="ru-RU" dirty="0"/>
          </a:p>
        </p:txBody>
      </p:sp>
      <p:pic>
        <p:nvPicPr>
          <p:cNvPr id="5122" name="Picture 2" descr="C:\Users\Хозяин\Desktop\песочная терапия\IMG_483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348880"/>
            <a:ext cx="3712909" cy="2086771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Хозяин\Desktop\песочная терапия\photos0-800x600.jpe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970"/>
          <a:stretch/>
        </p:blipFill>
        <p:spPr bwMode="auto">
          <a:xfrm>
            <a:off x="5627447" y="4529505"/>
            <a:ext cx="2898157" cy="1848234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63" t="7792"/>
          <a:stretch/>
        </p:blipFill>
        <p:spPr bwMode="auto">
          <a:xfrm>
            <a:off x="611560" y="4063653"/>
            <a:ext cx="3974379" cy="225427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87040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1988840"/>
            <a:ext cx="4680520" cy="193899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Метод </a:t>
            </a:r>
            <a:r>
              <a:rPr lang="ru-RU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психокоррекционного</a:t>
            </a: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воздействия</a:t>
            </a:r>
          </a:p>
          <a:p>
            <a:pPr algn="ctr"/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ru-RU" dirty="0">
                <a:latin typeface="Arial" pitchFamily="34" charset="0"/>
                <a:cs typeface="Arial" pitchFamily="34" charset="0"/>
              </a:rPr>
              <a:t>(например, при наличии у ребенка эмоциональных и поведенческих нарушений невротического характера).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500" r="17017"/>
          <a:stretch/>
        </p:blipFill>
        <p:spPr bwMode="auto">
          <a:xfrm>
            <a:off x="5006605" y="2306604"/>
            <a:ext cx="3905971" cy="252138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4149080"/>
            <a:ext cx="3329608" cy="2061914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411418" y="5085184"/>
            <a:ext cx="3096344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«Победитель злости»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326732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Хозяин\Desktop\песочная терапия\pesochnic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1988840"/>
            <a:ext cx="4463777" cy="2472246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74" t="50000" r="8820"/>
          <a:stretch/>
        </p:blipFill>
        <p:spPr bwMode="auto">
          <a:xfrm>
            <a:off x="400476" y="4149080"/>
            <a:ext cx="4027508" cy="2509044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717850" y="1988840"/>
            <a:ext cx="339276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/>
              <a:t>Попадая в сказочную песочную страну, ребята играют в Волшебной песочнице и чувствуют себя настоящими Волшебниками</a:t>
            </a:r>
          </a:p>
        </p:txBody>
      </p:sp>
      <p:pic>
        <p:nvPicPr>
          <p:cNvPr id="7172" name="Picture 4" descr="C:\Users\Хозяин\Desktop\песочная терапия\IMG_482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4482432"/>
            <a:ext cx="3901965" cy="2193026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9133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9512" y="1916832"/>
            <a:ext cx="878497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Занятия, проводимые в песочнице, обладают </a:t>
            </a:r>
            <a:r>
              <a:rPr lang="ru-RU" dirty="0"/>
              <a:t>колоссальным значением для развития психики ребенка. </a:t>
            </a:r>
            <a:endParaRPr lang="ru-RU" dirty="0" smtClean="0"/>
          </a:p>
          <a:p>
            <a:r>
              <a:rPr lang="ru-RU" dirty="0" smtClean="0"/>
              <a:t>Во-первых</a:t>
            </a:r>
            <a:r>
              <a:rPr lang="ru-RU" dirty="0"/>
              <a:t>, такого рода игры с песком стабилизируют эмоциональное состояние. Во-вторых, наряду с развитием тактильно-кинестетической чувствительности и мелкой моторики рук мы учим ребенка прислушиваться к себе, осознавать и проговаривать свои ощущения. А это, в свою очередь, способствует развитию речи, произвольного внимания и памяти. Но главное — ребенок получает первый опыт рефлексии (самоанализа). Играя, он учится понимать себя и других. Так закладывается основа для дальнейшего формирования навыков позитивной коммуникации</a:t>
            </a:r>
          </a:p>
        </p:txBody>
      </p:sp>
      <p:pic>
        <p:nvPicPr>
          <p:cNvPr id="8195" name="Picture 3" descr="C:\Users\Хозяин\Desktop\песочная терапия\IMG_483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0344" y="4667378"/>
            <a:ext cx="3614144" cy="2031262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627" y="4743053"/>
            <a:ext cx="2610628" cy="1955587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4935" y="5085184"/>
            <a:ext cx="2610571" cy="146437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5913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116632"/>
            <a:ext cx="6192688" cy="648072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ru-RU" sz="4000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ngsuh" pitchFamily="18" charset="-127"/>
                <a:ea typeface="Gungsuh" pitchFamily="18" charset="-127"/>
              </a:rPr>
              <a:t>Варианты песочниц</a:t>
            </a:r>
            <a:endParaRPr lang="ru-RU" sz="4000" i="1" dirty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ungsuh" pitchFamily="18" charset="-127"/>
              <a:ea typeface="Gungsuh" pitchFamily="18" charset="-127"/>
            </a:endParaRPr>
          </a:p>
        </p:txBody>
      </p:sp>
      <p:pic>
        <p:nvPicPr>
          <p:cNvPr id="2050" name="Picture 2" descr="C:\Users\Хозяин\Desktop\песочная терапия\pesochnic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44824"/>
            <a:ext cx="2857500" cy="2143125"/>
          </a:xfrm>
          <a:prstGeom prst="rect">
            <a:avLst/>
          </a:prstGeom>
          <a:noFill/>
          <a:effectLst>
            <a:glow rad="139700">
              <a:schemeClr val="accent6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Хозяин\Desktop\песочная терапия\26773_00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1868876"/>
            <a:ext cx="2320032" cy="1740024"/>
          </a:xfrm>
          <a:prstGeom prst="rect">
            <a:avLst/>
          </a:prstGeom>
          <a:noFill/>
          <a:effectLst>
            <a:glow rad="139700">
              <a:schemeClr val="accent6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Хозяин\Desktop\песочная терапия\pesochnaya_terapiya__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3987949"/>
            <a:ext cx="4008487" cy="266596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</p:pic>
      <p:pic>
        <p:nvPicPr>
          <p:cNvPr id="2053" name="Picture 5" descr="C:\Users\Хозяин\Desktop\песочная терапия\pesochnica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1317" y="2132856"/>
            <a:ext cx="3220864" cy="2415648"/>
          </a:xfrm>
          <a:prstGeom prst="rect">
            <a:avLst/>
          </a:prstGeom>
          <a:noFill/>
          <a:effectLst>
            <a:glow rad="228600">
              <a:schemeClr val="accent3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Хозяин\Desktop\песочная терапия\be41842dd6ac76e9c240da717d4c18fa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8" t="12787" r="38000"/>
          <a:stretch/>
        </p:blipFill>
        <p:spPr bwMode="auto">
          <a:xfrm>
            <a:off x="1115616" y="3991775"/>
            <a:ext cx="2449387" cy="2662136"/>
          </a:xfrm>
          <a:prstGeom prst="rect">
            <a:avLst/>
          </a:prstGeom>
          <a:noFill/>
          <a:effectLst>
            <a:glow rad="139700">
              <a:schemeClr val="accent6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7928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sz="4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ngsuh" pitchFamily="18" charset="-127"/>
                <a:ea typeface="Gungsuh" pitchFamily="18" charset="-127"/>
              </a:rPr>
              <a:t>Список используемой литературы:</a:t>
            </a:r>
            <a:endParaRPr lang="ru-RU" sz="40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ungsuh" pitchFamily="18" charset="-127"/>
              <a:ea typeface="Gungsuh" pitchFamily="18" charset="-127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7544" y="3789040"/>
            <a:ext cx="7128792" cy="2448272"/>
          </a:xfrm>
        </p:spPr>
        <p:txBody>
          <a:bodyPr/>
          <a:lstStyle/>
          <a:p>
            <a:pPr marL="457200" indent="-457200" algn="l">
              <a:buAutoNum type="arabicPeriod"/>
            </a:pPr>
            <a:r>
              <a:rPr lang="ru-RU" sz="1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Т.Д</a:t>
            </a:r>
            <a:r>
              <a:rPr lang="ru-RU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ru-RU" sz="18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Зинкевич</a:t>
            </a:r>
            <a:r>
              <a:rPr lang="ru-RU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-Евстигнеева, Т.М. </a:t>
            </a:r>
            <a:r>
              <a:rPr lang="ru-RU" sz="18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Грабенко</a:t>
            </a:r>
            <a:r>
              <a:rPr lang="ru-RU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« Чудеса на песке» практикум по песочной терапии. </a:t>
            </a:r>
            <a:r>
              <a:rPr lang="ru-RU" sz="1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Из-во </a:t>
            </a:r>
            <a:r>
              <a:rPr lang="ru-RU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« Речь» 2005 год</a:t>
            </a:r>
          </a:p>
          <a:p>
            <a:pPr algn="l"/>
            <a:r>
              <a:rPr lang="ru-RU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2.	Т.Д. </a:t>
            </a:r>
            <a:r>
              <a:rPr lang="ru-RU" sz="18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Зинкевич</a:t>
            </a:r>
            <a:r>
              <a:rPr lang="ru-RU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-Евстигнеева, Т.М. </a:t>
            </a:r>
            <a:r>
              <a:rPr lang="ru-RU" sz="18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Грабенко</a:t>
            </a:r>
            <a:r>
              <a:rPr lang="ru-RU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« Игры в сказкотерапии» СПб 2008</a:t>
            </a:r>
          </a:p>
        </p:txBody>
      </p:sp>
    </p:spTree>
    <p:extLst>
      <p:ext uri="{BB962C8B-B14F-4D97-AF65-F5344CB8AC3E}">
        <p14:creationId xmlns:p14="http://schemas.microsoft.com/office/powerpoint/2010/main" val="847837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Шаблон 2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Шаблон 2</Template>
  <TotalTime>542</TotalTime>
  <Words>959</Words>
  <Application>Microsoft Office PowerPoint</Application>
  <PresentationFormat>Экран (4:3)</PresentationFormat>
  <Paragraphs>101</Paragraphs>
  <Slides>25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Шаблон 2</vt:lpstr>
      <vt:lpstr>Пескоигромания детском саду </vt:lpstr>
      <vt:lpstr>Какие ассоциации у вас вызывает слово «Песок»?</vt:lpstr>
      <vt:lpstr>Презентация PowerPoint</vt:lpstr>
      <vt:lpstr>Песочная терапия</vt:lpstr>
      <vt:lpstr>История песочной терапии "SandPlay"</vt:lpstr>
      <vt:lpstr>Автор метода «Песочной терапии»</vt:lpstr>
      <vt:lpstr>В России «песочная терапия»</vt:lpstr>
      <vt:lpstr>Цель такой терапии — не менять и переделывать ребенка, не учить его каким-то специальным поведенческим навыкам, а дать ему возможность быть самим собой. Ребенок выбирает мосты между внутренними и внешними мирами.</vt:lpstr>
      <vt:lpstr>Ключевые задачи (направления):</vt:lpstr>
      <vt:lpstr>Какие дети нуждаются в песочной терапии?</vt:lpstr>
      <vt:lpstr>Что необходимо для песочной терапии?</vt:lpstr>
      <vt:lpstr>Что можно делать с песком?</vt:lpstr>
      <vt:lpstr>Рекомендации по проведению занятий:</vt:lpstr>
      <vt:lpstr>Рекомендации по проведению занятий:</vt:lpstr>
      <vt:lpstr>Методы и формы  песочной  терапии в работе</vt:lpstr>
      <vt:lpstr>Игровая деятельность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Варианты песочниц</vt:lpstr>
      <vt:lpstr>Список используемой литературы: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Песочная терапия в детском саду «Волшебный мир песка»</dc:title>
  <dc:creator>Хозяин</dc:creator>
  <cp:lastModifiedBy>Raqwka</cp:lastModifiedBy>
  <cp:revision>47</cp:revision>
  <dcterms:created xsi:type="dcterms:W3CDTF">2015-02-11T16:19:21Z</dcterms:created>
  <dcterms:modified xsi:type="dcterms:W3CDTF">2018-10-06T00:05:38Z</dcterms:modified>
</cp:coreProperties>
</file>