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03" r:id="rId3"/>
    <p:sldId id="257" r:id="rId4"/>
    <p:sldId id="312" r:id="rId5"/>
    <p:sldId id="262" r:id="rId6"/>
    <p:sldId id="296" r:id="rId7"/>
    <p:sldId id="297" r:id="rId8"/>
    <p:sldId id="298" r:id="rId9"/>
    <p:sldId id="299" r:id="rId10"/>
    <p:sldId id="301" r:id="rId11"/>
    <p:sldId id="278" r:id="rId12"/>
    <p:sldId id="284" r:id="rId13"/>
    <p:sldId id="302" r:id="rId14"/>
    <p:sldId id="307" r:id="rId15"/>
    <p:sldId id="306" r:id="rId16"/>
    <p:sldId id="305" r:id="rId17"/>
    <p:sldId id="310" r:id="rId18"/>
    <p:sldId id="308" r:id="rId19"/>
    <p:sldId id="29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1" autoAdjust="0"/>
    <p:restoredTop sz="94660"/>
  </p:normalViewPr>
  <p:slideViewPr>
    <p:cSldViewPr>
      <p:cViewPr varScale="1">
        <p:scale>
          <a:sx n="69" d="100"/>
          <a:sy n="69" d="100"/>
        </p:scale>
        <p:origin x="-5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71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71942446043169"/>
          <c:y val="8.7912087912087933E-2"/>
          <c:w val="0.75899280575539574"/>
          <c:h val="0.72527472527472525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9999FF"/>
            </a:solidFill>
            <a:ln w="3034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50</c:v>
                </c:pt>
                <c:pt idx="1">
                  <c:v>10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средний</c:v>
                </c:pt>
              </c:strCache>
            </c:strRef>
          </c:tx>
          <c:dLbls>
            <c:showVal val="1"/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50</c:v>
                </c:pt>
                <c:pt idx="1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FFFFCC"/>
            </a:solidFill>
            <a:ln w="3034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0">
                  <c:v>0</c:v>
                </c:pt>
                <c:pt idx="1">
                  <c:v>60</c:v>
                </c:pt>
              </c:numCache>
            </c:numRef>
          </c:val>
        </c:ser>
        <c:gapDepth val="0"/>
        <c:shape val="box"/>
        <c:axId val="90212224"/>
        <c:axId val="90213760"/>
        <c:axId val="0"/>
      </c:bar3DChart>
      <c:catAx>
        <c:axId val="90212224"/>
        <c:scaling>
          <c:orientation val="minMax"/>
        </c:scaling>
        <c:axPos val="b"/>
        <c:numFmt formatCode="General" sourceLinked="1"/>
        <c:tickLblPos val="low"/>
        <c:spPr>
          <a:ln w="758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11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0213760"/>
        <c:crosses val="autoZero"/>
        <c:auto val="1"/>
        <c:lblAlgn val="ctr"/>
        <c:lblOffset val="100"/>
        <c:tickLblSkip val="1"/>
        <c:tickMarkSkip val="1"/>
      </c:catAx>
      <c:valAx>
        <c:axId val="90213760"/>
        <c:scaling>
          <c:orientation val="minMax"/>
        </c:scaling>
        <c:axPos val="l"/>
        <c:majorGridlines>
          <c:spPr>
            <a:ln w="758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758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11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0212224"/>
        <c:crosses val="autoZero"/>
        <c:crossBetween val="between"/>
      </c:valAx>
      <c:spPr>
        <a:noFill/>
        <a:ln w="60681">
          <a:noFill/>
        </a:ln>
      </c:spPr>
    </c:plotArea>
    <c:legend>
      <c:legendPos val="r"/>
      <c:layout>
        <c:manualLayout>
          <c:xMode val="edge"/>
          <c:yMode val="edge"/>
          <c:x val="0.79857013841202951"/>
          <c:y val="0.34065934065934089"/>
          <c:w val="0.18704129713375042"/>
          <c:h val="0.31868131868131866"/>
        </c:manualLayout>
      </c:layout>
      <c:spPr>
        <a:noFill/>
        <a:ln w="7585">
          <a:solidFill>
            <a:srgbClr val="000000"/>
          </a:solidFill>
          <a:prstDash val="solid"/>
        </a:ln>
      </c:spPr>
      <c:txPr>
        <a:bodyPr/>
        <a:lstStyle/>
        <a:p>
          <a:pPr>
            <a:defRPr sz="1756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911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71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71942446043169"/>
          <c:y val="8.7912087912087933E-2"/>
          <c:w val="0.75899280575539574"/>
          <c:h val="0.72527472527472525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9999FF"/>
            </a:solidFill>
            <a:ln w="30008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41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993366"/>
            </a:solidFill>
            <a:ln w="30008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53</c:v>
                </c:pt>
                <c:pt idx="1">
                  <c:v>20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FFFFCC"/>
            </a:solidFill>
            <a:ln w="30008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6</c:v>
                </c:pt>
                <c:pt idx="1">
                  <c:v>80</c:v>
                </c:pt>
              </c:numCache>
            </c:numRef>
          </c:val>
        </c:ser>
        <c:gapDepth val="0"/>
        <c:shape val="box"/>
        <c:axId val="91589248"/>
        <c:axId val="91603328"/>
        <c:axId val="0"/>
      </c:bar3DChart>
      <c:catAx>
        <c:axId val="91589248"/>
        <c:scaling>
          <c:orientation val="minMax"/>
        </c:scaling>
        <c:axPos val="b"/>
        <c:numFmt formatCode="General" sourceLinked="1"/>
        <c:tickLblPos val="low"/>
        <c:spPr>
          <a:ln w="75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89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1603328"/>
        <c:crosses val="autoZero"/>
        <c:auto val="1"/>
        <c:lblAlgn val="ctr"/>
        <c:lblOffset val="100"/>
        <c:tickLblSkip val="1"/>
        <c:tickMarkSkip val="1"/>
      </c:catAx>
      <c:valAx>
        <c:axId val="91603328"/>
        <c:scaling>
          <c:orientation val="minMax"/>
        </c:scaling>
        <c:axPos val="l"/>
        <c:majorGridlines>
          <c:spPr>
            <a:ln w="7502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75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89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1589248"/>
        <c:crosses val="autoZero"/>
        <c:crossBetween val="between"/>
      </c:valAx>
      <c:spPr>
        <a:noFill/>
        <a:ln w="60016">
          <a:noFill/>
        </a:ln>
      </c:spPr>
    </c:plotArea>
    <c:legend>
      <c:legendPos val="r"/>
      <c:layout>
        <c:manualLayout>
          <c:xMode val="edge"/>
          <c:yMode val="edge"/>
          <c:x val="0.79719239271425157"/>
          <c:y val="0.34065934065934067"/>
          <c:w val="0.18841909494491851"/>
          <c:h val="0.31868131868131866"/>
        </c:manualLayout>
      </c:layout>
      <c:spPr>
        <a:noFill/>
        <a:ln w="7502">
          <a:solidFill>
            <a:srgbClr val="000000"/>
          </a:solidFill>
          <a:prstDash val="solid"/>
        </a:ln>
      </c:spPr>
      <c:txPr>
        <a:bodyPr/>
        <a:lstStyle/>
        <a:p>
          <a:pPr>
            <a:defRPr sz="1737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890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71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71942446043169"/>
          <c:y val="8.7912087912087933E-2"/>
          <c:w val="0.75899280575539574"/>
          <c:h val="0.72527472527472525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9999FF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56</c:v>
                </c:pt>
                <c:pt idx="1">
                  <c:v>10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993366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44</c:v>
                </c:pt>
                <c:pt idx="1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FFFFCC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0</c:v>
                </c:pt>
                <c:pt idx="1">
                  <c:v>50</c:v>
                </c:pt>
              </c:numCache>
            </c:numRef>
          </c:val>
        </c:ser>
        <c:gapDepth val="0"/>
        <c:shape val="box"/>
        <c:axId val="82246656"/>
        <c:axId val="89539328"/>
        <c:axId val="0"/>
      </c:bar3DChart>
      <c:catAx>
        <c:axId val="82246656"/>
        <c:scaling>
          <c:orientation val="minMax"/>
        </c:scaling>
        <c:axPos val="b"/>
        <c:numFmt formatCode="General" sourceLinked="1"/>
        <c:tickLblPos val="low"/>
        <c:spPr>
          <a:ln w="78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66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9539328"/>
        <c:crosses val="autoZero"/>
        <c:auto val="1"/>
        <c:lblAlgn val="ctr"/>
        <c:lblOffset val="100"/>
        <c:tickLblSkip val="1"/>
        <c:tickMarkSkip val="1"/>
      </c:catAx>
      <c:valAx>
        <c:axId val="89539328"/>
        <c:scaling>
          <c:orientation val="minMax"/>
        </c:scaling>
        <c:axPos val="l"/>
        <c:majorGridlines>
          <c:spPr>
            <a:ln w="7802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78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66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2246656"/>
        <c:crosses val="autoZero"/>
        <c:crossBetween val="between"/>
      </c:valAx>
      <c:spPr>
        <a:noFill/>
        <a:ln w="62420">
          <a:noFill/>
        </a:ln>
      </c:spPr>
    </c:plotArea>
    <c:legend>
      <c:legendPos val="r"/>
      <c:layout>
        <c:manualLayout>
          <c:xMode val="edge"/>
          <c:yMode val="edge"/>
          <c:x val="0.78280710685279953"/>
          <c:y val="0.34065934065934078"/>
          <c:w val="0.20280438315053467"/>
          <c:h val="0.31868131868131866"/>
        </c:manualLayout>
      </c:layout>
      <c:spPr>
        <a:noFill/>
        <a:ln w="7802">
          <a:solidFill>
            <a:srgbClr val="000000"/>
          </a:solidFill>
          <a:prstDash val="solid"/>
        </a:ln>
      </c:spPr>
      <c:txPr>
        <a:bodyPr/>
        <a:lstStyle/>
        <a:p>
          <a:pPr>
            <a:defRPr sz="1806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966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hPercent val="71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71942446043169"/>
          <c:y val="8.7912087912087933E-2"/>
          <c:w val="0.75899280575539574"/>
          <c:h val="0.72527472527472525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9999FF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49</c:v>
                </c:pt>
                <c:pt idx="1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993366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49</c:v>
                </c:pt>
                <c:pt idx="1">
                  <c:v>30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FFFFCC"/>
            </a:solidFill>
            <a:ln w="31210">
              <a:solidFill>
                <a:srgbClr val="000000"/>
              </a:solidFill>
              <a:prstDash val="solid"/>
            </a:ln>
          </c:spPr>
          <c:dLbls>
            <c:showVal val="1"/>
          </c:dLbls>
          <c:cat>
            <c:strRef>
              <c:f>Sheet1!$B$1:$E$1</c:f>
              <c:strCache>
                <c:ptCount val="2"/>
                <c:pt idx="0">
                  <c:v>IX-2016</c:v>
                </c:pt>
                <c:pt idx="1">
                  <c:v>III-2017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2</c:v>
                </c:pt>
                <c:pt idx="1">
                  <c:v>63</c:v>
                </c:pt>
              </c:numCache>
            </c:numRef>
          </c:val>
        </c:ser>
        <c:gapDepth val="0"/>
        <c:shape val="box"/>
        <c:axId val="92470656"/>
        <c:axId val="92501120"/>
        <c:axId val="0"/>
      </c:bar3DChart>
      <c:catAx>
        <c:axId val="92470656"/>
        <c:scaling>
          <c:orientation val="minMax"/>
        </c:scaling>
        <c:axPos val="b"/>
        <c:numFmt formatCode="General" sourceLinked="1"/>
        <c:tickLblPos val="low"/>
        <c:spPr>
          <a:ln w="78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66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2501120"/>
        <c:crosses val="autoZero"/>
        <c:auto val="1"/>
        <c:lblAlgn val="ctr"/>
        <c:lblOffset val="100"/>
        <c:tickLblSkip val="1"/>
        <c:tickMarkSkip val="1"/>
      </c:catAx>
      <c:valAx>
        <c:axId val="92501120"/>
        <c:scaling>
          <c:orientation val="minMax"/>
        </c:scaling>
        <c:axPos val="l"/>
        <c:majorGridlines>
          <c:spPr>
            <a:ln w="7802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78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966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92470656"/>
        <c:crosses val="autoZero"/>
        <c:crossBetween val="between"/>
      </c:valAx>
      <c:spPr>
        <a:noFill/>
        <a:ln w="62420">
          <a:noFill/>
        </a:ln>
      </c:spPr>
    </c:plotArea>
    <c:legend>
      <c:legendPos val="r"/>
      <c:layout>
        <c:manualLayout>
          <c:xMode val="edge"/>
          <c:yMode val="edge"/>
          <c:x val="0.78280710685279953"/>
          <c:y val="0.34065934065934078"/>
          <c:w val="0.20280438315053476"/>
          <c:h val="0.31868131868131866"/>
        </c:manualLayout>
      </c:layout>
      <c:spPr>
        <a:noFill/>
        <a:ln w="7802">
          <a:solidFill>
            <a:srgbClr val="000000"/>
          </a:solidFill>
          <a:prstDash val="solid"/>
        </a:ln>
      </c:spPr>
      <c:txPr>
        <a:bodyPr/>
        <a:lstStyle/>
        <a:p>
          <a:pPr>
            <a:defRPr sz="1806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966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0.21429</cdr:x>
      <cdr:y>0.83464</cdr:y>
    </cdr:from>
    <cdr:to>
      <cdr:x>0.3125</cdr:x>
      <cdr:y>0.88265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3725878"/>
          <a:ext cx="78581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ru-RU" sz="1200" b="1" dirty="0" smtClean="0"/>
            <a:t>09.2016г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0.375</cdr:x>
      <cdr:y>0.83215</cdr:y>
    </cdr:from>
    <cdr:to>
      <cdr:x>0.47321</cdr:x>
      <cdr:y>0.91217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000396" y="3714776"/>
          <a:ext cx="785818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1200" b="1" dirty="0" smtClean="0"/>
            <a:t>03.2017г</a:t>
          </a:r>
          <a:endParaRPr lang="ru-RU" sz="1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65ABA-F733-4CAA-935A-BA0EF7486CCC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0E89D-F600-4488-A09C-0C5CAC2224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66CC3-6E60-4CF6-9BB1-A86858DF847F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AF186-5C52-4F6D-BAC5-BF64F1F4F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99992" y="332656"/>
            <a:ext cx="4644008" cy="612068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Опыт  работы  по  сенсорному  развитию  детей  раннего  возраста</a:t>
            </a: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>
                <a:latin typeface="Monotype Corsiva" pitchFamily="66" charset="0"/>
              </a:rPr>
              <a:t/>
            </a:r>
            <a:br>
              <a:rPr lang="ru-RU" sz="3200" dirty="0">
                <a:latin typeface="Monotype Corsiva" pitchFamily="66" charset="0"/>
              </a:rPr>
            </a:br>
            <a:r>
              <a:rPr lang="ru-RU" sz="3100" b="1" dirty="0" smtClean="0">
                <a:latin typeface="Monotype Corsiva" pitchFamily="66" charset="0"/>
              </a:rPr>
              <a:t>Подготовила:</a:t>
            </a:r>
            <a:br>
              <a:rPr lang="ru-RU" sz="3100" b="1" dirty="0" smtClean="0">
                <a:latin typeface="Monotype Corsiva" pitchFamily="66" charset="0"/>
              </a:rPr>
            </a:br>
            <a:r>
              <a:rPr lang="ru-RU" sz="3100" b="1" dirty="0" smtClean="0">
                <a:latin typeface="Monotype Corsiva" pitchFamily="66" charset="0"/>
              </a:rPr>
              <a:t>воспитатель МБДОУ «Детский сад «Ягодка»</a:t>
            </a:r>
            <a:br>
              <a:rPr lang="ru-RU" sz="3100" b="1" dirty="0" smtClean="0">
                <a:latin typeface="Monotype Corsiva" pitchFamily="66" charset="0"/>
              </a:rPr>
            </a:br>
            <a:r>
              <a:rPr lang="ru-RU" sz="3100" b="1" dirty="0" err="1" smtClean="0">
                <a:latin typeface="Monotype Corsiva" pitchFamily="66" charset="0"/>
              </a:rPr>
              <a:t>Жбанова</a:t>
            </a:r>
            <a:r>
              <a:rPr lang="ru-RU" sz="3100" b="1" dirty="0" smtClean="0">
                <a:latin typeface="Monotype Corsiva" pitchFamily="66" charset="0"/>
              </a:rPr>
              <a:t>  Надежда  Владимировна</a:t>
            </a:r>
            <a:endParaRPr lang="ru-RU" sz="3100" b="1" dirty="0">
              <a:latin typeface="Monotype Corsiva" pitchFamily="66" charset="0"/>
            </a:endParaRPr>
          </a:p>
        </p:txBody>
      </p:sp>
      <p:pic>
        <p:nvPicPr>
          <p:cNvPr id="10" name="Содержимое 9" descr="93336_html_m263b056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4808895" cy="38884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5"/>
          <p:cNvSpPr txBox="1">
            <a:spLocks noChangeArrowheads="1"/>
          </p:cNvSpPr>
          <p:nvPr/>
        </p:nvSpPr>
        <p:spPr bwMode="auto">
          <a:xfrm>
            <a:off x="3857625" y="1714500"/>
            <a:ext cx="485775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 dirty="0"/>
              <a:t>Год рождении : </a:t>
            </a:r>
            <a:r>
              <a:rPr lang="ru-RU" sz="1200" b="1" dirty="0" smtClean="0"/>
              <a:t>27.08.1974г</a:t>
            </a:r>
          </a:p>
          <a:p>
            <a:r>
              <a:rPr lang="ru-RU" sz="1200" b="1" dirty="0" smtClean="0"/>
              <a:t>Должность</a:t>
            </a:r>
            <a:r>
              <a:rPr lang="ru-RU" sz="1200" dirty="0"/>
              <a:t>: Воспитатель </a:t>
            </a:r>
          </a:p>
          <a:p>
            <a:r>
              <a:rPr lang="ru-RU" sz="1200" b="1" dirty="0"/>
              <a:t>Стаж</a:t>
            </a:r>
            <a:r>
              <a:rPr lang="ru-RU" sz="1200" dirty="0"/>
              <a:t> педагогической деятельности </a:t>
            </a:r>
            <a:r>
              <a:rPr lang="ru-RU" sz="1200" dirty="0" smtClean="0"/>
              <a:t> 4 года</a:t>
            </a:r>
            <a:endParaRPr lang="ru-RU" sz="1200" dirty="0"/>
          </a:p>
          <a:p>
            <a:endParaRPr lang="ru-RU" sz="1200" b="1" dirty="0"/>
          </a:p>
          <a:p>
            <a:endParaRPr lang="ru-RU" sz="1200" b="1" dirty="0"/>
          </a:p>
          <a:p>
            <a:r>
              <a:rPr lang="ru-RU" sz="1200" b="1" dirty="0"/>
              <a:t>Профессиональна переподготовка:  </a:t>
            </a:r>
            <a:r>
              <a:rPr lang="ru-RU" sz="1200" dirty="0"/>
              <a:t>«Педагогика и методика дошкольного образования». (диплом о профессиональной переподготовке от </a:t>
            </a:r>
            <a:r>
              <a:rPr lang="ru-RU" sz="1200" dirty="0" smtClean="0"/>
              <a:t>03.06.2015г.</a:t>
            </a:r>
            <a:r>
              <a:rPr lang="ru-RU" sz="1200" dirty="0" smtClean="0"/>
              <a:t>)  Нижегородский  институт  развития  образования г. Нижний  Новгород</a:t>
            </a:r>
            <a:endParaRPr lang="ru-RU" sz="1200" dirty="0"/>
          </a:p>
          <a:p>
            <a:r>
              <a:rPr lang="ru-RU" sz="1200" b="1" dirty="0"/>
              <a:t> </a:t>
            </a:r>
            <a:endParaRPr lang="ru-RU" sz="1200" dirty="0"/>
          </a:p>
          <a:p>
            <a:r>
              <a:rPr lang="ru-RU" sz="1200" b="1" dirty="0"/>
              <a:t>Курсы повышения квалификации</a:t>
            </a:r>
            <a:r>
              <a:rPr lang="ru-RU" sz="1200" dirty="0"/>
              <a:t>: </a:t>
            </a:r>
          </a:p>
          <a:p>
            <a:r>
              <a:rPr lang="ru-RU" sz="1200" dirty="0"/>
              <a:t>ГБОУ ДПО Нижегородский институт развития образования курс </a:t>
            </a:r>
          </a:p>
          <a:p>
            <a:endParaRPr lang="ru-RU" sz="1200" dirty="0"/>
          </a:p>
          <a:p>
            <a:r>
              <a:rPr lang="ru-RU" sz="1200" dirty="0"/>
              <a:t>«Актуальные проблемы дошкольного образования в условиях введения ФГОС ДО – 108ч., 2014г.</a:t>
            </a:r>
          </a:p>
          <a:p>
            <a:r>
              <a:rPr lang="ru-RU" sz="1200" b="1" dirty="0" smtClean="0"/>
              <a:t>Образование</a:t>
            </a:r>
            <a:r>
              <a:rPr lang="ru-RU" sz="1200" dirty="0" smtClean="0"/>
              <a:t>: высшее. </a:t>
            </a:r>
          </a:p>
          <a:p>
            <a:r>
              <a:rPr lang="ru-RU" sz="1200" dirty="0" smtClean="0"/>
              <a:t>НИМБ «Нижегородский  институт  </a:t>
            </a:r>
            <a:r>
              <a:rPr lang="ru-RU" sz="1200" dirty="0" err="1" smtClean="0"/>
              <a:t>мененжмента</a:t>
            </a:r>
            <a:r>
              <a:rPr lang="ru-RU" sz="1200" dirty="0" smtClean="0"/>
              <a:t> и бизнеса» </a:t>
            </a:r>
            <a:r>
              <a:rPr lang="ru-RU" sz="1200" dirty="0" smtClean="0"/>
              <a:t>г..Н.Новгород  </a:t>
            </a:r>
            <a:r>
              <a:rPr lang="ru-RU" sz="1200" dirty="0" smtClean="0"/>
              <a:t>Психолог. </a:t>
            </a:r>
          </a:p>
          <a:p>
            <a:r>
              <a:rPr lang="ru-RU" sz="1200" dirty="0" smtClean="0"/>
              <a:t> </a:t>
            </a:r>
            <a:endParaRPr lang="ru-RU" sz="1200" dirty="0"/>
          </a:p>
          <a:p>
            <a:r>
              <a:rPr lang="ru-RU" sz="1200" dirty="0"/>
              <a:t>Награждена почетной грамотой Управления образования администрации </a:t>
            </a:r>
            <a:r>
              <a:rPr lang="ru-RU" sz="1200" dirty="0" err="1"/>
              <a:t>Большемурашкинского</a:t>
            </a:r>
            <a:r>
              <a:rPr lang="ru-RU" sz="1200" dirty="0"/>
              <a:t> р-на за развитие системы дошкольного  образования района</a:t>
            </a:r>
          </a:p>
        </p:txBody>
      </p:sp>
      <p:sp>
        <p:nvSpPr>
          <p:cNvPr id="9" name="Под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Жбанова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Надежда Владимировна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 bwMode="auto">
          <a:xfrm>
            <a:off x="1857375" y="857250"/>
            <a:ext cx="54292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i="1" dirty="0">
                <a:latin typeface="+mn-lt"/>
              </a:rPr>
              <a:t>Воспитатель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>
                <a:latin typeface="+mn-lt"/>
              </a:rPr>
              <a:t> МБДОУ Детский сад «Ягодка»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dirty="0">
              <a:latin typeface="+mn-lt"/>
            </a:endParaRPr>
          </a:p>
        </p:txBody>
      </p:sp>
      <p:pic>
        <p:nvPicPr>
          <p:cNvPr id="1026" name="Picture 2" descr="F:\18  лет  свадьба\18  лет  свадьба 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714488"/>
            <a:ext cx="3571900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22714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>
                <a:latin typeface="Monotype Corsiva" pitchFamily="66" charset="0"/>
              </a:rPr>
              <a:t>Сенсорное воспитание</a:t>
            </a:r>
            <a:r>
              <a:rPr lang="ru-RU" sz="3600" dirty="0">
                <a:latin typeface="Monotype Corsiva" pitchFamily="66" charset="0"/>
              </a:rPr>
              <a:t> – </a:t>
            </a:r>
            <a:r>
              <a:rPr lang="ru-RU" sz="3600" dirty="0" smtClean="0">
                <a:latin typeface="Monotype Corsiva" pitchFamily="66" charset="0"/>
              </a:rPr>
              <a:t> это   Формирование  представлений  о  внешних свойствах предметов: их форме,  цвете,  величине, положение  в  пространстве,  а также запахе  и вкусе, накопление  представлений об  окружающем  мире</a:t>
            </a:r>
            <a:r>
              <a:rPr lang="ru-RU" sz="3600" dirty="0" smtClean="0">
                <a:latin typeface="Monotype Corsiva" pitchFamily="66" charset="0"/>
              </a:rPr>
              <a:t>.</a:t>
            </a:r>
            <a:endParaRPr lang="ru-RU" sz="36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Актуальность</a:t>
            </a:r>
            <a:endParaRPr lang="ru-RU" sz="2400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1160349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соответствии с действующими федеральными государственными требованиями (ФГТ, Приказ №655 от 23 ноября 2009г.) в программе нового поколения «От рождения до школы» под редакцией Н.Е.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Вераксы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Т.С. Комаровой, М.А. Васильевой на первый план выдвигается развивающая функция образования, обеспечивающая становление личности ребёнка и ориентирующая педагога на его индивидуальные особенности. В Программе комплексно представлены все основные содержательные линии воспитания и образования ребёнка от рождения до школы. Отдельным разделом в содержании образовательной области «Познание» представлено «Сенсорное развитие», которое направлено на формирование у детей всех возрастных групп познавательных интересов и на их интеллектуальное развитие.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Сенсорное воспитание – это развитие  восприятия ребенка  и формирование его  представлений о внешних свойствах предметов: их форме, цвете, величине, положении в пространстве, запахе, вкусе и так далее. С восприятия предметов и явлений окружающего мира и начинается познание.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Сенсорное  развитие является условием успешного овладения любой практической деятельностью. А истоки сенсорных способностей лежат в общем уровне сенсорного  развития достигаемого в младшем дошкольном возрасте.  Период первых 3-х лет – период наиболее интенсивного физического и психического развития детей. В этом возрасте при соответствующих условиях у ребенка развиваются различные способности: речь,  совершенствование движений. Начинают формироваться нравственные качества, складываться черты характера. Обогащается сенсорный опыт ребенка посредством осязания, мышечного чувства, зрения, ребенок начинает различать величину, форму и цвет предмета.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Возраст раннего детства наиболее благоприятен для совершенствования деятельности органов чувств, накопления представлений об окружающем мире.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Autofit/>
          </a:bodyPr>
          <a:lstStyle/>
          <a:p>
            <a:pPr algn="just"/>
            <a:r>
              <a:rPr lang="ru-RU" b="1" dirty="0" smtClean="0">
                <a:latin typeface="Monotype Corsiva" pitchFamily="66" charset="0"/>
              </a:rPr>
              <a:t>Цель:</a:t>
            </a:r>
            <a:r>
              <a:rPr lang="ru-RU" sz="2400" dirty="0" smtClean="0">
                <a:latin typeface="Monotype Corsiva" pitchFamily="66" charset="0"/>
              </a:rPr>
              <a:t>  </a:t>
            </a:r>
            <a:r>
              <a:rPr lang="ru-RU" sz="3200" dirty="0" smtClean="0">
                <a:latin typeface="Monotype Corsiva" pitchFamily="66" charset="0"/>
              </a:rPr>
              <a:t>Сенсорное развитие  направлено на то, чтобы  научить детей  воспринимать предметы их  разнообразные  свойства и отношения (Цвет, форму, величины,  расположение в пространстве и </a:t>
            </a:r>
            <a:r>
              <a:rPr lang="ru-RU" sz="3200" dirty="0" err="1" smtClean="0">
                <a:latin typeface="Monotype Corsiva" pitchFamily="66" charset="0"/>
              </a:rPr>
              <a:t>т.д</a:t>
            </a:r>
            <a:r>
              <a:rPr lang="ru-RU" sz="3200" dirty="0" smtClean="0">
                <a:latin typeface="Monotype Corsiva" pitchFamily="66" charset="0"/>
              </a:rPr>
              <a:t>)</a:t>
            </a:r>
            <a:endParaRPr lang="ru-RU" sz="3200" dirty="0">
              <a:latin typeface="Monotype Corsiva" pitchFamily="66" charset="0"/>
            </a:endParaRPr>
          </a:p>
        </p:txBody>
      </p:sp>
      <p:pic>
        <p:nvPicPr>
          <p:cNvPr id="4099" name="Picture 3" descr="C:\Users\надежда\Desktop\фото по  сенсорики\IMGA08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212976"/>
            <a:ext cx="4038600" cy="3384376"/>
          </a:xfrm>
          <a:prstGeom prst="rect">
            <a:avLst/>
          </a:prstGeom>
          <a:noFill/>
        </p:spPr>
      </p:pic>
      <p:pic>
        <p:nvPicPr>
          <p:cNvPr id="4100" name="Picture 4" descr="C:\Users\надежда\Desktop\фото по  сенсорики\DSCN60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212976"/>
            <a:ext cx="4038600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cs typeface="Lao UI" pitchFamily="34" charset="0"/>
              </a:rPr>
              <a:t>Игры детей в уголке  сенсорного  развития </a:t>
            </a:r>
            <a:endParaRPr lang="ru-RU" sz="3200" i="1" dirty="0">
              <a:cs typeface="Lao UI" pitchFamily="34" charset="0"/>
            </a:endParaRPr>
          </a:p>
        </p:txBody>
      </p:sp>
      <p:pic>
        <p:nvPicPr>
          <p:cNvPr id="5" name="Picture 2" descr="C:\Users\надежда\Desktop\фото по  сенсорики\IMGA08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6" name="Picture 3" descr="C:\Users\надежда\Desktop\фото по  сенсорики\IMGA08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28800"/>
            <a:ext cx="4038600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i="1" dirty="0" smtClean="0"/>
              <a:t>Игра  «Сложи  цветок», «воздушные шарики», «Снеговик»  В этих играх дети учатся различать предметы по форме . Вставлять  предметы  данной формы в  соответствующие для них отверстия.( по образцу)</a:t>
            </a:r>
            <a:endParaRPr lang="ru-RU" sz="2800" i="1" dirty="0"/>
          </a:p>
        </p:txBody>
      </p:sp>
      <p:pic>
        <p:nvPicPr>
          <p:cNvPr id="4099" name="Picture 3" descr="C:\Users\надежда\Desktop\фото по  сенсорики\IMGA08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16832"/>
            <a:ext cx="4038600" cy="4248472"/>
          </a:xfrm>
          <a:prstGeom prst="rect">
            <a:avLst/>
          </a:prstGeom>
          <a:noFill/>
        </p:spPr>
      </p:pic>
      <p:pic>
        <p:nvPicPr>
          <p:cNvPr id="4100" name="Picture 4" descr="C:\Users\надежда\Desktop\фото по  сенсорики\IMGA08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16832"/>
            <a:ext cx="4038600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Игра « Забавные прищепки» « найди и назови»,  «подбери по форме» Цель: стимуляция  сенсорно-моторного развития , зрительного восприятия мелкой моторики рук</a:t>
            </a:r>
            <a:endParaRPr lang="ru-RU" sz="3100" dirty="0"/>
          </a:p>
        </p:txBody>
      </p:sp>
      <p:pic>
        <p:nvPicPr>
          <p:cNvPr id="5122" name="Picture 2" descr="C:\Users\надежда\Desktop\фото по  сенсорики\IMGA08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88840"/>
            <a:ext cx="4038600" cy="4176464"/>
          </a:xfrm>
          <a:prstGeom prst="rect">
            <a:avLst/>
          </a:prstGeom>
          <a:noFill/>
        </p:spPr>
      </p:pic>
      <p:pic>
        <p:nvPicPr>
          <p:cNvPr id="1026" name="Picture 2" descr="C:\Users\надежда\Desktop\фото по  сенсорики\DSCN607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88840"/>
            <a:ext cx="4038600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Игры  на определение величины :  «Собери урожай», «Грибочки  по  местам»,  «Веселые  матрешки», </a:t>
            </a:r>
            <a:endParaRPr lang="ru-RU" sz="2800" dirty="0"/>
          </a:p>
        </p:txBody>
      </p:sp>
      <p:pic>
        <p:nvPicPr>
          <p:cNvPr id="2050" name="Picture 2" descr="C:\Users\надежда\Desktop\фото по  сенсорики\DSCN607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Эти игры учат детей различать, чередовать, группировать предметы по величине( большой маленький)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надежда\Desktop\фото по  сенсорики\DSCN607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84784"/>
            <a:ext cx="4040188" cy="4968552"/>
          </a:xfrm>
          <a:prstGeom prst="rect">
            <a:avLst/>
          </a:prstGeom>
          <a:noFill/>
        </p:spPr>
      </p:pic>
      <p:pic>
        <p:nvPicPr>
          <p:cNvPr id="3076" name="Picture 4" descr="C:\Users\надежда\Desktop\фото по  сенсорики\DSCN607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56792"/>
            <a:ext cx="4041775" cy="4896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9</a:t>
            </a:r>
            <a:endParaRPr lang="ru-RU" dirty="0"/>
          </a:p>
        </p:txBody>
      </p:sp>
      <p:pic>
        <p:nvPicPr>
          <p:cNvPr id="5122" name="Picture 2" descr="C:\Users\надежда\Desktop\фото по  сенсорики\DSCN60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8568951" cy="55774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13</a:t>
            </a:r>
            <a:endParaRPr lang="ru-RU" dirty="0"/>
          </a:p>
        </p:txBody>
      </p:sp>
      <p:pic>
        <p:nvPicPr>
          <p:cNvPr id="4" name="Содержимое 3" descr="DSC096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208912" cy="61566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Дидактический  материал вызывает у детей большой интерес, желание действовать. Играя в эти игры дети учатся группировать, соотносить предметы  по цвету.</a:t>
            </a:r>
            <a:endParaRPr lang="ru-RU" sz="2400" dirty="0"/>
          </a:p>
        </p:txBody>
      </p:sp>
      <p:pic>
        <p:nvPicPr>
          <p:cNvPr id="5" name="Picture 2" descr="C:\Users\надежда\Desktop\фото по  сенсорики\DSCN60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84784"/>
            <a:ext cx="4038600" cy="4824536"/>
          </a:xfrm>
          <a:prstGeom prst="rect">
            <a:avLst/>
          </a:prstGeom>
          <a:noFill/>
        </p:spPr>
      </p:pic>
      <p:pic>
        <p:nvPicPr>
          <p:cNvPr id="7171" name="Picture 3" descr="C:\Users\надежда\Desktop\фото по  сенсорики\IMGA077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56792"/>
            <a:ext cx="4038600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7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280400" cy="9207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CC00C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Результаты диагностики</a:t>
            </a: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2411412" y="1341438"/>
            <a:ext cx="394653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Восприятие цвета (в %)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0" y="2614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457200" y="274638"/>
            <a:ext cx="822960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/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500034" y="1785926"/>
          <a:ext cx="8001056" cy="4464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Graphic spid="18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7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280400" cy="9207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CC00C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Результаты диагностики</a:t>
            </a:r>
          </a:p>
        </p:txBody>
      </p:sp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2195513" y="1412875"/>
            <a:ext cx="41910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Восприятие формы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1042988" y="2060575"/>
          <a:ext cx="7458102" cy="4321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Graphic spid="19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7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280400" cy="9207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CC00C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Результаты диагностики</a:t>
            </a:r>
          </a:p>
        </p:txBody>
      </p:sp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>
            <a:off x="1285852" y="1412875"/>
            <a:ext cx="578647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Сравнение предметов по величине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/>
        </p:nvGraphicFramePr>
        <p:xfrm>
          <a:off x="827088" y="2060575"/>
          <a:ext cx="7959754" cy="4494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Graphic spid="15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7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280400" cy="9207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CC00C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Результаты диагностики</a:t>
            </a:r>
          </a:p>
        </p:txBody>
      </p:sp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>
            <a:off x="1285852" y="1412875"/>
            <a:ext cx="578647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Общий результат по сенсорному развитию </a:t>
            </a:r>
          </a:p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группы  детей раннего возраста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2566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/>
        </p:nvGraphicFramePr>
        <p:xfrm>
          <a:off x="827088" y="2060575"/>
          <a:ext cx="7959754" cy="4494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Graphic spid="1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 txBox="1">
            <a:spLocks noChangeArrowheads="1"/>
          </p:cNvSpPr>
          <p:nvPr/>
        </p:nvSpPr>
        <p:spPr bwMode="auto">
          <a:xfrm>
            <a:off x="1357313" y="142875"/>
            <a:ext cx="70723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600" b="1" i="1" dirty="0">
                <a:solidFill>
                  <a:schemeClr val="tx2">
                    <a:lumMod val="75000"/>
                  </a:schemeClr>
                </a:solidFill>
              </a:rPr>
              <a:t>ЗАКЛЮЧЕНИЕ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3491" name="TextBox 3"/>
          <p:cNvSpPr txBox="1">
            <a:spLocks noChangeArrowheads="1"/>
          </p:cNvSpPr>
          <p:nvPr/>
        </p:nvSpPr>
        <p:spPr bwMode="auto">
          <a:xfrm>
            <a:off x="642938" y="1143000"/>
            <a:ext cx="8143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600" i="1"/>
              <a:t>	</a:t>
            </a:r>
          </a:p>
        </p:txBody>
      </p:sp>
      <p:sp>
        <p:nvSpPr>
          <p:cNvPr id="63492" name="Rectangle 2"/>
          <p:cNvSpPr>
            <a:spLocks noChangeArrowheads="1"/>
          </p:cNvSpPr>
          <p:nvPr/>
        </p:nvSpPr>
        <p:spPr bwMode="auto">
          <a:xfrm>
            <a:off x="1500188" y="1214438"/>
            <a:ext cx="6643687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dirty="0" smtClean="0"/>
              <a:t>Проведение диагностического исследования  позволило дать педагогам методические рекомендации, способствующие повышению уровня развития сенсорного воспитания детей раннего возраста.</a:t>
            </a:r>
          </a:p>
          <a:p>
            <a:pPr algn="just"/>
            <a:r>
              <a:rPr lang="ru-RU" dirty="0" smtClean="0"/>
              <a:t>	Сенсорное воспитание необходимо планировать в тесной взаимосвязи со всеми остальными разделами работы,  включать в процесс интегрированной деятельности, чтобы эта работа не превратилась в дополнительные занятия.</a:t>
            </a:r>
          </a:p>
          <a:p>
            <a:pPr algn="just"/>
            <a:r>
              <a:rPr lang="ru-RU" dirty="0" smtClean="0"/>
              <a:t>	В результате исследования, было отмечено, что сенсорное развитие может осуществляться в разных видах деятельности – в действиях с предметами в игре, рисовании, лепке, занятиях со строительным материалом и др. Восприятие будет более полным, если в нём участвуют одновременно несколько анализаторов, т.е. ребёнок не только видит и слышит, но ощущает и действует этими предметами.</a:t>
            </a:r>
          </a:p>
          <a:p>
            <a:pPr>
              <a:buFontTx/>
              <a:buChar char="-"/>
            </a:pP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9600" dirty="0" smtClean="0">
                <a:latin typeface="Monotype Corsiva" pitchFamily="66" charset="0"/>
              </a:rPr>
              <a:t>Спасибо </a:t>
            </a:r>
            <a:br>
              <a:rPr lang="ru-RU" sz="9600" dirty="0" smtClean="0">
                <a:latin typeface="Monotype Corsiva" pitchFamily="66" charset="0"/>
              </a:rPr>
            </a:br>
            <a:r>
              <a:rPr lang="ru-RU" sz="9600" dirty="0" smtClean="0">
                <a:latin typeface="Monotype Corsiva" pitchFamily="66" charset="0"/>
              </a:rPr>
              <a:t>за внимание!</a:t>
            </a:r>
            <a:endParaRPr lang="ru-RU" sz="96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561</Words>
  <Application>Microsoft Office PowerPoint</Application>
  <PresentationFormat>Экран (4:3)</PresentationFormat>
  <Paragraphs>51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Опыт  работы  по  сенсорному  развитию  детей  раннего  возраста  Подготовила: воспитатель МБДОУ «Детский сад «Ягодка» Жбанова  Надежда  Владимировна</vt:lpstr>
      <vt:lpstr> Жбанова Надежда Владимировна</vt:lpstr>
      <vt:lpstr>Сенсорное воспитание –  это   Формирование  представлений  о  внешних свойствах предметов: их форме,  цвете,  величине, положение  в  пространстве,  а также запахе  и вкусе, накопление  представлений об  окружающем  мире.</vt:lpstr>
      <vt:lpstr>Актуальность</vt:lpstr>
      <vt:lpstr>Цель:  Сенсорное развитие  направлено на то, чтобы  научить детей  воспринимать предметы их  разнообразные  свойства и отношения (Цвет, форму, величины,  расположение в пространстве и т.д)</vt:lpstr>
      <vt:lpstr>Игры детей в уголке  сенсорного  развития </vt:lpstr>
      <vt:lpstr>Игра  «Сложи  цветок», «воздушные шарики», «Снеговик»  В этих играх дети учатся различать предметы по форме . Вставлять  предметы  данной формы в  соответствующие для них отверстия.( по образцу)</vt:lpstr>
      <vt:lpstr>Игра « Забавные прищепки» « найди и назови»,  «подбери по форме» Цель: стимуляция  сенсорно-моторного развития , зрительного восприятия мелкой моторики рук</vt:lpstr>
      <vt:lpstr>Игры  на определение величины :  «Собери урожай», «Грибочки  по  местам»,  «Веселые  матрешки», </vt:lpstr>
      <vt:lpstr>Эти игры учат детей различать, чередовать, группировать предметы по величине( большой маленький)</vt:lpstr>
      <vt:lpstr>9</vt:lpstr>
      <vt:lpstr>13</vt:lpstr>
      <vt:lpstr>Дидактический  материал вызывает у детей большой интерес, желание действовать. Играя в эти игры дети учатся группировать, соотносить предметы  по цвету.</vt:lpstr>
      <vt:lpstr>Слайд 14</vt:lpstr>
      <vt:lpstr>Слайд 15</vt:lpstr>
      <vt:lpstr>Слайд 16</vt:lpstr>
      <vt:lpstr>Слайд 17</vt:lpstr>
      <vt:lpstr>Слайд 18</vt:lpstr>
      <vt:lpstr>Спасибо  за внимание!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игровых моделей для знакомства детей раннего возраста с цветом  (из опыта работы)»  Подготовила: воспитатель МБДОУ «Детский сад комбинированного вида №31 «Аленький цветочек» Грачева Ольга Федоровна</dc:title>
  <dc:creator>Елена</dc:creator>
  <cp:lastModifiedBy>Master</cp:lastModifiedBy>
  <cp:revision>31</cp:revision>
  <dcterms:created xsi:type="dcterms:W3CDTF">2015-04-05T16:14:00Z</dcterms:created>
  <dcterms:modified xsi:type="dcterms:W3CDTF">2017-03-15T07:43:55Z</dcterms:modified>
</cp:coreProperties>
</file>