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64" r:id="rId5"/>
    <p:sldId id="261" r:id="rId6"/>
    <p:sldId id="260" r:id="rId7"/>
    <p:sldId id="262" r:id="rId8"/>
    <p:sldId id="265" r:id="rId9"/>
    <p:sldId id="266" r:id="rId1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7" d="100"/>
          <a:sy n="57" d="100"/>
        </p:scale>
        <p:origin x="-201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2727FA9-F202-4F6F-AA90-C83C8E6C0655}" type="datetimeFigureOut">
              <a:rPr lang="ru-RU"/>
              <a:pPr>
                <a:defRPr/>
              </a:pPr>
              <a:t>12.01.2015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70A4937-DA13-418C-AE56-AC5CD4A3D7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17255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0A4937-DA13-418C-AE56-AC5CD4A3D7EF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89351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E11814-3193-40E7-BAE7-65E564CBCA05}" type="datetime1">
              <a:rPr lang="ru-RU"/>
              <a:pPr>
                <a:defRPr/>
              </a:pPr>
              <a:t>12.01.2015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7F509F-DE16-40BC-9F72-B3FFC5A771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3773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A8C5E6-D03D-4488-9CDE-AA83109F6657}" type="datetime1">
              <a:rPr lang="ru-RU"/>
              <a:pPr>
                <a:defRPr/>
              </a:pPr>
              <a:t>12.01.2015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6D51D-15A6-4BBD-A35B-5D47CF44E1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2920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30084-C6AF-47B5-9562-925F345F2C87}" type="datetime1">
              <a:rPr lang="ru-RU"/>
              <a:pPr>
                <a:defRPr/>
              </a:pPr>
              <a:t>12.01.2015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CE80D6-7AE7-4354-96F7-98CEC30FAC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7140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95F6BB-BECD-438E-A8B6-36830705746D}" type="datetime1">
              <a:rPr lang="ru-RU"/>
              <a:pPr>
                <a:defRPr/>
              </a:pPr>
              <a:t>12.01.2015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48C37C-7008-43EA-BCCB-38222EE556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1441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1AD7B-41D2-4FFC-8205-7C1CDB692C8E}" type="datetime1">
              <a:rPr lang="ru-RU"/>
              <a:pPr>
                <a:defRPr/>
              </a:pPr>
              <a:t>12.01.2015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69E27-A648-43C5-837D-89482A8A24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7929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463B1-1D29-4AF4-BD5D-7C9998D65B21}" type="datetime1">
              <a:rPr lang="ru-RU"/>
              <a:pPr>
                <a:defRPr/>
              </a:pPr>
              <a:t>12.01.2015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25B9E-4BB1-4DB2-B0E8-20D9D2EC87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1670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96BF8-9A51-4A94-BE3D-5D77395E018D}" type="datetime1">
              <a:rPr lang="ru-RU"/>
              <a:pPr>
                <a:defRPr/>
              </a:pPr>
              <a:t>12.01.2015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80A3C-950A-488E-A3E3-73F012C0B8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6151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40D47-B989-403B-8C4F-FA2BA368B06C}" type="datetime1">
              <a:rPr lang="ru-RU"/>
              <a:pPr>
                <a:defRPr/>
              </a:pPr>
              <a:t>12.01.2015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9A7E70-7B8B-485D-96A8-D61DFAAB7A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3481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47DBCA-7891-4CAB-A3E5-339927449605}" type="datetime1">
              <a:rPr lang="ru-RU"/>
              <a:pPr>
                <a:defRPr/>
              </a:pPr>
              <a:t>12.01.2015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121201-8915-47EA-81FC-2A3FDD74B7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8082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63F7F-98B9-4296-9CF2-8BEFE1907115}" type="datetime1">
              <a:rPr lang="ru-RU"/>
              <a:pPr>
                <a:defRPr/>
              </a:pPr>
              <a:t>12.01.2015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815AA-A36C-4B0C-A9A5-6FD6148F58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4200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82527C-6F0A-4B83-B4B1-615818ABEE51}" type="datetime1">
              <a:rPr lang="ru-RU"/>
              <a:pPr>
                <a:defRPr/>
              </a:pPr>
              <a:t>12.01.2015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560FE-7BD7-4A4D-811F-C338EA10DD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491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C3468AF-4D15-41BA-BB33-D639AA0A2661}" type="datetime1">
              <a:rPr lang="ru-RU"/>
              <a:pPr>
                <a:defRPr/>
              </a:pPr>
              <a:t>12.01.2015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84A7766-658D-4F67-BB55-8DE7A31201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Documents and Settings\Aida\Рабочий стол\НОвая ГРАФИКА сборник\КАРТИНКИ СБОРНИК_ школьные\__Flo1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286250"/>
            <a:ext cx="857250" cy="111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Заголовок 1"/>
          <p:cNvSpPr>
            <a:spLocks noGrp="1"/>
          </p:cNvSpPr>
          <p:nvPr>
            <p:ph type="ctrTitle"/>
          </p:nvPr>
        </p:nvSpPr>
        <p:spPr>
          <a:xfrm>
            <a:off x="785813" y="428624"/>
            <a:ext cx="7772400" cy="984151"/>
          </a:xfrm>
        </p:spPr>
        <p:txBody>
          <a:bodyPr/>
          <a:lstStyle/>
          <a:p>
            <a:r>
              <a:rPr lang="ru-RU" sz="16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образовательное учреждение средняя общеобразовательная школа №4 г. Советский</a:t>
            </a:r>
            <a:br>
              <a:rPr lang="ru-RU" sz="1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8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672" y="1636814"/>
            <a:ext cx="7177409" cy="4455864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ru-RU" b="1" i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ru-RU" b="1" i="1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Тема:Преодоление</a:t>
            </a:r>
            <a:r>
              <a:rPr lang="ru-RU" b="1" i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речевых нарушений у обучающихся первых классов по средствам </a:t>
            </a:r>
            <a:r>
              <a:rPr lang="ru-RU" b="1" i="1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сказкотерапии</a:t>
            </a:r>
            <a:r>
              <a:rPr lang="ru-RU" b="1" i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endParaRPr lang="ru-RU" b="1" i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 fontAlgn="auto">
              <a:spcAft>
                <a:spcPts val="0"/>
              </a:spcAft>
              <a:defRPr/>
            </a:pPr>
            <a:r>
              <a:rPr lang="ru-RU" sz="2400" b="1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Тарбаева</a:t>
            </a: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Дарья </a:t>
            </a:r>
          </a:p>
          <a:p>
            <a:pPr algn="r" fontAlgn="auto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Владимировна</a:t>
            </a:r>
          </a:p>
        </p:txBody>
      </p:sp>
      <p:pic>
        <p:nvPicPr>
          <p:cNvPr id="2053" name="Picture 3" descr="H:\Documents and Settings\Aida\Рабочий стол\НОвая ГРАФИКА сборник\КАРТИНКИ СБОРНИК_ школьные\flow5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063" y="5500688"/>
            <a:ext cx="1023937" cy="102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4" descr="H:\Documents and Settings\Aida\Рабочий стол\НОвая ГРАФИКА сборник\КАРТИНКИ СБОРНИК_ школьные\flow5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313" y="428625"/>
            <a:ext cx="66675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5" descr="H:\Documents and Settings\Aida\Рабочий стол\НОвая ГРАФИКА сборник\КАРТИНКИ СБОРНИК_ школьные\flow5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6688" y="5429250"/>
            <a:ext cx="690562" cy="69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6" descr="H:\Documents and Settings\Aida\Рабочий стол\НОвая ГРАФИКА сборник\КАРТИНКИ СБОРНИК_ школьные\flow5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0"/>
            <a:ext cx="690562" cy="69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2088232"/>
          </a:xfrm>
        </p:spPr>
        <p:txBody>
          <a:bodyPr/>
          <a:lstStyle/>
          <a:p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Сказка и терапия – как можно объединить эти два понятия? Занятия с использованием сказочных сюжетов помогают ребятам справиться со многими возрастными проблемами. Не случайно этот жанр фольклора – древнейший метод воспитания.</a:t>
            </a:r>
            <a:br>
              <a:rPr lang="ru-RU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5" name="Содержимое 2"/>
          <p:cNvSpPr>
            <a:spLocks noGrp="1"/>
          </p:cNvSpPr>
          <p:nvPr>
            <p:ph idx="1"/>
          </p:nvPr>
        </p:nvSpPr>
        <p:spPr>
          <a:xfrm>
            <a:off x="457200" y="2492896"/>
            <a:ext cx="8229600" cy="3888432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Задачи, которые поможет решить сказка : </a:t>
            </a:r>
          </a:p>
          <a:p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повышение  мыслительной и эмоциональной активности;</a:t>
            </a:r>
          </a:p>
          <a:p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снятие физической и психической напряженности;</a:t>
            </a:r>
          </a:p>
          <a:p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совершенствование речевых навыков;</a:t>
            </a:r>
          </a:p>
          <a:p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развитие психических процессов и творческих способностей. </a:t>
            </a:r>
            <a:br>
              <a:rPr lang="ru-RU" sz="2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0C2A343-463E-43A5-BCA1-1B0C5B6DF092}" type="datetime1">
              <a:rPr lang="ru-RU"/>
              <a:pPr>
                <a:defRPr/>
              </a:pPr>
              <a:t>12.01.2015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329002-4589-4595-95EA-571F2705E656}" type="slidenum">
              <a:rPr lang="ru-RU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7"/>
            <a:ext cx="8229600" cy="936104"/>
          </a:xfrm>
        </p:spPr>
        <p:txBody>
          <a:bodyPr/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Формы работы  комплексной </a:t>
            </a:r>
            <a:r>
              <a:rPr lang="ru-RU" sz="2800" b="1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сказкотерапии</a:t>
            </a:r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:</a:t>
            </a:r>
            <a:br>
              <a:rPr lang="ru-RU" sz="2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ru-RU" sz="2800" b="1" dirty="0" smtClean="0">
                <a:solidFill>
                  <a:schemeClr val="bg2">
                    <a:lumMod val="10000"/>
                  </a:schemeClr>
                </a:solidFill>
              </a:rPr>
            </a:br>
            <a:endParaRPr lang="ru-RU" sz="28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Постановка сказок  (игры-драматизации);</a:t>
            </a:r>
          </a:p>
          <a:p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Сочинение сказок  (интерпретация, переписывание, дописывание, сочинение новых сказок и историй);</a:t>
            </a:r>
          </a:p>
          <a:p>
            <a:r>
              <a:rPr lang="ru-RU" sz="2800" b="1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Куклотерапия</a:t>
            </a:r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(пальчиковые, марионетки, бумажные, перчаточные куклы, верховые куклы , </a:t>
            </a:r>
            <a:r>
              <a:rPr lang="ru-RU" sz="2800" b="1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фланелеграф</a:t>
            </a:r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, теневые, магнитные, стендовые);</a:t>
            </a:r>
          </a:p>
          <a:p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Сказочная имидж-терапия  (преображение с помощью костюмов).</a:t>
            </a:r>
            <a:endParaRPr lang="ru-RU" sz="28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2A8C5E6-D03D-4488-9CDE-AA83109F6657}" type="datetime1">
              <a:rPr lang="ru-RU" smtClean="0"/>
              <a:pPr>
                <a:defRPr/>
              </a:pPr>
              <a:t>12.01.2015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F6D51D-15A6-4BBD-A35B-5D47CF44E11F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0747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Народные сказки. Древнейшая основа этих сказок – единство человека и природы. Народные сказки несут важные для нас идеи:</a:t>
            </a:r>
            <a:endParaRPr lang="ru-RU" sz="28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Ожившие объекты окружающего мира могут действовать самостоятельно, и имеют право на собственную жизнь;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Разделение добра и зла, победа добра;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Самое ценное дается только через испытание, а то что далось легко, даром, может быстро уйти;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Вокруг нас большое число помощников. Но они приходят на помощь лишь только в том случае, когда мы уже действительно не можем справиться с ситуацией или заданием сами.</a:t>
            </a:r>
          </a:p>
          <a:p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2A8C5E6-D03D-4488-9CDE-AA83109F6657}" type="datetime1">
              <a:rPr lang="ru-RU" smtClean="0"/>
              <a:pPr>
                <a:defRPr/>
              </a:pPr>
              <a:t>12.01.2015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F6D51D-15A6-4BBD-A35B-5D47CF44E11F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6475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28592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Художественная сказка предлагает ребенку образы, которыми он наслаждается, незаметно для себя усваивая жизненно важную информацию.</a:t>
            </a:r>
          </a:p>
          <a:p>
            <a:pPr marL="0" indent="0">
              <a:buNone/>
            </a:pPr>
            <a:r>
              <a:rPr lang="ru-RU" sz="36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Сказка ставит и помогает решать моральные проблемы. В ней все герои имеют четкую моральную ориентацию. </a:t>
            </a:r>
          </a:p>
          <a:p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2A8C5E6-D03D-4488-9CDE-AA83109F6657}" type="datetime1">
              <a:rPr lang="ru-RU" smtClean="0"/>
              <a:pPr>
                <a:defRPr/>
              </a:pPr>
              <a:t>12.01.2015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F6D51D-15A6-4BBD-A35B-5D47CF44E11F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7743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7" y="260648"/>
            <a:ext cx="8352928" cy="1143000"/>
          </a:xfrm>
        </p:spPr>
        <p:txBody>
          <a:bodyPr/>
          <a:lstStyle/>
          <a:p>
            <a:r>
              <a:rPr lang="ru-RU" sz="32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Используя сказки для расширения словаря детей провожу следующие виды работы:</a:t>
            </a: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вычленение слов из сказки с заданным звуком; </a:t>
            </a:r>
          </a:p>
          <a:p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называние слов-признаков, слов-действий из сказки;</a:t>
            </a:r>
          </a:p>
          <a:p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-подбор к сказочному персонажу действий, признаков;</a:t>
            </a:r>
          </a:p>
          <a:p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называние пропущенных слов в сказке и др.</a:t>
            </a:r>
          </a:p>
          <a:p>
            <a:endParaRPr lang="ru-RU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2A8C5E6-D03D-4488-9CDE-AA83109F6657}" type="datetime1">
              <a:rPr lang="ru-RU" smtClean="0"/>
              <a:pPr>
                <a:defRPr/>
              </a:pPr>
              <a:t>12.01.2015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F6D51D-15A6-4BBD-A35B-5D47CF44E11F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732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Приёмы </a:t>
            </a:r>
            <a:r>
              <a:rPr lang="ru-RU" sz="3200" b="1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сказкотерапии</a:t>
            </a:r>
            <a:r>
              <a:rPr lang="ru-RU" sz="32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при формировании связной речи:</a:t>
            </a:r>
            <a:br>
              <a:rPr lang="ru-RU" sz="32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pPr marL="0" indent="0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СЛОВЕСНАЯ РЕЖИСЕРСКАЯ ИГРА.</a:t>
            </a:r>
          </a:p>
          <a:p>
            <a:endParaRPr lang="ru-RU" sz="2000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ПЕРЕСКАЗ ОТ ЛИЦА ЛИТЕРАТУРНОГО ГЕРОЯ.</a:t>
            </a:r>
          </a:p>
          <a:p>
            <a:pPr marL="0" indent="0">
              <a:buNone/>
            </a:pPr>
            <a:endParaRPr lang="ru-RU" sz="2000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«А ЧТО ПОТОМ».</a:t>
            </a:r>
          </a:p>
          <a:p>
            <a:endParaRPr lang="ru-RU" sz="2000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«СОВМЕСТНОЕ РЕШЕНИЕ ПРОБЛЕМНОГО ВОПРОСА К СКАЗКЕ».</a:t>
            </a:r>
          </a:p>
          <a:p>
            <a:endParaRPr lang="ru-RU" sz="2000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«ИЗМЕНЕНИЕ СИТУАЦИИ В ЗНАКОМЫХ СКАЗКАХ».</a:t>
            </a:r>
          </a:p>
          <a:p>
            <a:pPr marL="0" indent="0">
              <a:buNone/>
            </a:pPr>
            <a:endParaRPr lang="ru-RU" sz="2000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«СКАЗКИ ПРО САМОГО СЕБЯ».</a:t>
            </a:r>
          </a:p>
          <a:p>
            <a:pPr marL="0" indent="0">
              <a:buNone/>
            </a:pPr>
            <a:endParaRPr lang="ru-RU" sz="2000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000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2A8C5E6-D03D-4488-9CDE-AA83109F6657}" type="datetime1">
              <a:rPr lang="ru-RU" smtClean="0"/>
              <a:pPr>
                <a:defRPr/>
              </a:pPr>
              <a:t>12.01.2015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F6D51D-15A6-4BBD-A35B-5D47CF44E11F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7206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«Теремок»</a:t>
            </a:r>
            <a:endParaRPr lang="ru-RU" sz="32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2A8C5E6-D03D-4488-9CDE-AA83109F6657}" type="datetime1">
              <a:rPr lang="ru-RU" smtClean="0"/>
              <a:pPr>
                <a:defRPr/>
              </a:pPr>
              <a:t>12.01.2015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F6D51D-15A6-4BBD-A35B-5D47CF44E11F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  <p:pic>
        <p:nvPicPr>
          <p:cNvPr id="17410" name="Picture 2" descr="C:\Users\user\Desktop\1в (1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124744"/>
            <a:ext cx="4680520" cy="5472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4442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sz="32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200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Заюшкина</a:t>
            </a:r>
            <a:r>
              <a:rPr lang="ru-RU" sz="32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избушка»</a:t>
            </a:r>
            <a:endParaRPr lang="ru-RU" sz="32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2A8C5E6-D03D-4488-9CDE-AA83109F6657}" type="datetime1">
              <a:rPr lang="ru-RU" smtClean="0"/>
              <a:pPr>
                <a:defRPr/>
              </a:pPr>
              <a:t>12.01.2015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F6D51D-15A6-4BBD-A35B-5D47CF44E11F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  <p:pic>
        <p:nvPicPr>
          <p:cNvPr id="18435" name="Picture 3" descr="C:\Users\user\Desktop\1б (2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980728"/>
            <a:ext cx="5040560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2498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аздник детский 1">
  <a:themeElements>
    <a:clrScheme name="Другая 50">
      <a:dk1>
        <a:srgbClr val="99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Праздник детский 1</Template>
  <TotalTime>104</TotalTime>
  <Words>331</Words>
  <Application>Microsoft Office PowerPoint</Application>
  <PresentationFormat>Экран (4:3)</PresentationFormat>
  <Paragraphs>62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Праздник детский 1</vt:lpstr>
      <vt:lpstr> Муниципальное бюджетное образовательное учреждение средняя общеобразовательная школа №4 г. Советский </vt:lpstr>
      <vt:lpstr>  Сказка и терапия – как можно объединить эти два понятия? Занятия с использованием сказочных сюжетов помогают ребятам справиться со многими возрастными проблемами. Не случайно этот жанр фольклора – древнейший метод воспитания.  </vt:lpstr>
      <vt:lpstr>  Формы работы  комплексной сказкотерапии :  </vt:lpstr>
      <vt:lpstr>Народные сказки. Древнейшая основа этих сказок – единство человека и природы. Народные сказки несут важные для нас идеи:</vt:lpstr>
      <vt:lpstr>Презентация PowerPoint</vt:lpstr>
      <vt:lpstr>Используя сказки для расширения словаря детей провожу следующие виды работы: </vt:lpstr>
      <vt:lpstr> Приёмы сказкотерапии при формировании связной речи: </vt:lpstr>
      <vt:lpstr>«Теремок»</vt:lpstr>
      <vt:lpstr>«Заюшкина избушка»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образовательное учреждение средняя общеобразовательная школа №4 г. Советский</dc:title>
  <dc:creator>user</dc:creator>
  <dc:description>http://aida.ucoz.ru</dc:description>
  <cp:lastModifiedBy>user</cp:lastModifiedBy>
  <cp:revision>12</cp:revision>
  <dcterms:created xsi:type="dcterms:W3CDTF">2015-01-08T08:38:47Z</dcterms:created>
  <dcterms:modified xsi:type="dcterms:W3CDTF">2015-01-12T14:33:21Z</dcterms:modified>
  <cp:category>шаблоны к Powerpoint</cp:category>
</cp:coreProperties>
</file>