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8" r:id="rId3"/>
    <p:sldId id="258" r:id="rId4"/>
    <p:sldId id="259" r:id="rId5"/>
    <p:sldId id="261" r:id="rId6"/>
    <p:sldId id="270" r:id="rId7"/>
    <p:sldId id="264" r:id="rId8"/>
    <p:sldId id="271" r:id="rId9"/>
    <p:sldId id="266" r:id="rId10"/>
    <p:sldId id="267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50" d="100"/>
          <a:sy n="50" d="100"/>
        </p:scale>
        <p:origin x="-1267" y="-6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04.11.2012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04.11.2012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04.11.2012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04.11.2012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04.11.2012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04.11.2012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04.11.2012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04.11.2012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04.11.2012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04.11.2012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04.11.2012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>
  <p:cSld name="Заголовок, 1 большой объект и 2 маленьких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3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088D48B-B22F-4E42-9125-FAF9E7648CD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>
    <p:zo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04.11.2012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.gif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6.xm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slide" Target="slide6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6.xml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6" descr="Пётр 1 Отец Отечества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28386" name="Rectangle 2"/>
          <p:cNvSpPr>
            <a:spLocks noGrp="1" noChangeArrowheads="1"/>
          </p:cNvSpPr>
          <p:nvPr>
            <p:ph type="title"/>
          </p:nvPr>
        </p:nvSpPr>
        <p:spPr>
          <a:xfrm>
            <a:off x="6372225" y="115888"/>
            <a:ext cx="2663825" cy="493712"/>
          </a:xfrm>
          <a:noFill/>
        </p:spPr>
        <p:txBody>
          <a:bodyPr anchor="t">
            <a:spAutoFit/>
          </a:bodyPr>
          <a:lstStyle/>
          <a:p>
            <a:pPr eaLnBrk="1" hangingPunct="1">
              <a:lnSpc>
                <a:spcPct val="110000"/>
              </a:lnSpc>
              <a:spcBef>
                <a:spcPct val="50000"/>
              </a:spcBef>
            </a:pPr>
            <a:r>
              <a:rPr lang="ru-RU" sz="2400" b="1" smtClean="0">
                <a:solidFill>
                  <a:srgbClr val="FFD581"/>
                </a:solidFill>
              </a:rPr>
              <a:t>ПЁТР  ВЕЛИКИЙ</a:t>
            </a:r>
          </a:p>
        </p:txBody>
      </p:sp>
      <p:pic>
        <p:nvPicPr>
          <p:cNvPr id="46084" name="Picture 3" descr="J0354376">
            <a:hlinkClick r:id="" action="ppaction://noaction"/>
          </p:cNvPr>
          <p:cNvPicPr>
            <a:picLocks noGrp="1" noChangeAspect="1" noChangeArrowheads="1" noCrop="1"/>
          </p:cNvPicPr>
          <p:nvPr>
            <p:ph sz="half"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8820150" y="6554788"/>
            <a:ext cx="323850" cy="303212"/>
          </a:xfrm>
        </p:spPr>
      </p:pic>
    </p:spTree>
  </p:cSld>
  <p:clrMapOvr>
    <a:masterClrMapping/>
  </p:clrMapOvr>
  <p:transition spd="med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8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2838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283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283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838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7234" name="Rectangle 2"/>
          <p:cNvSpPr>
            <a:spLocks noGrp="1" noChangeArrowheads="1"/>
          </p:cNvSpPr>
          <p:nvPr>
            <p:ph type="title"/>
          </p:nvPr>
        </p:nvSpPr>
        <p:spPr>
          <a:xfrm>
            <a:off x="684213" y="765175"/>
            <a:ext cx="3200400" cy="823913"/>
          </a:xfrm>
          <a:effectLst>
            <a:outerShdw dist="12700" dir="16200000" algn="ctr" rotWithShape="0">
              <a:srgbClr val="FFFF9B"/>
            </a:outerShdw>
          </a:effectLst>
        </p:spPr>
        <p:txBody>
          <a:bodyPr anchor="t">
            <a:spAutoFit/>
          </a:bodyPr>
          <a:lstStyle/>
          <a:p>
            <a:pPr eaLnBrk="1" hangingPunct="1">
              <a:lnSpc>
                <a:spcPct val="120000"/>
              </a:lnSpc>
              <a:spcBef>
                <a:spcPct val="50000"/>
              </a:spcBef>
              <a:defRPr/>
            </a:pPr>
            <a:r>
              <a:rPr lang="ru-RU" sz="3600" b="1" smtClean="0">
                <a:solidFill>
                  <a:srgbClr val="8E0000"/>
                </a:solidFill>
              </a:rPr>
              <a:t>1689-1725 гг.</a:t>
            </a:r>
            <a:r>
              <a:rPr lang="ru-RU" sz="4000" smtClean="0"/>
              <a:t> </a:t>
            </a:r>
            <a:endParaRPr lang="ru-RU" sz="3600" b="1" smtClean="0">
              <a:solidFill>
                <a:srgbClr val="8E0000"/>
              </a:solidFill>
            </a:endParaRPr>
          </a:p>
        </p:txBody>
      </p:sp>
      <p:pic>
        <p:nvPicPr>
          <p:cNvPr id="4099" name="Picture 3" descr="Эпоха Петра 1"/>
          <p:cNvPicPr>
            <a:picLocks noChangeAspect="1" noChangeArrowheads="1"/>
          </p:cNvPicPr>
          <p:nvPr/>
        </p:nvPicPr>
        <p:blipFill>
          <a:blip r:embed="rId2"/>
          <a:srcRect t="1758"/>
          <a:stretch>
            <a:fillRect/>
          </a:stretch>
        </p:blipFill>
        <p:spPr bwMode="auto">
          <a:xfrm>
            <a:off x="0" y="-1905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07237" name="WordArt 5"/>
          <p:cNvSpPr>
            <a:spLocks noChangeArrowheads="1" noChangeShapeType="1" noTextEdit="1"/>
          </p:cNvSpPr>
          <p:nvPr/>
        </p:nvSpPr>
        <p:spPr bwMode="auto">
          <a:xfrm rot="582469">
            <a:off x="615950" y="765175"/>
            <a:ext cx="3313113" cy="1441450"/>
          </a:xfrm>
          <a:prstGeom prst="rect">
            <a:avLst/>
          </a:prstGeom>
        </p:spPr>
        <p:txBody>
          <a:bodyPr wrap="none" fromWordArt="1">
            <a:prstTxWarp prst="textCascadeUp">
              <a:avLst>
                <a:gd name="adj" fmla="val 64088"/>
              </a:avLst>
            </a:prstTxWarp>
            <a:scene3d>
              <a:camera prst="legacyPerspectiveFront">
                <a:rot lat="1200000" lon="19140000" rev="0"/>
              </a:camera>
              <a:lightRig rig="legacyNormal2" dir="t"/>
            </a:scene3d>
            <a:sp3d extrusionH="354000" prstMaterial="legacyMatte">
              <a:extrusionClr>
                <a:srgbClr val="939676"/>
              </a:extrusionClr>
            </a:sp3d>
          </a:bodyPr>
          <a:lstStyle/>
          <a:p>
            <a:pPr algn="ctr"/>
            <a:r>
              <a:rPr lang="ru-RU" sz="3600" kern="1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D5EAFF"/>
                    </a:gs>
                    <a:gs pos="100000">
                      <a:srgbClr val="488FE4"/>
                    </a:gs>
                  </a:gsLst>
                  <a:lin ang="18300000" scaled="1"/>
                </a:gradFill>
                <a:latin typeface="Impact"/>
              </a:rPr>
              <a:t>1689-1725 гг. </a:t>
            </a:r>
          </a:p>
        </p:txBody>
      </p:sp>
      <p:sp>
        <p:nvSpPr>
          <p:cNvPr id="607238" name="WordArt 6" descr="Песок"/>
          <p:cNvSpPr>
            <a:spLocks noChangeArrowheads="1" noChangeShapeType="1" noTextEdit="1"/>
          </p:cNvSpPr>
          <p:nvPr/>
        </p:nvSpPr>
        <p:spPr bwMode="auto">
          <a:xfrm>
            <a:off x="539750" y="4581525"/>
            <a:ext cx="3600450" cy="45243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b="1" kern="10" dirty="0">
                <a:ln w="12700">
                  <a:solidFill>
                    <a:srgbClr val="C4B596"/>
                  </a:solidFill>
                  <a:round/>
                  <a:headEnd/>
                  <a:tailEnd/>
                </a:ln>
                <a:blipFill dpi="0" rotWithShape="0">
                  <a:blip r:embed="rId3"/>
                  <a:srcRect/>
                  <a:tile tx="0" ty="0" sx="100000" sy="100000" flip="none" algn="tl"/>
                </a:blipFill>
                <a:effectLst>
                  <a:outerShdw dist="28398" dir="3806097" algn="ctr" rotWithShape="0">
                    <a:schemeClr val="bg2">
                      <a:alpha val="79999"/>
                    </a:schemeClr>
                  </a:outerShdw>
                </a:effectLst>
                <a:latin typeface="Times New Roman"/>
                <a:cs typeface="Times New Roman"/>
              </a:rPr>
              <a:t>Эпоха Петра </a:t>
            </a:r>
            <a:r>
              <a:rPr lang="en-US" sz="3600" b="1" kern="10" dirty="0" smtClean="0">
                <a:ln w="12700">
                  <a:solidFill>
                    <a:srgbClr val="C4B596"/>
                  </a:solidFill>
                  <a:round/>
                  <a:headEnd/>
                  <a:tailEnd/>
                </a:ln>
                <a:blipFill dpi="0" rotWithShape="0">
                  <a:blip r:embed="rId3"/>
                  <a:srcRect/>
                  <a:tile tx="0" ty="0" sx="100000" sy="100000" flip="none" algn="tl"/>
                </a:blipFill>
                <a:effectLst>
                  <a:outerShdw dist="28398" dir="3806097" algn="ctr" rotWithShape="0">
                    <a:schemeClr val="bg2">
                      <a:alpha val="79999"/>
                    </a:schemeClr>
                  </a:outerShdw>
                </a:effectLst>
                <a:latin typeface="Times New Roman"/>
                <a:cs typeface="Times New Roman"/>
              </a:rPr>
              <a:t>I</a:t>
            </a:r>
            <a:endParaRPr lang="ru-RU" sz="3600" b="1" kern="10" dirty="0">
              <a:ln w="12700">
                <a:solidFill>
                  <a:srgbClr val="C4B596"/>
                </a:solidFill>
                <a:round/>
                <a:headEnd/>
                <a:tailEnd/>
              </a:ln>
              <a:blipFill dpi="0" rotWithShape="0">
                <a:blip r:embed="rId3"/>
                <a:srcRect/>
                <a:tile tx="0" ty="0" sx="100000" sy="100000" flip="none" algn="tl"/>
              </a:blipFill>
              <a:effectLst>
                <a:outerShdw dist="28398" dir="3806097" algn="ctr" rotWithShape="0">
                  <a:schemeClr val="bg2">
                    <a:alpha val="79999"/>
                  </a:schemeClr>
                </a:outerShdw>
              </a:effectLst>
              <a:latin typeface="Times New Roman"/>
              <a:cs typeface="Times New Roman"/>
            </a:endParaRPr>
          </a:p>
        </p:txBody>
      </p:sp>
      <p:pic>
        <p:nvPicPr>
          <p:cNvPr id="4102" name="Picture 8" descr="J0354376">
            <a:hlinkClick r:id="" action="ppaction://noaction"/>
          </p:cNvPr>
          <p:cNvPicPr>
            <a:picLocks noGrp="1" noChangeAspect="1" noChangeArrowheads="1" noCrop="1"/>
          </p:cNvPicPr>
          <p:nvPr>
            <p:ph sz="half" idx="1"/>
          </p:nvPr>
        </p:nvPicPr>
        <p:blipFill>
          <a:blip r:embed="rId4"/>
          <a:srcRect/>
          <a:stretch>
            <a:fillRect/>
          </a:stretch>
        </p:blipFill>
        <p:spPr>
          <a:xfrm>
            <a:off x="8893175" y="6623050"/>
            <a:ext cx="250825" cy="234950"/>
          </a:xfrm>
        </p:spPr>
      </p:pic>
    </p:spTree>
  </p:cSld>
  <p:clrMapOvr>
    <a:masterClrMapping/>
  </p:clrMapOvr>
  <p:transition spd="med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7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072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072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072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7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6072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072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072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7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6072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072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072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7234" grpId="0"/>
      <p:bldP spid="607237" grpId="0" animBg="1"/>
      <p:bldP spid="60723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Задание группе: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Выберите преобразования петровской эпохи, относящиеся к вашей сфере. Обсудите, какие еще преобразования  можно добавить, в каких преобразованиях можно добавить грозди.</a:t>
            </a:r>
          </a:p>
          <a:p>
            <a:pPr lvl="0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2. При необходимости, обозначьте дату, объясните понятия.</a:t>
            </a:r>
          </a:p>
          <a:p>
            <a:pPr lvl="0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3. Составьте свою часть кластера в тетрадь.</a:t>
            </a:r>
          </a:p>
          <a:p>
            <a:pPr lvl="0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4. Оформите кластер своей сферы на доске и выступите перед классом.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6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РАФТ</a:t>
            </a:r>
            <a:endParaRPr lang="ru-RU" sz="6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r>
              <a:rPr lang="ru-RU" sz="4800" b="1" dirty="0" smtClean="0">
                <a:solidFill>
                  <a:srgbClr val="FF0000"/>
                </a:solidFill>
              </a:rPr>
              <a:t>Р</a:t>
            </a:r>
            <a:r>
              <a:rPr lang="ru-RU" dirty="0" smtClean="0"/>
              <a:t> – роль. То есть, от чьего имени вы будете писать?</a:t>
            </a:r>
          </a:p>
          <a:p>
            <a:pPr>
              <a:buNone/>
            </a:pPr>
            <a:r>
              <a:rPr lang="ru-RU" sz="4800" b="1" dirty="0" smtClean="0">
                <a:solidFill>
                  <a:srgbClr val="FF0000"/>
                </a:solidFill>
              </a:rPr>
              <a:t>А</a:t>
            </a:r>
            <a:r>
              <a:rPr lang="ru-RU" dirty="0" smtClean="0"/>
              <a:t> – аудитория. Кому вы будете писать?</a:t>
            </a:r>
          </a:p>
          <a:p>
            <a:pPr>
              <a:buNone/>
            </a:pPr>
            <a:r>
              <a:rPr lang="ru-RU" sz="4800" b="1" dirty="0" smtClean="0">
                <a:solidFill>
                  <a:srgbClr val="FF0000"/>
                </a:solidFill>
              </a:rPr>
              <a:t>Ф</a:t>
            </a:r>
            <a:r>
              <a:rPr lang="ru-RU" dirty="0" smtClean="0"/>
              <a:t> – в какой форме вы будете писать (рассказ, диалог, эссе).</a:t>
            </a:r>
          </a:p>
          <a:p>
            <a:pPr>
              <a:buNone/>
            </a:pPr>
            <a:r>
              <a:rPr lang="ru-RU" sz="4800" b="1" dirty="0" smtClean="0">
                <a:solidFill>
                  <a:srgbClr val="FF0000"/>
                </a:solidFill>
              </a:rPr>
              <a:t>Т</a:t>
            </a:r>
            <a:r>
              <a:rPr lang="ru-RU" dirty="0" smtClean="0"/>
              <a:t> – тема. На чем будет сосредоточен ваш текст? Какова его основная идея?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4" descr="Боярин вулш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53403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29410" name="Rectangle 2"/>
          <p:cNvSpPr>
            <a:spLocks noGrp="1" noChangeArrowheads="1"/>
          </p:cNvSpPr>
          <p:nvPr>
            <p:ph type="title"/>
          </p:nvPr>
        </p:nvSpPr>
        <p:spPr>
          <a:xfrm>
            <a:off x="5429256" y="2285992"/>
            <a:ext cx="3457575" cy="766557"/>
          </a:xfrm>
          <a:effectLst>
            <a:outerShdw dist="12700" dir="16200000" algn="ctr" rotWithShape="0">
              <a:srgbClr val="FFFF9B"/>
            </a:outerShdw>
          </a:effectLst>
        </p:spPr>
        <p:txBody>
          <a:bodyPr anchor="t">
            <a:spAutoFit/>
          </a:bodyPr>
          <a:lstStyle/>
          <a:p>
            <a:pPr eaLnBrk="1" hangingPunct="1">
              <a:lnSpc>
                <a:spcPct val="120000"/>
              </a:lnSpc>
              <a:spcBef>
                <a:spcPct val="50000"/>
              </a:spcBef>
              <a:defRPr/>
            </a:pPr>
            <a:r>
              <a:rPr lang="ru-RU" sz="4000" b="1" dirty="0" smtClean="0">
                <a:solidFill>
                  <a:srgbClr val="FF681D"/>
                </a:solidFill>
                <a:latin typeface="Times New Roman" pitchFamily="18" charset="0"/>
                <a:cs typeface="Times New Roman" pitchFamily="18" charset="0"/>
              </a:rPr>
              <a:t>БОЯРИН</a:t>
            </a:r>
            <a:endParaRPr lang="ru-RU" sz="3600" b="1" dirty="0" smtClean="0">
              <a:solidFill>
                <a:srgbClr val="FF681D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4580" name="Picture 3" descr="j0354376">
            <a:hlinkClick r:id="rId3" action="ppaction://hlinksldjump"/>
          </p:cNvPr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839200" y="6572250"/>
            <a:ext cx="304800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9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294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294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294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941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6" name="Picture 3" descr="j0354376">
            <a:hlinkClick r:id="rId2" action="ppaction://hlinksldjump"/>
          </p:cNvPr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839200" y="6572250"/>
            <a:ext cx="304800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77" name="Picture 4" descr="Боярыня кор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643042" y="0"/>
            <a:ext cx="532062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zo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38" name="Picture 5" descr="Крестьяне 17 в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7938"/>
            <a:ext cx="9144000" cy="6850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0307" name="Rectangle 3"/>
          <p:cNvSpPr>
            <a:spLocks noGrp="1" noChangeArrowheads="1"/>
          </p:cNvSpPr>
          <p:nvPr>
            <p:ph type="title"/>
          </p:nvPr>
        </p:nvSpPr>
        <p:spPr>
          <a:xfrm>
            <a:off x="0" y="115888"/>
            <a:ext cx="3311525" cy="496867"/>
          </a:xfrm>
          <a:effectLst>
            <a:outerShdw dist="12700" dir="16200000" algn="ctr" rotWithShape="0">
              <a:schemeClr val="tx1"/>
            </a:outerShdw>
          </a:effectLst>
        </p:spPr>
        <p:txBody>
          <a:bodyPr anchor="t">
            <a:spAutoFit/>
          </a:bodyPr>
          <a:lstStyle/>
          <a:p>
            <a:pPr eaLnBrk="1" hangingPunct="1">
              <a:lnSpc>
                <a:spcPct val="120000"/>
              </a:lnSpc>
              <a:spcBef>
                <a:spcPct val="50000"/>
              </a:spcBef>
              <a:defRPr/>
            </a:pPr>
            <a:r>
              <a:rPr lang="ru-RU" sz="2400" b="1" smtClean="0">
                <a:solidFill>
                  <a:srgbClr val="EBF7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КРЕСТЬЯНЕ  </a:t>
            </a:r>
            <a:endParaRPr lang="ru-RU" sz="2400" b="1" dirty="0" smtClean="0">
              <a:solidFill>
                <a:srgbClr val="EBF7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5540" name="Picture 4" descr="j0354376">
            <a:hlinkClick r:id="rId3" action="ppaction://hlinksldjump"/>
          </p:cNvPr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893175" y="6623050"/>
            <a:ext cx="250825" cy="234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03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1030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103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103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030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5426" name="Rectangle 2"/>
          <p:cNvSpPr>
            <a:spLocks noGrp="1" noChangeArrowheads="1"/>
          </p:cNvSpPr>
          <p:nvPr>
            <p:ph type="title"/>
          </p:nvPr>
        </p:nvSpPr>
        <p:spPr>
          <a:xfrm>
            <a:off x="5072066" y="1928802"/>
            <a:ext cx="3886200" cy="1717393"/>
          </a:xfrm>
          <a:effectLst>
            <a:outerShdw dist="17961" dir="13500000" algn="ctr" rotWithShape="0">
              <a:srgbClr val="FFFFFF"/>
            </a:outerShdw>
          </a:effectLst>
        </p:spPr>
        <p:txBody>
          <a:bodyPr wrap="square" anchor="t">
            <a:spAutoFit/>
          </a:bodyPr>
          <a:lstStyle/>
          <a:p>
            <a:pPr>
              <a:lnSpc>
                <a:spcPct val="110000"/>
              </a:lnSpc>
              <a:spcBef>
                <a:spcPct val="50000"/>
              </a:spcBef>
              <a:defRPr/>
            </a:pPr>
            <a:r>
              <a:rPr lang="en-US" sz="4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4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4800" dirty="0" smtClean="0">
                <a:latin typeface="Times New Roman" pitchFamily="18" charset="0"/>
                <a:cs typeface="Times New Roman" pitchFamily="18" charset="0"/>
              </a:rPr>
              <a:t>ПЕТР</a:t>
            </a:r>
            <a:r>
              <a:rPr lang="en-US" sz="4800" dirty="0" smtClean="0">
                <a:latin typeface="Times New Roman" pitchFamily="18" charset="0"/>
                <a:cs typeface="Times New Roman" pitchFamily="18" charset="0"/>
              </a:rPr>
              <a:t> I</a:t>
            </a:r>
            <a:r>
              <a:rPr lang="ru-RU" sz="48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4800" b="1" dirty="0" smtClean="0">
              <a:solidFill>
                <a:srgbClr val="A4AD99"/>
              </a:solidFill>
            </a:endParaRPr>
          </a:p>
        </p:txBody>
      </p:sp>
      <p:pic>
        <p:nvPicPr>
          <p:cNvPr id="38915" name="Picture 3" descr="J0354376">
            <a:hlinkClick r:id="" action="ppaction://noaction"/>
          </p:cNvPr>
          <p:cNvPicPr>
            <a:picLocks noGrp="1" noChangeAspect="1" noChangeArrowheads="1" noCrop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8820150" y="6554788"/>
            <a:ext cx="323850" cy="303212"/>
          </a:xfrm>
        </p:spPr>
      </p:pic>
      <p:pic>
        <p:nvPicPr>
          <p:cNvPr id="38916" name="Picture 4" descr="Пётр 1 в б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50180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4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154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154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154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542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Содержимое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pPr algn="ctr">
              <a:buFontTx/>
              <a:buNone/>
            </a:pPr>
            <a:r>
              <a:rPr lang="ru-RU" sz="4800" b="1" dirty="0" smtClean="0">
                <a:solidFill>
                  <a:srgbClr val="FF0000"/>
                </a:solidFill>
                <a:latin typeface="Monotype Corsiva" pitchFamily="66" charset="0"/>
              </a:rPr>
              <a:t>существительное</a:t>
            </a:r>
          </a:p>
          <a:p>
            <a:pPr algn="ctr">
              <a:buFontTx/>
              <a:buNone/>
            </a:pPr>
            <a:r>
              <a:rPr lang="ru-RU" sz="4800" b="1" dirty="0" smtClean="0">
                <a:solidFill>
                  <a:schemeClr val="accent2"/>
                </a:solidFill>
                <a:latin typeface="Monotype Corsiva" pitchFamily="66" charset="0"/>
              </a:rPr>
              <a:t>прилагательное      </a:t>
            </a:r>
            <a:r>
              <a:rPr lang="ru-RU" sz="4800" b="1" dirty="0" err="1" smtClean="0">
                <a:solidFill>
                  <a:schemeClr val="accent2"/>
                </a:solidFill>
                <a:latin typeface="Monotype Corsiva" pitchFamily="66" charset="0"/>
              </a:rPr>
              <a:t>прилагательное</a:t>
            </a:r>
            <a:endParaRPr lang="ru-RU" sz="4800" b="1" dirty="0" smtClean="0">
              <a:solidFill>
                <a:schemeClr val="accent2"/>
              </a:solidFill>
              <a:latin typeface="Monotype Corsiva" pitchFamily="66" charset="0"/>
            </a:endParaRPr>
          </a:p>
          <a:p>
            <a:pPr algn="ctr">
              <a:buFontTx/>
              <a:buNone/>
            </a:pPr>
            <a:r>
              <a:rPr lang="ru-RU" sz="4800" b="1" dirty="0" smtClean="0">
                <a:solidFill>
                  <a:schemeClr val="accent2"/>
                </a:solidFill>
                <a:latin typeface="Monotype Corsiva" pitchFamily="66" charset="0"/>
              </a:rPr>
              <a:t>глагол      </a:t>
            </a:r>
            <a:r>
              <a:rPr lang="ru-RU" sz="4800" b="1" dirty="0" err="1" smtClean="0">
                <a:solidFill>
                  <a:schemeClr val="accent2"/>
                </a:solidFill>
                <a:latin typeface="Monotype Corsiva" pitchFamily="66" charset="0"/>
              </a:rPr>
              <a:t>глагол</a:t>
            </a:r>
            <a:r>
              <a:rPr lang="ru-RU" sz="4800" b="1" dirty="0" smtClean="0">
                <a:solidFill>
                  <a:schemeClr val="accent2"/>
                </a:solidFill>
                <a:latin typeface="Monotype Corsiva" pitchFamily="66" charset="0"/>
              </a:rPr>
              <a:t>       </a:t>
            </a:r>
            <a:r>
              <a:rPr lang="ru-RU" sz="4800" b="1" dirty="0" err="1" smtClean="0">
                <a:solidFill>
                  <a:schemeClr val="accent2"/>
                </a:solidFill>
                <a:latin typeface="Monotype Corsiva" pitchFamily="66" charset="0"/>
              </a:rPr>
              <a:t>глагол</a:t>
            </a:r>
            <a:endParaRPr lang="ru-RU" sz="4800" b="1" dirty="0" smtClean="0">
              <a:solidFill>
                <a:schemeClr val="accent2"/>
              </a:solidFill>
              <a:latin typeface="Monotype Corsiva" pitchFamily="66" charset="0"/>
            </a:endParaRPr>
          </a:p>
          <a:p>
            <a:pPr algn="ctr">
              <a:buFontTx/>
              <a:buNone/>
            </a:pPr>
            <a:r>
              <a:rPr lang="ru-RU" sz="4800" b="1" dirty="0" smtClean="0">
                <a:solidFill>
                  <a:schemeClr val="accent2"/>
                </a:solidFill>
                <a:latin typeface="Monotype Corsiva" pitchFamily="66" charset="0"/>
              </a:rPr>
              <a:t>афоризм, высказывание, строка </a:t>
            </a:r>
          </a:p>
          <a:p>
            <a:pPr algn="ctr">
              <a:buFontTx/>
              <a:buNone/>
            </a:pPr>
            <a:r>
              <a:rPr lang="ru-RU" sz="4800" b="1" dirty="0" smtClean="0">
                <a:solidFill>
                  <a:schemeClr val="accent2"/>
                </a:solidFill>
                <a:latin typeface="Monotype Corsiva" pitchFamily="66" charset="0"/>
              </a:rPr>
              <a:t>из песни и т.д.</a:t>
            </a:r>
          </a:p>
          <a:p>
            <a:pPr algn="ctr">
              <a:buFontTx/>
              <a:buNone/>
            </a:pPr>
            <a:r>
              <a:rPr lang="ru-RU" sz="4800" b="1" dirty="0" smtClean="0">
                <a:solidFill>
                  <a:srgbClr val="FF0000"/>
                </a:solidFill>
                <a:latin typeface="Monotype Corsiva" pitchFamily="66" charset="0"/>
              </a:rPr>
              <a:t>существительное  </a:t>
            </a:r>
          </a:p>
          <a:p>
            <a:pPr algn="ctr">
              <a:buFontTx/>
              <a:buNone/>
            </a:pPr>
            <a:r>
              <a:rPr lang="ru-RU" sz="4800" b="1" dirty="0" smtClean="0">
                <a:solidFill>
                  <a:schemeClr val="accent2"/>
                </a:solidFill>
                <a:latin typeface="Monotype Corsiva" pitchFamily="66" charset="0"/>
              </a:rPr>
              <a:t>(метафора, синоним)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Домашнее задание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Выразите свое отношение к эпохе Петра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написав эссе на одну из предложенных  тем: 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1. «Эпоха Петра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для меня – это…»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2. «Петр Великий, на мой взгляд,  …»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3. «Преобразования Петра Великого, как мне кажется, …»</a:t>
            </a:r>
          </a:p>
          <a:p>
            <a:pPr>
              <a:buNone/>
            </a:pPr>
            <a:r>
              <a:rPr lang="ru-RU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Для любознательных: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Продолжились ли  преобразования Петра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I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после его смерти? 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166</TotalTime>
  <Words>217</Words>
  <PresentationFormat>Экран (4:3)</PresentationFormat>
  <Paragraphs>30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Тема Office</vt:lpstr>
      <vt:lpstr>ПЁТР  ВЕЛИКИЙ</vt:lpstr>
      <vt:lpstr>1689-1725 гг. </vt:lpstr>
      <vt:lpstr>Задание группе: </vt:lpstr>
      <vt:lpstr>РАФТ</vt:lpstr>
      <vt:lpstr>БОЯРИН</vt:lpstr>
      <vt:lpstr>Слайд 6</vt:lpstr>
      <vt:lpstr>КРЕСТЬЯНЕ  </vt:lpstr>
      <vt:lpstr> ПЕТР I </vt:lpstr>
      <vt:lpstr>Слайд 9</vt:lpstr>
      <vt:lpstr>Домашнее задание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ПЁТР  ВЕЛИКИЙ</dc:title>
  <dc:creator>Наталья</dc:creator>
  <cp:lastModifiedBy>Наталья</cp:lastModifiedBy>
  <cp:revision>23</cp:revision>
  <dcterms:created xsi:type="dcterms:W3CDTF">2012-06-09T20:04:50Z</dcterms:created>
  <dcterms:modified xsi:type="dcterms:W3CDTF">2012-11-04T00:00:33Z</dcterms:modified>
</cp:coreProperties>
</file>