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12" r:id="rId1"/>
  </p:sldMasterIdLst>
  <p:notesMasterIdLst>
    <p:notesMasterId r:id="rId37"/>
  </p:notesMasterIdLst>
  <p:sldIdLst>
    <p:sldId id="296" r:id="rId2"/>
    <p:sldId id="303" r:id="rId3"/>
    <p:sldId id="264" r:id="rId4"/>
    <p:sldId id="265" r:id="rId5"/>
    <p:sldId id="267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304" r:id="rId25"/>
    <p:sldId id="286" r:id="rId26"/>
    <p:sldId id="287" r:id="rId27"/>
    <p:sldId id="288" r:id="rId28"/>
    <p:sldId id="289" r:id="rId29"/>
    <p:sldId id="290" r:id="rId30"/>
    <p:sldId id="298" r:id="rId31"/>
    <p:sldId id="297" r:id="rId32"/>
    <p:sldId id="299" r:id="rId33"/>
    <p:sldId id="300" r:id="rId34"/>
    <p:sldId id="301" r:id="rId35"/>
    <p:sldId id="302" r:id="rId36"/>
  </p:sldIdLst>
  <p:sldSz cx="9144000" cy="6858000" type="screen4x3"/>
  <p:notesSz cx="6794500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Rg st="2" end="3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45BD"/>
    <a:srgbClr val="FDEFD3"/>
    <a:srgbClr val="FFCBA7"/>
    <a:srgbClr val="FFB27D"/>
    <a:srgbClr val="C6FAC6"/>
    <a:srgbClr val="9ABCF4"/>
    <a:srgbClr val="D1E8FF"/>
    <a:srgbClr val="A50021"/>
    <a:srgbClr val="FFC69F"/>
    <a:srgbClr val="ABD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9" autoAdjust="0"/>
    <p:restoredTop sz="94764" autoAdjust="0"/>
  </p:normalViewPr>
  <p:slideViewPr>
    <p:cSldViewPr>
      <p:cViewPr varScale="1">
        <p:scale>
          <a:sx n="53" d="100"/>
          <a:sy n="53" d="100"/>
        </p:scale>
        <p:origin x="-96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6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BC7FE-B8FF-4BD8-AC09-A4828E911563}" type="datetimeFigureOut">
              <a:rPr lang="ru-RU" smtClean="0"/>
              <a:t>24.02.2019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9487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6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78B2B2-91AF-4BEF-B42F-4CAFE14A50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954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78B2B2-91AF-4BEF-B42F-4CAFE14A506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807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665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73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33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3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790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075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612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316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8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571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24561-CDAB-44E4-AA32-BE4EB6AD96FE}" type="datetimeFigureOut">
              <a:rPr lang="ru-RU" smtClean="0"/>
              <a:pPr/>
              <a:t>24.02.2019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35EB9-369A-4B65-9630-D1E6DEF628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94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eg"/><Relationship Id="rId3" Type="http://schemas.openxmlformats.org/officeDocument/2006/relationships/image" Target="../media/image101.jpeg"/><Relationship Id="rId7" Type="http://schemas.openxmlformats.org/officeDocument/2006/relationships/image" Target="../media/image105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eg"/><Relationship Id="rId3" Type="http://schemas.openxmlformats.org/officeDocument/2006/relationships/image" Target="../media/image116.jpeg"/><Relationship Id="rId7" Type="http://schemas.openxmlformats.org/officeDocument/2006/relationships/image" Target="../media/image120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jpeg"/><Relationship Id="rId3" Type="http://schemas.openxmlformats.org/officeDocument/2006/relationships/image" Target="../media/image123.jpeg"/><Relationship Id="rId7" Type="http://schemas.openxmlformats.org/officeDocument/2006/relationships/image" Target="../media/image127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4.jpe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0.jpeg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jpeg"/><Relationship Id="rId3" Type="http://schemas.openxmlformats.org/officeDocument/2006/relationships/image" Target="../media/image148.jpeg"/><Relationship Id="rId7" Type="http://schemas.openxmlformats.org/officeDocument/2006/relationships/image" Target="../media/image151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0.jpeg"/><Relationship Id="rId5" Type="http://schemas.openxmlformats.org/officeDocument/2006/relationships/image" Target="../media/image142.jpeg"/><Relationship Id="rId4" Type="http://schemas.openxmlformats.org/officeDocument/2006/relationships/image" Target="../media/image1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jpeg"/><Relationship Id="rId3" Type="http://schemas.openxmlformats.org/officeDocument/2006/relationships/image" Target="../media/image158.png"/><Relationship Id="rId7" Type="http://schemas.openxmlformats.org/officeDocument/2006/relationships/image" Target="../media/image162.jpe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1.jpeg"/><Relationship Id="rId5" Type="http://schemas.openxmlformats.org/officeDocument/2006/relationships/image" Target="../media/image160.jpeg"/><Relationship Id="rId4" Type="http://schemas.openxmlformats.org/officeDocument/2006/relationships/image" Target="../media/image15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7.jpeg"/><Relationship Id="rId4" Type="http://schemas.openxmlformats.org/officeDocument/2006/relationships/image" Target="../media/image16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7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7" Type="http://schemas.openxmlformats.org/officeDocument/2006/relationships/image" Target="../media/image176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5.jpeg"/><Relationship Id="rId5" Type="http://schemas.openxmlformats.org/officeDocument/2006/relationships/image" Target="../media/image174.jpeg"/><Relationship Id="rId4" Type="http://schemas.openxmlformats.org/officeDocument/2006/relationships/image" Target="../media/image17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1.jpeg"/><Relationship Id="rId5" Type="http://schemas.openxmlformats.org/officeDocument/2006/relationships/image" Target="../media/image180.jpeg"/><Relationship Id="rId4" Type="http://schemas.openxmlformats.org/officeDocument/2006/relationships/image" Target="../media/image17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7" Type="http://schemas.openxmlformats.org/officeDocument/2006/relationships/image" Target="../media/image187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6.jpeg"/><Relationship Id="rId5" Type="http://schemas.openxmlformats.org/officeDocument/2006/relationships/image" Target="../media/image185.jpeg"/><Relationship Id="rId4" Type="http://schemas.openxmlformats.org/officeDocument/2006/relationships/image" Target="../media/image1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1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908720"/>
            <a:ext cx="9108504" cy="5184576"/>
          </a:xfrm>
          <a:solidFill>
            <a:srgbClr val="D1E8FF"/>
          </a:solidFill>
          <a:ln>
            <a:noFill/>
          </a:ln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b="1" dirty="0" smtClean="0">
                <a:solidFill>
                  <a:srgbClr val="7030A0"/>
                </a:solidFill>
              </a:rPr>
              <a:t>       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Нестандартные спортивные оборудования  </a:t>
            </a:r>
            <a:br>
              <a:rPr lang="ru-RU" sz="32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1F16D8"/>
                </a:solidFill>
              </a:rPr>
              <a:t>как </a:t>
            </a:r>
            <a:r>
              <a:rPr lang="ru-RU" b="1" i="1" dirty="0">
                <a:solidFill>
                  <a:srgbClr val="1F16D8"/>
                </a:solidFill>
              </a:rPr>
              <a:t>инструментарий </a:t>
            </a:r>
            <a:r>
              <a:rPr lang="ru-RU" b="1" i="1" dirty="0" smtClean="0">
                <a:solidFill>
                  <a:srgbClr val="1F16D8"/>
                </a:solidFill>
              </a:rPr>
              <a:t> </a:t>
            </a:r>
            <a:br>
              <a:rPr lang="ru-RU" b="1" i="1" dirty="0" smtClean="0">
                <a:solidFill>
                  <a:srgbClr val="1F16D8"/>
                </a:solidFill>
              </a:rPr>
            </a:br>
            <a:r>
              <a:rPr lang="ru-RU" b="1" i="1" dirty="0">
                <a:solidFill>
                  <a:srgbClr val="1F16D8"/>
                </a:solidFill>
              </a:rPr>
              <a:t> </a:t>
            </a:r>
            <a:r>
              <a:rPr lang="ru-RU" b="1" i="1" dirty="0" smtClean="0">
                <a:solidFill>
                  <a:srgbClr val="1F16D8"/>
                </a:solidFill>
              </a:rPr>
              <a:t>  эффективного и качественного</a:t>
            </a:r>
            <a:br>
              <a:rPr lang="ru-RU" b="1" i="1" dirty="0" smtClean="0">
                <a:solidFill>
                  <a:srgbClr val="1F16D8"/>
                </a:solidFill>
              </a:rPr>
            </a:br>
            <a:r>
              <a:rPr lang="ru-RU" b="1" i="1" dirty="0" smtClean="0">
                <a:solidFill>
                  <a:srgbClr val="1F16D8"/>
                </a:solidFill>
              </a:rPr>
              <a:t>проведения урока</a:t>
            </a:r>
            <a:br>
              <a:rPr lang="ru-RU" b="1" i="1" dirty="0" smtClean="0">
                <a:solidFill>
                  <a:srgbClr val="1F16D8"/>
                </a:solidFill>
              </a:rPr>
            </a:br>
            <a:r>
              <a:rPr lang="ru-RU" b="1" i="1" dirty="0" smtClean="0">
                <a:solidFill>
                  <a:srgbClr val="1F16D8"/>
                </a:solidFill>
              </a:rPr>
              <a:t>физической культуры</a:t>
            </a:r>
            <a:br>
              <a:rPr lang="ru-RU" b="1" i="1" dirty="0" smtClean="0">
                <a:solidFill>
                  <a:srgbClr val="1F16D8"/>
                </a:solidFill>
              </a:rPr>
            </a:br>
            <a:r>
              <a:rPr lang="ru-RU" b="1" i="1" dirty="0" smtClean="0">
                <a:solidFill>
                  <a:srgbClr val="A50021"/>
                </a:solidFill>
              </a:rPr>
              <a:t> </a:t>
            </a:r>
            <a:r>
              <a:rPr lang="ru-RU" sz="2000" b="1" i="1" dirty="0" smtClean="0">
                <a:solidFill>
                  <a:srgbClr val="A50021"/>
                </a:solidFill>
              </a:rPr>
              <a:t>(из опыта работы учителя физической культуры Кривошапкина В. Н.)</a:t>
            </a:r>
            <a:r>
              <a:rPr lang="ru-RU" sz="2800" b="1" i="1" dirty="0" smtClean="0">
                <a:solidFill>
                  <a:srgbClr val="A50021"/>
                </a:solidFill>
              </a:rPr>
              <a:t/>
            </a:r>
            <a:br>
              <a:rPr lang="ru-RU" sz="2800" b="1" i="1" dirty="0" smtClean="0">
                <a:solidFill>
                  <a:srgbClr val="A50021"/>
                </a:solidFill>
              </a:rPr>
            </a:br>
            <a:r>
              <a:rPr lang="ru-RU" sz="1800" b="1" i="1" dirty="0" smtClean="0">
                <a:solidFill>
                  <a:srgbClr val="1F16D8"/>
                </a:solidFill>
              </a:rPr>
              <a:t>2014 </a:t>
            </a:r>
            <a:r>
              <a:rPr lang="ru-RU" sz="1400" b="1" i="1" dirty="0" smtClean="0">
                <a:solidFill>
                  <a:srgbClr val="1F16D8"/>
                </a:solidFill>
              </a:rPr>
              <a:t>год</a:t>
            </a:r>
            <a:endParaRPr lang="ru-RU" sz="1400" b="1" i="1" dirty="0">
              <a:solidFill>
                <a:srgbClr val="1F16D8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SC_0008"/>
          <p:cNvPicPr>
            <a:picLocks noChangeAspect="1" noChangeArrowheads="1"/>
          </p:cNvPicPr>
          <p:nvPr/>
        </p:nvPicPr>
        <p:blipFill>
          <a:blip r:embed="rId3"/>
          <a:srcRect t="4178"/>
          <a:stretch>
            <a:fillRect/>
          </a:stretch>
        </p:blipFill>
        <p:spPr bwMode="auto">
          <a:xfrm>
            <a:off x="1403648" y="620688"/>
            <a:ext cx="1670050" cy="2256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635896" y="1556792"/>
            <a:ext cx="55867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1F16D8"/>
                </a:solidFill>
              </a:rPr>
              <a:t>Кривошапкин Владислав Николаевич – </a:t>
            </a:r>
          </a:p>
          <a:p>
            <a:r>
              <a:rPr lang="ru-RU" b="1" dirty="0" smtClean="0">
                <a:solidFill>
                  <a:srgbClr val="1F16D8"/>
                </a:solidFill>
              </a:rPr>
              <a:t>учитель физической культуры</a:t>
            </a:r>
            <a:endParaRPr lang="ru-RU" b="1" dirty="0">
              <a:solidFill>
                <a:srgbClr val="1F16D8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001786"/>
            <a:ext cx="79208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Дата, место рождения: </a:t>
            </a:r>
            <a:r>
              <a:rPr lang="ru-RU" sz="1600" b="1" i="1" dirty="0" smtClean="0">
                <a:solidFill>
                  <a:srgbClr val="C00000"/>
                </a:solidFill>
                <a:latin typeface="Verdana" pitchFamily="34" charset="0"/>
              </a:rPr>
              <a:t>19.07.1956г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. </a:t>
            </a:r>
            <a:r>
              <a:rPr lang="ru-RU" sz="1600" b="1" i="1" dirty="0" err="1" smtClean="0">
                <a:solidFill>
                  <a:srgbClr val="C00000"/>
                </a:solidFill>
                <a:latin typeface="Verdana" pitchFamily="34" charset="0"/>
              </a:rPr>
              <a:t>с.Мырыла</a:t>
            </a:r>
            <a:r>
              <a:rPr lang="ru-RU" sz="1600" b="1" i="1" dirty="0" smtClean="0">
                <a:solidFill>
                  <a:srgbClr val="C00000"/>
                </a:solidFill>
                <a:latin typeface="Verdana" pitchFamily="34" charset="0"/>
              </a:rPr>
              <a:t> </a:t>
            </a:r>
            <a:r>
              <a:rPr lang="ru-RU" sz="1600" b="1" i="1" dirty="0" err="1">
                <a:solidFill>
                  <a:srgbClr val="C00000"/>
                </a:solidFill>
                <a:latin typeface="Verdana" pitchFamily="34" charset="0"/>
              </a:rPr>
              <a:t>Чурапчинского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 улуса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Образование: 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среднее специальное; физкультурное отделения </a:t>
            </a:r>
            <a:r>
              <a:rPr lang="ru-RU" sz="1600" b="1" i="1" dirty="0" smtClean="0">
                <a:solidFill>
                  <a:srgbClr val="C00000"/>
                </a:solidFill>
                <a:latin typeface="Verdana" pitchFamily="34" charset="0"/>
              </a:rPr>
              <a:t>ЯПУ-1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, окончил в 1980 г.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Специальность</a:t>
            </a:r>
            <a:r>
              <a:rPr lang="ru-RU" sz="1600" dirty="0">
                <a:solidFill>
                  <a:srgbClr val="1F16D8"/>
                </a:solidFill>
                <a:latin typeface="Verdana" pitchFamily="34" charset="0"/>
              </a:rPr>
              <a:t>:</a:t>
            </a:r>
            <a:r>
              <a:rPr lang="ru-RU" sz="1600" dirty="0">
                <a:latin typeface="Verdana" pitchFamily="34" charset="0"/>
              </a:rPr>
              <a:t> 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учитель физической культуры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Педагогический стаж работы</a:t>
            </a:r>
            <a:r>
              <a:rPr lang="ru-RU" sz="1600">
                <a:solidFill>
                  <a:srgbClr val="1F16D8"/>
                </a:solidFill>
                <a:latin typeface="Verdana" pitchFamily="34" charset="0"/>
              </a:rPr>
              <a:t>: </a:t>
            </a:r>
            <a:r>
              <a:rPr lang="ru-RU" sz="1600" b="1" i="1" smtClean="0">
                <a:solidFill>
                  <a:srgbClr val="C00000"/>
                </a:solidFill>
                <a:latin typeface="Verdana" pitchFamily="34" charset="0"/>
              </a:rPr>
              <a:t>33 года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Звания: </a:t>
            </a:r>
            <a:r>
              <a:rPr lang="ru-RU" sz="1600" b="1" dirty="0">
                <a:solidFill>
                  <a:srgbClr val="C00000"/>
                </a:solidFill>
                <a:latin typeface="Verdana" pitchFamily="34" charset="0"/>
              </a:rPr>
              <a:t>«Заслуженный учитель РС(Я)», «Отличник народного образования РСФСР»; «Учитель учителей РС(Я)»; «Отличник ФК и спорта РС(Я</a:t>
            </a:r>
            <a:r>
              <a:rPr lang="ru-RU" sz="1600" b="1" dirty="0" smtClean="0">
                <a:solidFill>
                  <a:srgbClr val="C00000"/>
                </a:solidFill>
                <a:latin typeface="Verdana" pitchFamily="34" charset="0"/>
              </a:rPr>
              <a:t>)» 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Место работы, должность</a:t>
            </a:r>
            <a:r>
              <a:rPr lang="ru-RU" sz="1600" dirty="0">
                <a:solidFill>
                  <a:srgbClr val="1F16D8"/>
                </a:solidFill>
                <a:latin typeface="Verdana" pitchFamily="34" charset="0"/>
              </a:rPr>
              <a:t>: 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МБОУ </a:t>
            </a:r>
            <a:r>
              <a:rPr lang="ru-RU" sz="1600" b="1" i="1" dirty="0" err="1">
                <a:solidFill>
                  <a:srgbClr val="C00000"/>
                </a:solidFill>
                <a:latin typeface="Verdana" pitchFamily="34" charset="0"/>
              </a:rPr>
              <a:t>Чурапчинская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 средняя общеобразовательная школа им. </a:t>
            </a:r>
            <a:r>
              <a:rPr lang="ru-RU" sz="1600" b="1" i="1" dirty="0" err="1">
                <a:solidFill>
                  <a:srgbClr val="C00000"/>
                </a:solidFill>
                <a:latin typeface="Verdana" pitchFamily="34" charset="0"/>
              </a:rPr>
              <a:t>С.А.Новгородова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, учитель физической культуры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  <a:p>
            <a:pPr algn="just"/>
            <a:r>
              <a:rPr lang="ru-RU" sz="1600" b="1" dirty="0">
                <a:solidFill>
                  <a:srgbClr val="1F16D8"/>
                </a:solidFill>
                <a:latin typeface="Verdana" pitchFamily="34" charset="0"/>
              </a:rPr>
              <a:t>УПД</a:t>
            </a:r>
            <a:r>
              <a:rPr lang="ru-RU" sz="1600" dirty="0">
                <a:solidFill>
                  <a:srgbClr val="1F16D8"/>
                </a:solidFill>
                <a:latin typeface="Verdana" pitchFamily="34" charset="0"/>
              </a:rPr>
              <a:t>:</a:t>
            </a:r>
            <a:r>
              <a:rPr lang="ru-RU" sz="1600" dirty="0">
                <a:latin typeface="Verdana" pitchFamily="34" charset="0"/>
              </a:rPr>
              <a:t> </a:t>
            </a:r>
            <a:r>
              <a:rPr lang="ru-RU" sz="1600" b="1" i="1" dirty="0">
                <a:solidFill>
                  <a:srgbClr val="C00000"/>
                </a:solidFill>
                <a:latin typeface="Verdana" pitchFamily="34" charset="0"/>
              </a:rPr>
              <a:t>Высшая категория</a:t>
            </a:r>
            <a:endParaRPr lang="ru-RU" sz="1600" b="1" dirty="0">
              <a:solidFill>
                <a:srgbClr val="C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7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EF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682696"/>
            <a:ext cx="6798734" cy="1303867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Часы с секундомером защищенный от удара. </a:t>
            </a:r>
            <a:br>
              <a:rPr lang="ru-RU" sz="2000" b="1" dirty="0" smtClean="0">
                <a:solidFill>
                  <a:srgbClr val="1F16D8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Используется для выполнения упражнений на время.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Documents and Settings\Admin\Рабочий стол\Новая папка\DSC_1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20301" y="2420888"/>
            <a:ext cx="3657600" cy="2604326"/>
          </a:xfrm>
          <a:prstGeom prst="rect">
            <a:avLst/>
          </a:prstGeom>
          <a:noFill/>
        </p:spPr>
      </p:pic>
      <p:pic>
        <p:nvPicPr>
          <p:cNvPr id="4098" name="Picture 2" descr="C:\Documents and Settings\Admin\Рабочий стол\Новая папка\DSC_11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71601" y="1484784"/>
            <a:ext cx="3011266" cy="4351338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Новая папка\DSC_1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73716" y="-59579316"/>
            <a:ext cx="3114599" cy="3250173"/>
          </a:xfrm>
          <a:prstGeom prst="rect">
            <a:avLst/>
          </a:prstGeom>
          <a:noFill/>
        </p:spPr>
      </p:pic>
      <p:pic>
        <p:nvPicPr>
          <p:cNvPr id="12" name="Рисунок 11" descr="http://im2-tub-ru.yandex.net/i?id=266f8a9e25508e0881358e58acdbcf2f-139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2704"/>
            <a:ext cx="2760898" cy="883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54" name="Picture 6" descr="http://im2-tub-ru.yandex.net/i?id=e0210cc09af8563055fac0560171afb6-96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090" y="286273"/>
            <a:ext cx="1481478" cy="92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8" name="Picture 10" descr="http://im2-tub-ru.yandex.net/i?id=72cd183584ca63fe2ee230a5e3e9e87a-50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234" y="286273"/>
            <a:ext cx="1415358" cy="92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60" name="Picture 12" descr="http://im3-tub-ru.yandex.net/i?id=40a44cfc800f5675b74419b8903b9bf3-32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8983"/>
            <a:ext cx="1368152" cy="86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18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7141" y="5373216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Снаряд для вертушки. 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(</a:t>
            </a:r>
            <a:r>
              <a:rPr lang="ru-RU" sz="2000" b="1" i="1" dirty="0" err="1" smtClean="0">
                <a:solidFill>
                  <a:srgbClr val="C00000"/>
                </a:solidFill>
              </a:rPr>
              <a:t>тутум</a:t>
            </a:r>
            <a:r>
              <a:rPr lang="ru-RU" sz="2000" b="1" i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err="1" smtClean="0">
                <a:solidFill>
                  <a:srgbClr val="C00000"/>
                </a:solidFill>
              </a:rPr>
              <a:t>эргиир</a:t>
            </a:r>
            <a:r>
              <a:rPr lang="ru-RU" sz="2000" b="1" i="1" dirty="0" smtClean="0">
                <a:solidFill>
                  <a:srgbClr val="C00000"/>
                </a:solidFill>
              </a:rPr>
              <a:t>) </a:t>
            </a:r>
            <a:r>
              <a:rPr lang="ru-RU" sz="2000" b="1" i="1" dirty="0" err="1" smtClean="0">
                <a:solidFill>
                  <a:srgbClr val="C00000"/>
                </a:solidFill>
              </a:rPr>
              <a:t>устонавливается</a:t>
            </a:r>
            <a:r>
              <a:rPr lang="ru-RU" sz="2000" b="1" i="1" dirty="0" smtClean="0">
                <a:solidFill>
                  <a:srgbClr val="C00000"/>
                </a:solidFill>
              </a:rPr>
              <a:t> в любое место спортзала за короткое время (3 </a:t>
            </a:r>
            <a:r>
              <a:rPr lang="ru-RU" sz="2000" b="1" i="1" dirty="0" err="1" smtClean="0">
                <a:solidFill>
                  <a:srgbClr val="C00000"/>
                </a:solidFill>
              </a:rPr>
              <a:t>шт</a:t>
            </a:r>
            <a:r>
              <a:rPr lang="ru-RU" sz="2000" b="1" i="1" dirty="0" smtClean="0">
                <a:solidFill>
                  <a:srgbClr val="C00000"/>
                </a:solidFill>
              </a:rPr>
              <a:t>) 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\Рабочий стол\Новая папка\DSC_109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80382" y="1782738"/>
            <a:ext cx="2950380" cy="3446462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овая папка\DSC_106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79749" y="1804963"/>
            <a:ext cx="3656126" cy="3424237"/>
          </a:xfrm>
          <a:prstGeom prst="rect">
            <a:avLst/>
          </a:prstGeom>
          <a:noFill/>
        </p:spPr>
      </p:pic>
      <p:pic>
        <p:nvPicPr>
          <p:cNvPr id="5" name="Рисунок 4" descr="http://im2-tub-ru.yandex.net/i?id=046d856e71c25e0f659f66a94bf00d4d-68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3250"/>
            <a:ext cx="1152127" cy="102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0-tub-ru.yandex.net/i?id=e0a80cf5af1dc1a8e254516388e785d7-139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141" y="173249"/>
            <a:ext cx="2016224" cy="102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2-tub-ru.yandex.net/i?id=c4351c2f0b717f5709641bde6aa11589-12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844" y="187975"/>
            <a:ext cx="2143125" cy="10087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39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DEFD3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42" y="5373216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Демонстрационная доска.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Для волейбола и баскетбола.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\Рабочий стол\фото инвентаря\DSC_11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2705210"/>
            <a:ext cx="3886200" cy="2592168"/>
          </a:xfrm>
          <a:prstGeom prst="rect">
            <a:avLst/>
          </a:prstGeom>
          <a:noFill/>
        </p:spPr>
      </p:pic>
      <p:pic>
        <p:nvPicPr>
          <p:cNvPr id="3080" name="Picture 8" descr="C:\Documents and Settings\Admin\Рабочий стол\Новая папка\DSC_099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29150" y="2707263"/>
            <a:ext cx="3886200" cy="2588061"/>
          </a:xfrm>
          <a:prstGeom prst="rect">
            <a:avLst/>
          </a:prstGeom>
          <a:noFill/>
        </p:spPr>
      </p:pic>
      <p:pic>
        <p:nvPicPr>
          <p:cNvPr id="5" name="Рисунок 4" descr="http://im2-tub-ru.yandex.net/i?id=d69bb4950269ef7a9469fa0ca255aca8-130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25" y="324956"/>
            <a:ext cx="1428750" cy="119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1-tub-ru.yandex.net/i?id=184b5c13efb4f32aff21f133d33bb2e9-111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566" y="349349"/>
            <a:ext cx="1905000" cy="1178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0-tub-ru.yandex.net/i?id=7a058d5634bbb181236e7fd7699beb87-52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572" y="336004"/>
            <a:ext cx="1905000" cy="119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im2-tub-ru.yandex.net/i?id=767bc1643d76d322a78cbc34b516ed41-54-144&amp;n=21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560" y="349357"/>
            <a:ext cx="1905000" cy="1178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98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B9EDF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8266" y="5517232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Шведская стенка из труб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i="1" dirty="0" smtClean="0">
                <a:solidFill>
                  <a:srgbClr val="7030A0"/>
                </a:solidFill>
              </a:rPr>
              <a:t>с 4-мя снарядами</a:t>
            </a:r>
            <a:endParaRPr lang="ru-RU" sz="2000" i="1" dirty="0"/>
          </a:p>
        </p:txBody>
      </p:sp>
      <p:pic>
        <p:nvPicPr>
          <p:cNvPr id="1026" name="Picture 2" descr="C:\Documents and Settings\Admin\Рабочий стол\Новая папка\DSC_10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23727" y="2204864"/>
            <a:ext cx="5132957" cy="3424237"/>
          </a:xfrm>
          <a:prstGeom prst="rect">
            <a:avLst/>
          </a:prstGeom>
          <a:noFill/>
        </p:spPr>
      </p:pic>
      <p:pic>
        <p:nvPicPr>
          <p:cNvPr id="23554" name="Picture 2" descr="http://im1-tub-ru.yandex.net/i?id=8810590788d2eb325c9564e59a4af345-72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179070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://im1-tub-ru.yandex.net/i?id=4313ca81a87038985ee92c72d0abb485-104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00" y="332656"/>
            <a:ext cx="233362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http://im0-tub-ru.yandex.net/i?id=57741b8fcc3d521555445940aafac52a-87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355" y="332656"/>
            <a:ext cx="179070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969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FF9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3306" y="5494530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Перекладина съемная большая. </a:t>
            </a:r>
            <a:br>
              <a:rPr lang="ru-RU" sz="2000" b="1" dirty="0" smtClean="0">
                <a:solidFill>
                  <a:srgbClr val="1F16D8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Для выполнения подъема переворота. Сделано из труб и угольника.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Documents and Settings\Admin\Рабочий стол\Новая папка\DSC_11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29928"/>
            <a:ext cx="4429156" cy="3621094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Новая папка\DSC_11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796136" y="2226785"/>
            <a:ext cx="2389832" cy="3424237"/>
          </a:xfrm>
          <a:prstGeom prst="rect">
            <a:avLst/>
          </a:prstGeom>
          <a:noFill/>
        </p:spPr>
      </p:pic>
      <p:pic>
        <p:nvPicPr>
          <p:cNvPr id="24578" name="Picture 2" descr="http://im0-tub-ru.yandex.net/i?id=c0d74e7c7a6a9f4552cb0e5c3d2c68a1-122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963" y="256598"/>
            <a:ext cx="87630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://im1-tub-ru.yandex.net/i?id=f0f21229040a986717a79953f977156d-16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598"/>
            <a:ext cx="122413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http://im3-tub-ru.yandex.net/i?id=95a77faa63b8916254189da68590d67a-99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061" y="256598"/>
            <a:ext cx="1019175" cy="108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http://im0-tub-ru.yandex.net/i?id=7d297a5323eeb7c001f4070ba4afe278-01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627" y="260648"/>
            <a:ext cx="1388342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1078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E8F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589240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Вертящая колесо перекладина.</a:t>
            </a:r>
            <a:b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rgbClr val="7E0000"/>
                </a:solidFill>
              </a:rPr>
              <a:t> </a:t>
            </a:r>
            <a:r>
              <a:rPr lang="ru-RU" sz="2000" b="1" i="1" dirty="0" smtClean="0">
                <a:solidFill>
                  <a:srgbClr val="7E0000"/>
                </a:solidFill>
              </a:rPr>
              <a:t>Сделано из труб. Высота меняется.</a:t>
            </a:r>
            <a:endParaRPr lang="ru-RU" sz="2000" b="1" i="1" dirty="0">
              <a:solidFill>
                <a:srgbClr val="7E0000"/>
              </a:solidFill>
            </a:endParaRPr>
          </a:p>
        </p:txBody>
      </p:sp>
      <p:pic>
        <p:nvPicPr>
          <p:cNvPr id="6149" name="Picture 5" descr="C:\Documents and Settings\Admin\Рабочий стол\Новая папка\DSC_10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 rot="16200000">
            <a:off x="1130179" y="2372157"/>
            <a:ext cx="3657600" cy="2770615"/>
          </a:xfrm>
          <a:prstGeom prst="rect">
            <a:avLst/>
          </a:prstGeom>
          <a:noFill/>
        </p:spPr>
      </p:pic>
      <p:pic>
        <p:nvPicPr>
          <p:cNvPr id="6148" name="Picture 4" descr="C:\Documents and Settings\Admin\Рабочий стол\Новая папка\DSC_10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318349" y="2159053"/>
            <a:ext cx="2282824" cy="3424237"/>
          </a:xfrm>
          <a:prstGeom prst="rect">
            <a:avLst/>
          </a:prstGeom>
          <a:noFill/>
        </p:spPr>
      </p:pic>
      <p:pic>
        <p:nvPicPr>
          <p:cNvPr id="25606" name="Picture 6" descr="http://im3-tub-ru.yandex.net/i?id=4bec70271f851941aa1867a26beb6869-6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21" y="188640"/>
            <a:ext cx="1570359" cy="114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8" name="Picture 8" descr="http://im1-tub-ru.yandex.net/i?id=859fee393cd336c18f5ca236363c93f4-13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625" y="192710"/>
            <a:ext cx="1139395" cy="113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2" name="Picture 12" descr="http://im2-tub-ru.yandex.net/i?id=a6b4261cfe81e970318ea58c5add0c41-62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00121"/>
            <a:ext cx="1482868" cy="113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4" name="Picture 14" descr="http://im0-tub-ru.yandex.net/i?id=14e8521a7256c08ef6311c52ab6d9b3e-128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23" y="188639"/>
            <a:ext cx="1571353" cy="113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6" name="Picture 16" descr="http://im1-tub-ru.yandex.net/i?id=b52bd471a9ac5d4aea87ab55623ad55e-117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192" y="200121"/>
            <a:ext cx="1261931" cy="112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8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2D3E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360" y="5373216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Мишень для баскетбольного мяча</a:t>
            </a:r>
            <a:r>
              <a:rPr lang="ru-RU" sz="2000" i="1" dirty="0" smtClean="0">
                <a:solidFill>
                  <a:srgbClr val="0945BD"/>
                </a:solidFill>
              </a:rPr>
              <a:t> </a:t>
            </a:r>
            <a:r>
              <a:rPr lang="ru-RU" sz="2000" i="1" dirty="0" smtClean="0">
                <a:solidFill>
                  <a:srgbClr val="CE0241"/>
                </a:solidFill>
              </a:rPr>
              <a:t/>
            </a:r>
            <a:br>
              <a:rPr lang="ru-RU" sz="2000" i="1" dirty="0" smtClean="0">
                <a:solidFill>
                  <a:srgbClr val="CE0241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с световым индикатором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\Рабочий стол\Новая папка\DSC_11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71600" y="2670759"/>
            <a:ext cx="3657600" cy="2611100"/>
          </a:xfrm>
          <a:prstGeom prst="rect">
            <a:avLst/>
          </a:prstGeom>
          <a:noFill/>
        </p:spPr>
      </p:pic>
      <p:pic>
        <p:nvPicPr>
          <p:cNvPr id="10" name="Picture 3" descr="C:\Documents and Settings\Admin\Рабочий стол\Новая папка\DSC_10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 rot="16200000">
            <a:off x="5058597" y="1825842"/>
            <a:ext cx="3761509" cy="3150524"/>
          </a:xfrm>
          <a:prstGeom prst="rect">
            <a:avLst/>
          </a:prstGeom>
          <a:noFill/>
        </p:spPr>
      </p:pic>
      <p:pic>
        <p:nvPicPr>
          <p:cNvPr id="5" name="Рисунок 4" descr="http://im3-tub-ru.yandex.net/i?id=c7592974ba0c7c328f47c362f0b5ae84-15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1041"/>
            <a:ext cx="1430982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://im1-tub-ru.yandex.net/i?id=f82453e97d32dbd97e265908f140c5f2-120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44" y="198404"/>
            <a:ext cx="135023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m0-tub-ru.yandex.net/i?id=c1337cab7750092584c641b7245fe7f2-07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3825"/>
            <a:ext cx="1519037" cy="101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2-tub-ru.yandex.net/i?id=b6c3d1cbf91cd22dda3e854f2abfae0e-118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2068"/>
            <a:ext cx="1247308" cy="99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187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B3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747" y="5445224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Канаты висячие.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Передвижные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C:\Documents and Settings\Admin\Рабочий стол\Новая папка\DSC_10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95877" y="2204864"/>
            <a:ext cx="3060980" cy="3446462"/>
          </a:xfrm>
          <a:prstGeom prst="rect">
            <a:avLst/>
          </a:prstGeom>
          <a:noFill/>
        </p:spPr>
      </p:pic>
      <p:pic>
        <p:nvPicPr>
          <p:cNvPr id="7171" name="Picture 3" descr="C:\Documents and Settings\Admin\Рабочий стол\Новая папка\DSC_10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 rot="16200000">
            <a:off x="4941937" y="2460451"/>
            <a:ext cx="3829050" cy="2552700"/>
          </a:xfrm>
          <a:prstGeom prst="rect">
            <a:avLst/>
          </a:prstGeom>
          <a:noFill/>
        </p:spPr>
      </p:pic>
      <p:pic>
        <p:nvPicPr>
          <p:cNvPr id="21506" name="Picture 2" descr="http://im0-tub-ru.yandex.net/i?id=657701303a7bb5f668854e56e735a845-122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88640"/>
            <a:ext cx="1152128" cy="103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im0-tub-ru.yandex.net/i?id=19761d4b11ff2a098f275e40cdbb5638-09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88640"/>
            <a:ext cx="1080120" cy="102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http://im2-tub-ru.yandex.net/i?id=9d539e40c69db1665df6310b0f235527-70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679" y="230935"/>
            <a:ext cx="1249120" cy="99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 descr="http://im0-tub-ru.yandex.net/i?id=54fd45e083d223d39b1698de808f304f-131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598" y="230935"/>
            <a:ext cx="1483634" cy="100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6" name="Picture 12" descr="http://im3-tub-ru.yandex.net/i?id=e6f69506de05b9d4d1a6953b9514b6ea-94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031" y="249509"/>
            <a:ext cx="1395363" cy="99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17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7DEF1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3241" y="5594371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Мячи висячие.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Для касания или удара в прыжке. Высота регулируется</a:t>
            </a:r>
            <a:r>
              <a:rPr lang="ru-RU" sz="2000" b="1" i="1" dirty="0" smtClean="0"/>
              <a:t>.</a:t>
            </a:r>
            <a:endParaRPr lang="ru-RU" sz="2000" b="1" i="1" dirty="0"/>
          </a:p>
        </p:txBody>
      </p:sp>
      <p:pic>
        <p:nvPicPr>
          <p:cNvPr id="6" name="Picture 4" descr="C:\Documents and Settings\Admin\Рабочий стол\Новая папка\DSC_104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58510" y="1737834"/>
            <a:ext cx="4429156" cy="3779040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Новая папка\DSC_1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8024" y="2276872"/>
            <a:ext cx="3829050" cy="2800954"/>
          </a:xfrm>
          <a:prstGeom prst="rect">
            <a:avLst/>
          </a:prstGeom>
          <a:noFill/>
        </p:spPr>
      </p:pic>
      <p:pic>
        <p:nvPicPr>
          <p:cNvPr id="22530" name="Picture 2" descr="http://im0-tub-ru.yandex.net/i?id=63c5dd374e12f8b762ba4103682534f9-78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16632"/>
            <a:ext cx="1440161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8" name="Picture 10" descr="http://im3-tub-ru.yandex.net/i?id=8cf0d821216109de207beb9151917ca6-33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456" y="147009"/>
            <a:ext cx="1309037" cy="90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0" name="Picture 12" descr="http://im1-tub-ru.yandex.net/i?id=59a2d40c161e45146643e5b4efe0c000-89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699" y="149615"/>
            <a:ext cx="1135189" cy="91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2" name="Picture 14" descr="http://im2-tub-ru.yandex.net/i?id=a0af28de4f5efd765edf6bf93cf91fa7-79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859" y="144896"/>
            <a:ext cx="1375399" cy="90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://im3-tub-ru.yandex.net/i?id=fe6a8ce8d86cf023ab1c2f5e45926d76-62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229" y="138027"/>
            <a:ext cx="1311888" cy="93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157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2167" y="5397502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Настенные мячи.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Для блока и нападающего удара по волейболу. Высота регулируется.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6" name="Picture 2" descr="C:\Documents and Settings\Admin\Рабочий стол\Новая папка\DSC_10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 rot="16200000">
            <a:off x="1048431" y="1984019"/>
            <a:ext cx="3336925" cy="3202552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Новая папка\DSC_1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2818" y="2208454"/>
            <a:ext cx="3829050" cy="2550001"/>
          </a:xfrm>
          <a:prstGeom prst="rect">
            <a:avLst/>
          </a:prstGeom>
          <a:noFill/>
        </p:spPr>
      </p:pic>
      <p:pic>
        <p:nvPicPr>
          <p:cNvPr id="9" name="Рисунок 8" descr="http://im1-tub-ru.yandex.net/i?id=c1b16796ffd3a4ddbdc69dd80b7baf2a-63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1800200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im1-tub-ru.yandex.net/i?id=4fde0f8cfedc2a9381f65d8e00ebe039-01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835" y="260648"/>
            <a:ext cx="190500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0-tub-ru.yandex.net/i?id=9d63f72c035f10f22f9be408692b022e-35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924" y="289885"/>
            <a:ext cx="1905000" cy="1122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6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B7FFB7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032" y="5373216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Измерительный снаряд прыгучести</a:t>
            </a:r>
            <a:r>
              <a:rPr lang="ru-RU" sz="2000" i="1" dirty="0" smtClean="0">
                <a:solidFill>
                  <a:srgbClr val="0945BD"/>
                </a:solidFill>
              </a:rPr>
              <a:t>. </a:t>
            </a:r>
            <a:br>
              <a:rPr lang="ru-RU" sz="2000" i="1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E0241"/>
                </a:solidFill>
              </a:rPr>
              <a:t>Убирающийся на стене.</a:t>
            </a:r>
            <a:endParaRPr lang="ru-RU" sz="2000" b="1" i="1" dirty="0">
              <a:solidFill>
                <a:srgbClr val="CE0241"/>
              </a:solidFill>
            </a:endParaRPr>
          </a:p>
        </p:txBody>
      </p:sp>
      <p:pic>
        <p:nvPicPr>
          <p:cNvPr id="8194" name="Picture 2" descr="C:\Documents and Settings\Admin\Рабочий стол\Новая папка\DSC_10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93474" y="2132856"/>
            <a:ext cx="3336925" cy="2914660"/>
          </a:xfrm>
          <a:prstGeom prst="rect">
            <a:avLst/>
          </a:prstGeom>
          <a:noFill/>
        </p:spPr>
      </p:pic>
      <p:pic>
        <p:nvPicPr>
          <p:cNvPr id="8195" name="Picture 3" descr="C:\Documents and Settings\Admin\Рабочий стол\Новая папка\DSC_1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 rot="16200000">
            <a:off x="4747531" y="2284932"/>
            <a:ext cx="3829050" cy="2804818"/>
          </a:xfrm>
          <a:prstGeom prst="rect">
            <a:avLst/>
          </a:prstGeom>
          <a:noFill/>
        </p:spPr>
      </p:pic>
      <p:pic>
        <p:nvPicPr>
          <p:cNvPr id="19458" name="Picture 2" descr="http://im1-tub-ru.yandex.net/i?id=82c7e13fbd8653374691a36bc4b2e17d-125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474" y="132643"/>
            <a:ext cx="1312434" cy="103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://im0-tub-ru.yandex.net/i?id=9d03919903579be2eddc837f6b4f8666-67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32643"/>
            <a:ext cx="1299092" cy="10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://im2-tub-ru.yandex.net/i?id=06e24931c657cf73e910134dc1d702dd-70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2643"/>
            <a:ext cx="1334628" cy="10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http://im2-tub-ru.yandex.net/i?id=6ae0eff936bdec25689749e6c8c26ae6-118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90" y="105654"/>
            <a:ext cx="1381992" cy="103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53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D89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877272"/>
            <a:ext cx="8183880" cy="800864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Лесенка для рук. 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A50021"/>
                </a:solidFill>
              </a:rPr>
              <a:t>Высота и наклон меняется.</a:t>
            </a:r>
            <a:endParaRPr lang="ru-RU" sz="2000" b="1" i="1" dirty="0">
              <a:solidFill>
                <a:srgbClr val="A50021"/>
              </a:solidFill>
            </a:endParaRPr>
          </a:p>
        </p:txBody>
      </p:sp>
      <p:pic>
        <p:nvPicPr>
          <p:cNvPr id="19459" name="Picture 3" descr="C:\Documents and Settings\Admin\Рабочий стол\Новая папка\DSC_10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2705894"/>
            <a:ext cx="3886200" cy="2590800"/>
          </a:xfrm>
          <a:prstGeom prst="rect">
            <a:avLst/>
          </a:prstGeom>
          <a:noFill/>
        </p:spPr>
      </p:pic>
      <p:pic>
        <p:nvPicPr>
          <p:cNvPr id="19458" name="Picture 2" descr="C:\Documents and Settings\Admin\Рабочий стол\Новая папка\DSC_10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29150" y="2705894"/>
            <a:ext cx="3886200" cy="2590800"/>
          </a:xfrm>
          <a:prstGeom prst="rect">
            <a:avLst/>
          </a:prstGeom>
          <a:noFill/>
        </p:spPr>
      </p:pic>
      <p:pic>
        <p:nvPicPr>
          <p:cNvPr id="5" name="Рисунок 4" descr="http://im1-tub-ru.yandex.net/i?id=d376be742ae581542f57895c9daddeac-42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086" y="332656"/>
            <a:ext cx="1485900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2-tub-ru.yandex.net/i?id=b4bd04c801bd00a15250b79302176e49-65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153" y="332656"/>
            <a:ext cx="1381125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im1-tub-ru.yandex.net/i?id=5b80195c0fb68feb12e9f95cba2799ac-27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32656"/>
            <a:ext cx="1212424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34" name="Picture 2" descr="http://im0-tub-ru.yandex.net/i?id=bfb1c0e397cffa7b566b06e0d5e12f80-127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884" y="332656"/>
            <a:ext cx="153352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://im0-tub-ru.yandex.net/i?id=9f5433aaec15829052efb5fffb1a8606-108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74" y="332656"/>
            <a:ext cx="157123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29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D79B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609" y="5373216"/>
            <a:ext cx="7773338" cy="159617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Перекладина для качания силы пальцев рук</a:t>
            </a:r>
            <a:r>
              <a:rPr lang="ru-RU" sz="2000" dirty="0" smtClean="0">
                <a:solidFill>
                  <a:srgbClr val="1F16D8"/>
                </a:solidFill>
              </a:rPr>
              <a:t>.</a:t>
            </a:r>
            <a:br>
              <a:rPr lang="ru-RU" sz="2000" dirty="0" smtClean="0">
                <a:solidFill>
                  <a:srgbClr val="1F16D8"/>
                </a:solidFill>
              </a:rPr>
            </a:br>
            <a:r>
              <a:rPr lang="ru-RU" sz="2000" dirty="0" smtClean="0">
                <a:solidFill>
                  <a:srgbClr val="1F16D8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Вертящие и съемные</a:t>
            </a:r>
            <a:r>
              <a:rPr lang="ru-RU" sz="2000" b="1" dirty="0" smtClean="0">
                <a:solidFill>
                  <a:srgbClr val="C00000"/>
                </a:solidFill>
              </a:rPr>
              <a:t>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Documents and Settings\Admin\Рабочий стол\Новая папка\DSC_10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30649" y="2420888"/>
            <a:ext cx="3829050" cy="2823553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Рабочий стол\Новая папка\DSC_11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92080" y="1988840"/>
            <a:ext cx="2652486" cy="3424237"/>
          </a:xfrm>
          <a:prstGeom prst="rect">
            <a:avLst/>
          </a:prstGeom>
          <a:noFill/>
        </p:spPr>
      </p:pic>
      <p:pic>
        <p:nvPicPr>
          <p:cNvPr id="5" name="Рисунок 4" descr="http://im1-tub-ru.yandex.net/i?id=32e22ee02094df525068c727df570da8-114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9" y="186763"/>
            <a:ext cx="1887635" cy="1154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1-tub-ru.yandex.net/i?id=24d7de43f744b5acd81f1e71c82a7267-119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174" y="201192"/>
            <a:ext cx="1726826" cy="1139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1-tub-ru.yandex.net/i?id=238b54765e4f346fe9bfdd6c646343cc-99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23" y="213376"/>
            <a:ext cx="1730885" cy="112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0-tub-ru.yandex.net/i?id=59412863de0619116be760e698fc1a09-94-144&amp;n=21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6054"/>
            <a:ext cx="1672699" cy="10327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1063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BD5F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661248"/>
            <a:ext cx="7680960" cy="137160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Лесенка вертящая на шарнирах</a:t>
            </a:r>
            <a:r>
              <a:rPr lang="ru-RU" sz="2000" dirty="0" smtClean="0">
                <a:solidFill>
                  <a:srgbClr val="0945BD"/>
                </a:solidFill>
              </a:rPr>
              <a:t>. </a:t>
            </a:r>
            <a:br>
              <a:rPr lang="ru-RU" sz="2000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Для координации и равновесии. Съемная.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29504" y="1915061"/>
            <a:ext cx="3868340" cy="36845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9" name="Picture 3" descr="C:\Documents and Settings\Admin\Рабочий стол\Новая папка\DSC_1018.jpg"/>
          <p:cNvPicPr>
            <a:picLocks noGrp="1" noChangeAspect="1" noChangeArrowheads="1"/>
          </p:cNvPicPr>
          <p:nvPr>
            <p:ph sz="quarter" idx="4"/>
          </p:nvPr>
        </p:nvPicPr>
        <p:blipFill rotWithShape="1">
          <a:blip r:embed="rId2" cstate="print"/>
          <a:srcRect t="5760"/>
          <a:stretch/>
        </p:blipFill>
        <p:spPr bwMode="auto">
          <a:xfrm>
            <a:off x="5077810" y="1340768"/>
            <a:ext cx="3214710" cy="4712628"/>
          </a:xfrm>
          <a:prstGeom prst="rect">
            <a:avLst/>
          </a:prstGeom>
          <a:noFill/>
        </p:spPr>
      </p:pic>
      <p:pic>
        <p:nvPicPr>
          <p:cNvPr id="20482" name="Picture 2" descr="http://im0-tub-ru.yandex.net/i?id=a2d98284bd2d9e644d5a542ee660f00f-98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04" y="99904"/>
            <a:ext cx="126682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im1-tub-ru.yandex.net/i?id=e742ec225244b8f9597da22cbb01dbe9-10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0903"/>
            <a:ext cx="1368152" cy="10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://im2-tub-ru.yandex.net/i?id=99a5af861fbd8ebc11998d25196ddd48-25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714" y="74835"/>
            <a:ext cx="1026293" cy="103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im1-tub-ru.yandex.net/i?id=034284ecc6ff0c13169b4cc81a494d67-22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370" y="116632"/>
            <a:ext cx="974217" cy="102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http://im1-tub-ru.yandex.net/i?id=3ba6937a46e65e7c5d368a78b1e2387f-70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513" y="101992"/>
            <a:ext cx="1090848" cy="102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2" name="Picture 12" descr="http://im1-tub-ru.yandex.net/i?id=bd9ae71bcea6c538dd9faf09dc7588b8-78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84203"/>
            <a:ext cx="1482758" cy="100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3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D79B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118527"/>
            <a:ext cx="8183880" cy="121444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Настенный передвижной стеллаж для мячей</a:t>
            </a:r>
            <a:r>
              <a:rPr lang="ru-RU" sz="2000" dirty="0" smtClean="0">
                <a:solidFill>
                  <a:srgbClr val="0945BD"/>
                </a:solidFill>
              </a:rPr>
              <a:t>.</a:t>
            </a:r>
            <a:br>
              <a:rPr lang="ru-RU" sz="2000" dirty="0" smtClean="0">
                <a:solidFill>
                  <a:srgbClr val="0945BD"/>
                </a:solidFill>
              </a:rPr>
            </a:br>
            <a:r>
              <a:rPr lang="ru-RU" sz="2000" dirty="0" smtClean="0">
                <a:solidFill>
                  <a:srgbClr val="005426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Сделанный из труб.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4099" name="Picture 3" descr="C:\Documents and Settings\Admin\Рабочий стол\Новая папка\DSC_1094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/>
          <a:srcRect l="18609" t="-973" r="-1" b="1"/>
          <a:stretch/>
        </p:blipFill>
        <p:spPr bwMode="auto">
          <a:xfrm>
            <a:off x="1366396" y="2492896"/>
            <a:ext cx="2976950" cy="2502455"/>
          </a:xfrm>
          <a:prstGeom prst="rect">
            <a:avLst/>
          </a:prstGeom>
          <a:noFill/>
        </p:spPr>
      </p:pic>
      <p:pic>
        <p:nvPicPr>
          <p:cNvPr id="4100" name="Picture 4" descr="C:\Documents and Settings\Admin\Рабочий стол\Новая папка\DSC_109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72558" y="2492896"/>
            <a:ext cx="3886200" cy="2620925"/>
          </a:xfrm>
          <a:prstGeom prst="rect">
            <a:avLst/>
          </a:prstGeom>
          <a:noFill/>
        </p:spPr>
      </p:pic>
      <p:pic>
        <p:nvPicPr>
          <p:cNvPr id="7170" name="Picture 2" descr="http://im2-tub-ru.yandex.net/i?id=a39d66fee70d0ec28e1ee968778a6c27-15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96" y="275374"/>
            <a:ext cx="1704975" cy="128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3-tub-ru.yandex.net/i?id=c22bc88b1f8bdce70fd12c98aebef294-10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0648"/>
            <a:ext cx="117157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im2-tub-ru.yandex.net/i?id=b38779eed2025fff7342fe80f54f66c8-82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101917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://im2-tub-ru.yandex.net/i?id=175d0c484499582249095cb338f03bb0-68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48"/>
            <a:ext cx="211455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FF75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693" y="5402047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Снаряд измеритель гибкости</a:t>
            </a:r>
            <a:r>
              <a:rPr lang="ru-RU" sz="2000" dirty="0" smtClean="0">
                <a:solidFill>
                  <a:srgbClr val="0945BD"/>
                </a:solidFill>
              </a:rPr>
              <a:t>.</a:t>
            </a:r>
            <a:br>
              <a:rPr lang="ru-RU" sz="2000" dirty="0" smtClean="0">
                <a:solidFill>
                  <a:srgbClr val="0945BD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Фиксирующий прямых ног. Передвижной.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Documents and Settings\Admin\Рабочий стол\Новая папка\DSC_107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30213"/>
            <a:ext cx="3929090" cy="3071834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фото инвентаря\DSC_11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16016" y="2420888"/>
            <a:ext cx="3829050" cy="2890484"/>
          </a:xfrm>
          <a:prstGeom prst="rect">
            <a:avLst/>
          </a:prstGeom>
          <a:noFill/>
        </p:spPr>
      </p:pic>
      <p:pic>
        <p:nvPicPr>
          <p:cNvPr id="17414" name="Picture 6" descr="http://im0-tub-ru.yandex.net/i?id=aa9ee2565ea247375efca2b1f7dbf463-94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9504"/>
            <a:ext cx="138738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://im2-tub-ru.yandex.net/i?id=a6943f449a7e6f91b17b0c81cb3849e8-58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201" y="229504"/>
            <a:ext cx="14097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http://im3-tub-ru.yandex.net/i?id=177b4c563005a82bec1a93bd61747d90-87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39" y="229504"/>
            <a:ext cx="18478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2" name="Picture 14" descr="http://im3-tub-ru.yandex.net/i?id=4e5e173a31316f5736ac06e256e6ece9-46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922" y="229505"/>
            <a:ext cx="14954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87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218" y="5589240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Низкие барьеры.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Для национального прыжка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0248" name="Picture 8" descr="C:\Documents and Settings\Admin\Рабочий стол\Новая папка\DSC_1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75286"/>
            <a:ext cx="4360894" cy="3286148"/>
          </a:xfrm>
          <a:prstGeom prst="rect">
            <a:avLst/>
          </a:prstGeom>
          <a:noFill/>
        </p:spPr>
      </p:pic>
      <p:pic>
        <p:nvPicPr>
          <p:cNvPr id="10249" name="Picture 9" descr="C:\Documents and Settings\Admin\Рабочий стол\Новая папка\DSC_10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37398" y="2542010"/>
            <a:ext cx="3829050" cy="2552700"/>
          </a:xfrm>
          <a:prstGeom prst="rect">
            <a:avLst/>
          </a:prstGeom>
          <a:noFill/>
        </p:spPr>
      </p:pic>
      <p:pic>
        <p:nvPicPr>
          <p:cNvPr id="16392" name="Picture 8" descr="http://im3-tub-ru.yandex.net/i?id=bade4d0c36e1cd8ed26fc3a6c3178861-118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980" y="171144"/>
            <a:ext cx="1344872" cy="113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6" name="Picture 12" descr="http://im0-tub-ru.yandex.net/i?id=7a51c4e2e24c08dfcc717b9a5772d2a6-98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939" y="187552"/>
            <a:ext cx="1408509" cy="112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http://im2-tub-ru.yandex.net/i?id=01d288d93c28bc909f453d18735ae392-129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668" y="172812"/>
            <a:ext cx="1080120" cy="110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http://im2-tub-ru.yandex.net/i?id=75168a1253b2dbfdd980b85b76626753-117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176" y="169633"/>
            <a:ext cx="2082236" cy="114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2" name="Picture 18" descr="http://im0-tub-ru.yandex.net/i?id=272adb3e72116553805b12085711b18d-00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15" y="193038"/>
            <a:ext cx="1778893" cy="114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31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FF75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07409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Барьеры средние. </a:t>
            </a:r>
            <a:br>
              <a:rPr lang="ru-RU" sz="2000" b="1" dirty="0" smtClean="0">
                <a:solidFill>
                  <a:srgbClr val="1F16D8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Сделанные из пластиковых труб.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C:\Documents and Settings\Admin\Рабочий стол\Новая папка\DSC_10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9672" y="1475172"/>
            <a:ext cx="2621491" cy="3932237"/>
          </a:xfrm>
          <a:prstGeom prst="rect">
            <a:avLst/>
          </a:prstGeom>
          <a:noFill/>
        </p:spPr>
      </p:pic>
      <p:pic>
        <p:nvPicPr>
          <p:cNvPr id="11267" name="Picture 3" descr="C:\Documents and Settings\Admin\Рабочий стол\Новая папка\DSC_10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66792" y="1671808"/>
            <a:ext cx="2282824" cy="3424237"/>
          </a:xfrm>
          <a:prstGeom prst="rect">
            <a:avLst/>
          </a:prstGeom>
          <a:noFill/>
        </p:spPr>
      </p:pic>
      <p:pic>
        <p:nvPicPr>
          <p:cNvPr id="9218" name="Picture 2" descr="http://im2-tub-ru.yandex.net/i?id=554a0e8e939bf4e048062e82b06fa33e-85-144&amp;n=2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92"/>
          <a:stretch/>
        </p:blipFill>
        <p:spPr bwMode="auto">
          <a:xfrm>
            <a:off x="1187624" y="314518"/>
            <a:ext cx="2857500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http://im1-tub-ru.yandex.net/i?id=08ad3efddaa6b88c98628685f0dc0b9a-137-144&amp;n=21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33" b="54667"/>
          <a:stretch/>
        </p:blipFill>
        <p:spPr bwMode="auto">
          <a:xfrm>
            <a:off x="4427984" y="314518"/>
            <a:ext cx="3960440" cy="7920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advTm="984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288409"/>
            <a:ext cx="7680960" cy="137160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Стойки высокие. 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Из пластиковых и железных труб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2291" name="Picture 3" descr="C:\Documents and Settings\Admin\Рабочий стол\Новая папка\DSC_106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18137"/>
            <a:ext cx="3493058" cy="4643470"/>
          </a:xfrm>
          <a:prstGeom prst="rect">
            <a:avLst/>
          </a:prstGeom>
          <a:noFill/>
        </p:spPr>
      </p:pic>
      <p:pic>
        <p:nvPicPr>
          <p:cNvPr id="8" name="Picture 2" descr="C:\Documents and Settings\Admin\Рабочий стол\Новая папка\DSC_10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60032" y="2204864"/>
            <a:ext cx="3829050" cy="3056743"/>
          </a:xfrm>
          <a:prstGeom prst="rect">
            <a:avLst/>
          </a:prstGeom>
          <a:noFill/>
        </p:spPr>
      </p:pic>
      <p:pic>
        <p:nvPicPr>
          <p:cNvPr id="15364" name="Picture 4" descr="http://im0-tub-ru.yandex.net/i?id=b4136158fc51f61fa991ac2b20b9547c-60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471" y="260648"/>
            <a:ext cx="26384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://im0-tub-ru.yandex.net/i?id=6213fad8716650389a7a356e0dafa6ce-17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865" y="260648"/>
            <a:ext cx="16764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25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301208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Падающие мишени</a:t>
            </a:r>
            <a:r>
              <a:rPr lang="ru-RU" sz="2000" dirty="0" smtClean="0">
                <a:solidFill>
                  <a:srgbClr val="0945BD"/>
                </a:solidFill>
              </a:rPr>
              <a:t>. </a:t>
            </a:r>
            <a:br>
              <a:rPr lang="ru-RU" sz="2000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Передвижные</a:t>
            </a:r>
            <a:r>
              <a:rPr lang="ru-RU" sz="2000" b="1" dirty="0" smtClean="0">
                <a:solidFill>
                  <a:srgbClr val="C00000"/>
                </a:solidFill>
              </a:rPr>
              <a:t>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3314" name="Picture 2" descr="C:\Documents and Settings\Admin\Рабочий стол\Новая папка\DSC_10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23859" y="2531464"/>
            <a:ext cx="3336925" cy="2224617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Рабочий стол\Новая папка\DSC_11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436096" y="1986337"/>
            <a:ext cx="2613574" cy="3424237"/>
          </a:xfrm>
          <a:prstGeom prst="rect">
            <a:avLst/>
          </a:prstGeom>
          <a:noFill/>
        </p:spPr>
      </p:pic>
      <p:pic>
        <p:nvPicPr>
          <p:cNvPr id="14338" name="Picture 2" descr="http://im0-tub-ru.yandex.net/i?id=b61c5c33c9ebc785c004ec43c59bcf1e-7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18" y="186460"/>
            <a:ext cx="1440160" cy="128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://im2-tub-ru.yandex.net/i?id=5fd7741f1235fb61fcf13d2bf1dc0707-82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9369"/>
            <a:ext cx="1679439" cy="125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://im1-tub-ru.yandex.net/i?id=dc5933876a831f49c91ddf76f3923812-106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490" y="222387"/>
            <a:ext cx="1263527" cy="119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http://im1-tub-ru.yandex.net/i?id=07d90ada75a4e0744b4cadca36be682d-71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92060"/>
            <a:ext cx="1215975" cy="119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://im2-tub-ru.yandex.net/i?id=e3d00fd640c12be8f44f50783dca3cd5-99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14" y="170384"/>
            <a:ext cx="1653609" cy="127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844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69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194" y="5661248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Бумажные мячи. 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Сделанные из газет и скотча.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5362" name="Picture 2" descr="C:\Documents and Settings\Admin\Рабочий стол\Новая папка\DSC_10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534" y="1988840"/>
            <a:ext cx="4038600" cy="3521880"/>
          </a:xfrm>
          <a:prstGeom prst="rect">
            <a:avLst/>
          </a:prstGeom>
          <a:noFill/>
        </p:spPr>
      </p:pic>
      <p:pic>
        <p:nvPicPr>
          <p:cNvPr id="15363" name="Picture 3" descr="C:\Documents and Settings\Admin\Рабочий стол\Новая папка\DSC_10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932040" y="2143447"/>
            <a:ext cx="3829050" cy="3336631"/>
          </a:xfrm>
          <a:prstGeom prst="rect">
            <a:avLst/>
          </a:prstGeom>
          <a:noFill/>
        </p:spPr>
      </p:pic>
      <p:pic>
        <p:nvPicPr>
          <p:cNvPr id="13314" name="Picture 2" descr="http://im0-tub-ru.yandex.net/i?id=4155340443ecf3182e6492a82b2f084d-3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896" y="342703"/>
            <a:ext cx="1656184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im3-tub-ru.yandex.net/i?id=e2b39700c58542fa7c45999a19ce0357-69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71" y="33265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://im3-tub-ru.yandex.net/i?id=2345c198f3273a72274c063f5de96751-35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986" y="332656"/>
            <a:ext cx="1524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http://im1-tub-ru.yandex.net/i?id=35c116806ec2916950cef209c0610e11-117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545" y="332656"/>
            <a:ext cx="1514942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im1-tub-ru.yandex.net/i?id=8b40e1cac872bfd4ab469f69104384f2-43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299" y="342703"/>
            <a:ext cx="12477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36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2577295"/>
              </p:ext>
            </p:extLst>
          </p:nvPr>
        </p:nvGraphicFramePr>
        <p:xfrm>
          <a:off x="467544" y="404664"/>
          <a:ext cx="8136904" cy="6120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Презентация" r:id="rId3" imgW="4120911" imgH="3090842" progId="PowerPoint.Show.12">
                  <p:embed/>
                </p:oleObj>
              </mc:Choice>
              <mc:Fallback>
                <p:oleObj name="Презентация" r:id="rId3" imgW="4120911" imgH="3090842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7544" y="404664"/>
                        <a:ext cx="8136904" cy="6120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82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E8F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661248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Гимнастические палки. 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Сделанные из пластиковых труб.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\Рабочий стол\Новая папка\DSC_108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2583687"/>
            <a:ext cx="3886200" cy="2835214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Новая папка\DSC_108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868144" y="2264597"/>
            <a:ext cx="2282824" cy="3424237"/>
          </a:xfrm>
          <a:prstGeom prst="rect">
            <a:avLst/>
          </a:prstGeom>
          <a:noFill/>
        </p:spPr>
      </p:pic>
      <p:pic>
        <p:nvPicPr>
          <p:cNvPr id="12290" name="Picture 2" descr="http://im0-tub-ru.yandex.net/i?id=b060f1d1be6d184b60a8ed18ed1a634f-112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6220"/>
            <a:ext cx="1962150" cy="111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im3-tub-ru.yandex.net/i?id=8ee7c304c8337ec83b7f6637f5a86be1-40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3921"/>
            <a:ext cx="2152650" cy="111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im1-tub-ru.yandex.net/i?id=58746cc32d089a376812cf6e4472363d-109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653" y="293921"/>
            <a:ext cx="1238250" cy="111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im3-tub-ru.yandex.net/i?id=cf404177a6c2e03cc7f20eba51c92f51-79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091" y="293921"/>
            <a:ext cx="1905000" cy="111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109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DEF9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Табло передвижная.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i="1" dirty="0" smtClean="0">
                <a:solidFill>
                  <a:srgbClr val="C00000"/>
                </a:solidFill>
              </a:rPr>
              <a:t>Самодельная до 99 счета.</a:t>
            </a:r>
            <a:endParaRPr lang="ru-RU" sz="2000" i="1" dirty="0">
              <a:solidFill>
                <a:srgbClr val="C00000"/>
              </a:solidFill>
            </a:endParaRPr>
          </a:p>
        </p:txBody>
      </p:sp>
      <p:pic>
        <p:nvPicPr>
          <p:cNvPr id="16386" name="Picture 2" descr="C:\Documents and Settings\Admin\Рабочий стол\Новая папка\DSC_10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3568" y="2622054"/>
            <a:ext cx="3657600" cy="2438400"/>
          </a:xfrm>
          <a:prstGeom prst="rect">
            <a:avLst/>
          </a:prstGeom>
          <a:noFill/>
        </p:spPr>
      </p:pic>
      <p:pic>
        <p:nvPicPr>
          <p:cNvPr id="16387" name="Picture 3" descr="C:\Documents and Settings\Admin\Рабочий стол\Новая папка\DSC_10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932040" y="2507754"/>
            <a:ext cx="3829050" cy="2552700"/>
          </a:xfrm>
          <a:prstGeom prst="rect">
            <a:avLst/>
          </a:prstGeom>
          <a:noFill/>
        </p:spPr>
      </p:pic>
      <p:pic>
        <p:nvPicPr>
          <p:cNvPr id="10242" name="Picture 2" descr="http://im0-tub-ru.yandex.net/i?id=eb8594861d1e4a180a50c657324599a3-11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993" y="18864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im3-tub-ru.yandex.net/i?id=f1c5e629afd7711e9a43744faee39de0-31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11525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im3-tub-ru.yandex.net/i?id=ef799d1e76624d72e50afcb86b6ff1be-111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8640"/>
            <a:ext cx="11906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im1-tub-ru.yandex.net/i?id=dbd386130b5febaba097188f1b6a6dc1-43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586" y="188640"/>
            <a:ext cx="22002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http://im3-tub-ru.yandex.net/i?id=02bd870b225288aa5d2fa677d287f605-98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336" y="14667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FF75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0898" y="5373216"/>
            <a:ext cx="6798734" cy="1303867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Линии из  ленты.</a:t>
            </a:r>
            <a:br>
              <a:rPr lang="ru-RU" sz="2000" b="1" dirty="0" smtClean="0">
                <a:solidFill>
                  <a:srgbClr val="1F16D8"/>
                </a:solidFill>
              </a:rPr>
            </a:br>
            <a:r>
              <a:rPr lang="ru-RU" sz="2000" b="1" dirty="0" smtClean="0">
                <a:solidFill>
                  <a:srgbClr val="1F16D8"/>
                </a:solidFill>
              </a:rPr>
              <a:t>    </a:t>
            </a:r>
            <a:r>
              <a:rPr lang="ru-RU" sz="2000" b="1" i="1" dirty="0" smtClean="0">
                <a:solidFill>
                  <a:srgbClr val="C00000"/>
                </a:solidFill>
              </a:rPr>
              <a:t>Для игр перестрелки, пионербола или мини волейбола.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7410" name="Picture 2" descr="C:\Documents and Settings\Admin\Рабочий стол\Новая папка\DSC_10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2245069"/>
            <a:ext cx="3657600" cy="2696099"/>
          </a:xfrm>
          <a:prstGeom prst="rect">
            <a:avLst/>
          </a:prstGeom>
          <a:noFill/>
        </p:spPr>
      </p:pic>
      <p:pic>
        <p:nvPicPr>
          <p:cNvPr id="17411" name="Picture 3" descr="C:\Documents and Settings\Admin\Рабочий стол\Новая папка\DSC_10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 rot="16200000">
            <a:off x="5307469" y="2477507"/>
            <a:ext cx="3829050" cy="2131636"/>
          </a:xfrm>
          <a:prstGeom prst="rect">
            <a:avLst/>
          </a:prstGeom>
          <a:noFill/>
        </p:spPr>
      </p:pic>
      <p:pic>
        <p:nvPicPr>
          <p:cNvPr id="5" name="Рисунок 4" descr="http://im3-tub-ru.yandex.net/i?id=528e16f304d0d1be96b5c5ec912ffc8d-137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490" y="200050"/>
            <a:ext cx="19050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6" name="Picture 2" descr="http://im1-tub-ru.yandex.net/i?id=d83d7aeb3271f20d51ffc0cbda87821c-114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0050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31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5692" y="5445224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0945BD"/>
                </a:solidFill>
              </a:rPr>
              <a:t>Поперечная сетка спортзала.</a:t>
            </a:r>
            <a:br>
              <a:rPr lang="ru-RU" sz="2000" b="1" dirty="0" smtClean="0">
                <a:solidFill>
                  <a:srgbClr val="0945BD"/>
                </a:solidFill>
              </a:rPr>
            </a:br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r>
              <a:rPr lang="ru-RU" sz="2000" b="1" i="1" dirty="0" smtClean="0">
                <a:solidFill>
                  <a:srgbClr val="C00000"/>
                </a:solidFill>
              </a:rPr>
              <a:t>Сделано из ограничительных треугольных флажков. Для игр пионерболу или мини волейболу</a:t>
            </a:r>
            <a:r>
              <a:rPr lang="ru-RU" sz="2000" b="1" dirty="0" smtClean="0">
                <a:solidFill>
                  <a:srgbClr val="C00000"/>
                </a:solidFill>
              </a:rPr>
              <a:t>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8435" name="Picture 3" descr="C:\Documents and Settings\Admin\Рабочий стол\Новая папка\DSC_10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2060848"/>
            <a:ext cx="3932238" cy="3143272"/>
          </a:xfrm>
          <a:prstGeom prst="rect">
            <a:avLst/>
          </a:prstGeom>
          <a:noFill/>
        </p:spPr>
      </p:pic>
      <p:pic>
        <p:nvPicPr>
          <p:cNvPr id="18434" name="Picture 2" descr="C:\Documents and Settings\Admin\Рабочий стол\Новая папка\DSC_10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900522" y="2356134"/>
            <a:ext cx="3829050" cy="2552700"/>
          </a:xfrm>
          <a:prstGeom prst="rect">
            <a:avLst/>
          </a:prstGeom>
          <a:noFill/>
        </p:spPr>
      </p:pic>
      <p:pic>
        <p:nvPicPr>
          <p:cNvPr id="8196" name="Picture 4" descr="http://im3-tub-ru.yandex.net/i?id=3d40ae632563ddf03d541e39feb241eb-37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92" y="278036"/>
            <a:ext cx="10572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im3-tub-ru.yandex.net/i?id=02bd870b225288aa5d2fa677d287f605-98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155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im1-tub-ru.yandex.net/i?id=b0309f2a06a5380c8f6f8b386bc987a1-134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711" y="257318"/>
            <a:ext cx="15716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im0-tub-ru.yandex.net/i?id=fd8c120f1b2c8f6edf03125d39bd8d90-125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812" y="278036"/>
            <a:ext cx="1143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://im2-tub-ru.yandex.net/i?id=2fac6de89bf0bc9798374fce9448ee25-31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321" y="25155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47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BD5F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589240"/>
            <a:ext cx="8183880" cy="1051560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1F16D8"/>
                </a:solidFill>
              </a:rPr>
              <a:t>Использования линии стандартного спортзала. </a:t>
            </a:r>
            <a:br>
              <a:rPr lang="ru-RU" sz="2000" b="1" dirty="0" smtClean="0">
                <a:solidFill>
                  <a:srgbClr val="1F16D8"/>
                </a:solidFill>
              </a:rPr>
            </a:br>
            <a:r>
              <a:rPr lang="ru-RU" sz="2000" b="1" i="1" dirty="0" smtClean="0">
                <a:solidFill>
                  <a:srgbClr val="C00000"/>
                </a:solidFill>
              </a:rPr>
              <a:t>По бегу и ведении баскетбольного мяча. 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\Рабочий стол\маке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57263" y="2060848"/>
            <a:ext cx="6092473" cy="3424237"/>
          </a:xfrm>
          <a:prstGeom prst="rect">
            <a:avLst/>
          </a:prstGeom>
          <a:noFill/>
        </p:spPr>
      </p:pic>
      <p:pic>
        <p:nvPicPr>
          <p:cNvPr id="4" name="Рисунок 3" descr="http://im1-tub-ru.yandex.net/i?id=ebd158171807711a0bd6d351a21ba8c6-08-144&amp;n=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1760984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im0-tub-ru.yandex.net/i?id=9badab4ddd5995aa10c7d9350fc30d8d-29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8958"/>
            <a:ext cx="1728192" cy="1121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2-tub-ru.yandex.net/i?id=4dffb7bcf5fe8021abd0928ee2c563e6-45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30" y="203799"/>
            <a:ext cx="2771775" cy="1121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375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D79B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547664" y="5517232"/>
            <a:ext cx="6798734" cy="130386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945BD"/>
                </a:solidFill>
              </a:rPr>
              <a:t>Разноцветные маркировки для команд.</a:t>
            </a:r>
            <a:br>
              <a:rPr lang="ru-RU" sz="2400" b="1" dirty="0" smtClean="0">
                <a:solidFill>
                  <a:srgbClr val="0945BD"/>
                </a:solidFill>
              </a:rPr>
            </a:br>
            <a:endParaRPr lang="ru-RU" sz="2400" b="1" dirty="0">
              <a:solidFill>
                <a:srgbClr val="0945BD"/>
              </a:solidFill>
            </a:endParaRPr>
          </a:p>
        </p:txBody>
      </p:sp>
      <p:pic>
        <p:nvPicPr>
          <p:cNvPr id="16" name="Picture 2" descr="C:\Documents and Settings\Admin\Рабочий стол\фото инвентаря\DSC_11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55576" y="2501297"/>
            <a:ext cx="3557584" cy="2729182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12465" y="2501297"/>
            <a:ext cx="3829050" cy="2781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8" name="Picture 14" descr="http://im2-tub-ru.yandex.net/i?id=bea4834e4106b83ca5fcb31dfcf403aa-3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489" y="258943"/>
            <a:ext cx="14192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http://im1-tub-ru.yandex.net/i?id=d50402b0060a441f635927e6271a77ee-85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459" y="30560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http://im0-tub-ru.yandex.net/i?id=42297e7992ea09abd16402c443a3fdd4-82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140" y="296548"/>
            <a:ext cx="13906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http://im0-tub-ru.yandex.net/i?id=d7d8ce0a36d46b4aa858891bf35c372d-55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24" y="30560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" name="Picture 30" descr="http://im0-tub-ru.yandex.net/i?id=8999849aa2d4b0b520f37832344f0fa3-34-144&amp;n=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43" y="30560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968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1FF75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98" y="5877272"/>
            <a:ext cx="8183880" cy="802974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 </a:t>
            </a:r>
            <a:r>
              <a:rPr lang="ru-RU" sz="2400" b="1" dirty="0" smtClean="0">
                <a:solidFill>
                  <a:srgbClr val="0945BD"/>
                </a:solidFill>
              </a:rPr>
              <a:t>Подставки для мячей и обручей</a:t>
            </a:r>
            <a:endParaRPr lang="ru-RU" sz="2400" b="1" dirty="0">
              <a:solidFill>
                <a:srgbClr val="0945BD"/>
              </a:solidFill>
            </a:endParaRPr>
          </a:p>
        </p:txBody>
      </p:sp>
      <p:pic>
        <p:nvPicPr>
          <p:cNvPr id="2051" name="Picture 3" descr="C:\Documents and Settings\Admin\Рабочий стол\фото инвентаря\DSC_11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87841" y="1825625"/>
            <a:ext cx="6768318" cy="4351338"/>
          </a:xfrm>
          <a:prstGeom prst="rect">
            <a:avLst/>
          </a:prstGeom>
          <a:noFill/>
        </p:spPr>
      </p:pic>
      <p:pic>
        <p:nvPicPr>
          <p:cNvPr id="5124" name="Picture 4" descr="http://im1-tub-ru.yandex.net/i?id=44fd5011cfb81e3ea5502fa19ce95744-47-144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382" y="188640"/>
            <a:ext cx="2857500" cy="125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im1-tub-ru.yandex.net/i?id=16c1408b49a07a5f581b573f52737a0f-73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2466975" cy="12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im3-tub-ru.yandex.net/i?id=3e55016c4864791fe496653a01181349-72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8640"/>
            <a:ext cx="1038225" cy="122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953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63070" y="5517232"/>
            <a:ext cx="5285194" cy="729426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1F16D8"/>
                </a:solidFill>
              </a:rPr>
              <a:t>Инвентарь для </a:t>
            </a:r>
            <a:r>
              <a:rPr lang="ru-RU" sz="2400" b="1" dirty="0">
                <a:solidFill>
                  <a:srgbClr val="1F16D8"/>
                </a:solidFill>
              </a:rPr>
              <a:t>игры  </a:t>
            </a:r>
            <a:r>
              <a:rPr lang="ru-RU" sz="2400" b="1" dirty="0">
                <a:solidFill>
                  <a:srgbClr val="C00000"/>
                </a:solidFill>
              </a:rPr>
              <a:t>«</a:t>
            </a:r>
            <a:r>
              <a:rPr lang="ru-RU" sz="2400" b="1" dirty="0" err="1">
                <a:solidFill>
                  <a:srgbClr val="C00000"/>
                </a:solidFill>
              </a:rPr>
              <a:t>Ойбонтон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уулаа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ẖ</a:t>
            </a:r>
            <a:r>
              <a:rPr lang="ru-RU" sz="2400" b="1" dirty="0" err="1">
                <a:solidFill>
                  <a:srgbClr val="C00000"/>
                </a:solidFill>
              </a:rPr>
              <a:t>ын</a:t>
            </a:r>
            <a:r>
              <a:rPr lang="ru-RU" sz="2400" b="1" dirty="0">
                <a:solidFill>
                  <a:srgbClr val="C00000"/>
                </a:solidFill>
              </a:rPr>
              <a:t>»</a:t>
            </a:r>
            <a:r>
              <a:rPr lang="ru-RU" sz="2400" b="1" dirty="0" smtClean="0">
                <a:solidFill>
                  <a:srgbClr val="C00000"/>
                </a:solidFill>
              </a:rPr>
              <a:t/>
            </a:r>
            <a:br>
              <a:rPr lang="ru-RU" sz="2400" b="1" dirty="0" smtClean="0">
                <a:solidFill>
                  <a:srgbClr val="C00000"/>
                </a:solidFill>
              </a:rPr>
            </a:b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Documents and Settings\Admin\Рабочий стол\фото инвентаря\DSC_11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80" y="2512823"/>
            <a:ext cx="3643338" cy="2621492"/>
          </a:xfrm>
          <a:prstGeom prst="rect">
            <a:avLst/>
          </a:prstGeom>
          <a:noFill/>
        </p:spPr>
      </p:pic>
      <p:pic>
        <p:nvPicPr>
          <p:cNvPr id="5122" name="Picture 2" descr="C:\Documents and Settings\Admin\Рабочий стол\фото инвентаря\DSC_11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50242" y="2522108"/>
            <a:ext cx="3829050" cy="2664166"/>
          </a:xfrm>
          <a:prstGeom prst="rect">
            <a:avLst/>
          </a:prstGeom>
          <a:noFill/>
        </p:spPr>
      </p:pic>
      <p:pic>
        <p:nvPicPr>
          <p:cNvPr id="5" name="Рисунок 4" descr="http://im1-tub-ru.yandex.net/i?id=32faac3cc10f2ddfeb2a9200bc1ec863-65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638" y="285808"/>
            <a:ext cx="13716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2-tub-ru.yandex.net/i?id=046d856e71c25e0f659f66a94bf00d4d-68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1670"/>
            <a:ext cx="9144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0-tub-ru.yandex.net/i?id=e0a80cf5af1dc1a8e254516388e785d7-139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1670"/>
            <a:ext cx="1944216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1391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DEF9F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5760806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1F16D8"/>
                </a:solidFill>
              </a:rPr>
              <a:t>Инвентарь для игр</a:t>
            </a:r>
            <a:br>
              <a:rPr lang="ru-RU" sz="2800" b="1" dirty="0" smtClean="0">
                <a:solidFill>
                  <a:srgbClr val="1F16D8"/>
                </a:solidFill>
              </a:rPr>
            </a:br>
            <a:r>
              <a:rPr lang="ru-RU" sz="2800" b="1" dirty="0" smtClean="0">
                <a:solidFill>
                  <a:srgbClr val="A50021"/>
                </a:solidFill>
              </a:rPr>
              <a:t> «</a:t>
            </a:r>
            <a:r>
              <a:rPr lang="ru-RU" sz="2800" b="1" dirty="0" err="1" smtClean="0">
                <a:solidFill>
                  <a:srgbClr val="A50021"/>
                </a:solidFill>
              </a:rPr>
              <a:t>Хабылык</a:t>
            </a:r>
            <a:r>
              <a:rPr lang="ru-RU" sz="2800" b="1" dirty="0" smtClean="0">
                <a:solidFill>
                  <a:srgbClr val="A50021"/>
                </a:solidFill>
              </a:rPr>
              <a:t>», «</a:t>
            </a:r>
            <a:r>
              <a:rPr lang="ru-RU" sz="2800" b="1" dirty="0" err="1" smtClean="0">
                <a:solidFill>
                  <a:srgbClr val="A50021"/>
                </a:solidFill>
              </a:rPr>
              <a:t>Хаамыска</a:t>
            </a:r>
            <a:r>
              <a:rPr lang="ru-RU" sz="2800" b="1" dirty="0" smtClean="0">
                <a:solidFill>
                  <a:srgbClr val="A50021"/>
                </a:solidFill>
              </a:rPr>
              <a:t>»</a:t>
            </a:r>
            <a:endParaRPr lang="ru-RU" sz="2800" b="1" dirty="0">
              <a:solidFill>
                <a:srgbClr val="A50021"/>
              </a:solidFill>
            </a:endParaRPr>
          </a:p>
        </p:txBody>
      </p:sp>
      <p:pic>
        <p:nvPicPr>
          <p:cNvPr id="1026" name="Picture 2" descr="C:\Documents and Settings\Admin\Рабочий стол\фото инвентаря\DSC_116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87624" y="2007318"/>
            <a:ext cx="2621491" cy="3765261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фото инвентаря\DSC_117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0" y="2309618"/>
            <a:ext cx="3829050" cy="2787272"/>
          </a:xfrm>
          <a:prstGeom prst="rect">
            <a:avLst/>
          </a:prstGeom>
          <a:noFill/>
        </p:spPr>
      </p:pic>
      <p:pic>
        <p:nvPicPr>
          <p:cNvPr id="6" name="Рисунок 5" descr="http://im3-tub-ru.yandex.net/i?id=dcd0a55079ab5a9be72856f9c5a93fb8-121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296144" cy="108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2-tub-ru.yandex.net/i?id=a67c22b518235c790f40e8ca1f5b5721-14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228" y="229831"/>
            <a:ext cx="1598996" cy="1038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im1-tub-ru.yandex.net/i?id=cb67a216e1749b882c6382d8cfe70870-33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740" y="188640"/>
            <a:ext cx="1117220" cy="108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im0-tub-ru.yandex.net/i?id=d974f0a0f58a28381bcc07e35cc4a2c7-25-144&amp;n=21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14818"/>
            <a:ext cx="1236762" cy="10539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812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ABCF4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747" y="5490183"/>
            <a:ext cx="7704856" cy="1303867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0945BD"/>
                </a:solidFill>
              </a:rPr>
              <a:t>Инвентарь для прыжковых упражнений и как лестница для высоты и как </a:t>
            </a:r>
            <a:r>
              <a:rPr lang="ru-RU" sz="2000" b="1" dirty="0" err="1" smtClean="0">
                <a:solidFill>
                  <a:srgbClr val="0945BD"/>
                </a:solidFill>
              </a:rPr>
              <a:t>педъестал</a:t>
            </a:r>
            <a:r>
              <a:rPr lang="ru-RU" sz="2000" b="1" dirty="0" smtClean="0">
                <a:solidFill>
                  <a:srgbClr val="0945BD"/>
                </a:solidFill>
              </a:rPr>
              <a:t>. </a:t>
            </a:r>
            <a:endParaRPr lang="ru-RU" sz="2000" b="1" dirty="0">
              <a:solidFill>
                <a:srgbClr val="0945BD"/>
              </a:solidFill>
            </a:endParaRPr>
          </a:p>
        </p:txBody>
      </p:sp>
      <p:pic>
        <p:nvPicPr>
          <p:cNvPr id="2050" name="Picture 2" descr="C:\Documents and Settings\Admin\Рабочий стол\фото инвентаря\DSC_116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310836"/>
            <a:ext cx="4786346" cy="3192996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фото инвентаря\DSC_116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126547" y="2079595"/>
            <a:ext cx="2179596" cy="3424237"/>
          </a:xfrm>
          <a:prstGeom prst="rect">
            <a:avLst/>
          </a:prstGeom>
          <a:noFill/>
        </p:spPr>
      </p:pic>
      <p:pic>
        <p:nvPicPr>
          <p:cNvPr id="4110" name="Picture 14" descr="http://im3-tub-ru.yandex.net/i?id=b07b3ebfae9bd495062f41f192300f5f-04-144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284" y="232351"/>
            <a:ext cx="1828646" cy="121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im0-tub-ru.yandex.net/i?id=1280f93988ef59c10b100a646feadf89-08-144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269" y="257413"/>
            <a:ext cx="1368152" cy="121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://im0-tub-ru.yandex.net/i?id=cba1e6254b6c478fc20b2278d6198f18-142-144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670" y="257413"/>
            <a:ext cx="1819275" cy="11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328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633045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1F16D8"/>
                </a:solidFill>
              </a:rPr>
              <a:t>Инвентарь  для измерения</a:t>
            </a:r>
            <a:br>
              <a:rPr lang="ru-RU" sz="2400" b="1" dirty="0" smtClean="0">
                <a:solidFill>
                  <a:srgbClr val="1F16D8"/>
                </a:solidFill>
              </a:rPr>
            </a:br>
            <a:r>
              <a:rPr lang="ru-RU" sz="2400" b="1" dirty="0" smtClean="0">
                <a:solidFill>
                  <a:srgbClr val="1F16D8"/>
                </a:solidFill>
              </a:rPr>
              <a:t> прыжка в длину с места </a:t>
            </a:r>
            <a:endParaRPr lang="ru-RU" sz="2400" b="1" dirty="0">
              <a:solidFill>
                <a:srgbClr val="1F16D8"/>
              </a:solidFill>
            </a:endParaRPr>
          </a:p>
        </p:txBody>
      </p:sp>
      <p:pic>
        <p:nvPicPr>
          <p:cNvPr id="1027" name="Picture 3" descr="C:\Documents and Settings\Admin\Рабочий стол\фото инвентаря\DSC_11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49761" y="1844824"/>
            <a:ext cx="2932110" cy="3932237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фото инвентаря\DSC_118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364088" y="2234312"/>
            <a:ext cx="2485381" cy="3424237"/>
          </a:xfrm>
          <a:prstGeom prst="rect">
            <a:avLst/>
          </a:prstGeom>
          <a:noFill/>
        </p:spPr>
      </p:pic>
      <p:pic>
        <p:nvPicPr>
          <p:cNvPr id="5" name="Рисунок 4" descr="http://im2-tub-ru.yandex.net/i?id=15e8a8ba6c442ea82a0075feec54cb41-44-144&amp;n=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8640"/>
            <a:ext cx="1224136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m0-tub-ru.yandex.net/i?id=e4bf7fa7c7045a1e4d12585f39fc1ae8-100-144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8951"/>
            <a:ext cx="1466055" cy="1131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3-tub-ru.yandex.net/i?id=6c7a6b25c26b4e79c2f9a258ed85d8c0-108-144&amp;n=2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935" y="220553"/>
            <a:ext cx="1486273" cy="1120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26" name="Picture 2" descr="http://im2-tub-ru.yandex.net/i?id=931f27caaf44162276dd6491626b017d-111-144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0553"/>
            <a:ext cx="1905000" cy="112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47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2632</TotalTime>
  <Words>234</Words>
  <Application>Microsoft Office PowerPoint</Application>
  <PresentationFormat>Экран (4:3)</PresentationFormat>
  <Paragraphs>43</Paragraphs>
  <Slides>35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Office Theme</vt:lpstr>
      <vt:lpstr>Презентация</vt:lpstr>
      <vt:lpstr>          Нестандартные спортивные оборудования   как инструментарий      эффективного и качественного проведения урока физической культуры  (из опыта работы учителя физической культуры Кривошапкина В. Н.) 2014 год</vt:lpstr>
      <vt:lpstr>Презентация PowerPoint</vt:lpstr>
      <vt:lpstr>Часы с секундомером защищенный от удара.  Используется для выполнения упражнений на время.</vt:lpstr>
      <vt:lpstr>Снаряд для вертушки.  (тутум эргиир) устонавливается в любое место спортзала за короткое время (3 шт) </vt:lpstr>
      <vt:lpstr>Демонстрационная доска.  Для волейбола и баскетбола.</vt:lpstr>
      <vt:lpstr>Шведская стенка из труб.  с 4-мя снарядами</vt:lpstr>
      <vt:lpstr>Перекладина съемная большая.  Для выполнения подъема переворота. Сделано из труб и угольника.</vt:lpstr>
      <vt:lpstr>Вертящая колесо перекладина.  Сделано из труб. Высота меняется.</vt:lpstr>
      <vt:lpstr>Мишень для баскетбольного мяча  с световым индикатором</vt:lpstr>
      <vt:lpstr>Канаты висячие.  Передвижные</vt:lpstr>
      <vt:lpstr>Мячи висячие.  Для касания или удара в прыжке. Высота регулируется.</vt:lpstr>
      <vt:lpstr>Настенные мячи.  Для блока и нападающего удара по волейболу. Высота регулируется.</vt:lpstr>
      <vt:lpstr>Измерительный снаряд прыгучести.  Убирающийся на стене.</vt:lpstr>
      <vt:lpstr>Лесенка для рук.  Высота и наклон меняется.</vt:lpstr>
      <vt:lpstr>Перекладина для качания силы пальцев рук.  Вертящие и съемные.</vt:lpstr>
      <vt:lpstr>Лесенка вертящая на шарнирах.  Для координации и равновесии. Съемная.</vt:lpstr>
      <vt:lpstr>Настенный передвижной стеллаж для мячей.  Сделанный из труб.</vt:lpstr>
      <vt:lpstr>Снаряд измеритель гибкости.  Фиксирующий прямых ног. Передвижной.</vt:lpstr>
      <vt:lpstr>Низкие барьеры.  Для национального прыжка </vt:lpstr>
      <vt:lpstr>Барьеры средние.  Сделанные из пластиковых труб.</vt:lpstr>
      <vt:lpstr>Стойки высокие.  Из пластиковых и железных труб</vt:lpstr>
      <vt:lpstr>Падающие мишени.  Передвижные.</vt:lpstr>
      <vt:lpstr>Бумажные мячи.  Сделанные из газет и скотча.</vt:lpstr>
      <vt:lpstr>Презентация PowerPoint</vt:lpstr>
      <vt:lpstr>Гимнастические палки.  Сделанные из пластиковых труб.</vt:lpstr>
      <vt:lpstr>Табло передвижная.  Самодельная до 99 счета.</vt:lpstr>
      <vt:lpstr>Линии из  ленты.     Для игр перестрелки, пионербола или мини волейбола.</vt:lpstr>
      <vt:lpstr>Поперечная сетка спортзала.  Сделано из ограничительных треугольных флажков. Для игр пионерболу или мини волейболу.</vt:lpstr>
      <vt:lpstr>Использования линии стандартного спортзала.  По бегу и ведении баскетбольного мяча. </vt:lpstr>
      <vt:lpstr>Разноцветные маркировки для команд. </vt:lpstr>
      <vt:lpstr> Подставки для мячей и обручей</vt:lpstr>
      <vt:lpstr>Инвентарь для игры  «Ойбонтон уулааẖын» </vt:lpstr>
      <vt:lpstr> Инвентарь для игр  «Хабылык», «Хаамыска»</vt:lpstr>
      <vt:lpstr>Инвентарь для прыжковых упражнений и как лестница для высоты и как педъестал. </vt:lpstr>
      <vt:lpstr>Инвентарь  для измерения  прыжка в длину с места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Detectives</dc:title>
  <dc:creator>Admin</dc:creator>
  <cp:lastModifiedBy>Дария Александровна</cp:lastModifiedBy>
  <cp:revision>107</cp:revision>
  <cp:lastPrinted>2014-10-21T06:49:03Z</cp:lastPrinted>
  <dcterms:created xsi:type="dcterms:W3CDTF">2013-02-08T12:04:01Z</dcterms:created>
  <dcterms:modified xsi:type="dcterms:W3CDTF">2019-02-24T14:36:42Z</dcterms:modified>
</cp:coreProperties>
</file>