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4"/>
  </p:notesMasterIdLst>
  <p:sldIdLst>
    <p:sldId id="280" r:id="rId2"/>
    <p:sldId id="291" r:id="rId3"/>
    <p:sldId id="269" r:id="rId4"/>
    <p:sldId id="282" r:id="rId5"/>
    <p:sldId id="298" r:id="rId6"/>
    <p:sldId id="299" r:id="rId7"/>
    <p:sldId id="262" r:id="rId8"/>
    <p:sldId id="261" r:id="rId9"/>
    <p:sldId id="292" r:id="rId10"/>
    <p:sldId id="272" r:id="rId11"/>
    <p:sldId id="273" r:id="rId12"/>
    <p:sldId id="263" r:id="rId13"/>
    <p:sldId id="264" r:id="rId14"/>
    <p:sldId id="283" r:id="rId15"/>
    <p:sldId id="284" r:id="rId16"/>
    <p:sldId id="285" r:id="rId17"/>
    <p:sldId id="266" r:id="rId18"/>
    <p:sldId id="294" r:id="rId19"/>
    <p:sldId id="276" r:id="rId20"/>
    <p:sldId id="277" r:id="rId21"/>
    <p:sldId id="286" r:id="rId22"/>
    <p:sldId id="295" r:id="rId23"/>
    <p:sldId id="300" r:id="rId24"/>
    <p:sldId id="296" r:id="rId25"/>
    <p:sldId id="288" r:id="rId26"/>
    <p:sldId id="297" r:id="rId27"/>
    <p:sldId id="278" r:id="rId28"/>
    <p:sldId id="290" r:id="rId29"/>
    <p:sldId id="275" r:id="rId30"/>
    <p:sldId id="279" r:id="rId31"/>
    <p:sldId id="267" r:id="rId32"/>
    <p:sldId id="268"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642" autoAdjust="0"/>
  </p:normalViewPr>
  <p:slideViewPr>
    <p:cSldViewPr>
      <p:cViewPr varScale="1">
        <p:scale>
          <a:sx n="52" d="100"/>
          <a:sy n="52" d="100"/>
        </p:scale>
        <p:origin x="1159" y="41"/>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ECD9E0B-C20D-4B13-BB36-7E9707AC77DE}" type="datetimeFigureOut">
              <a:rPr lang="ru-RU" smtClean="0"/>
              <a:pPr/>
              <a:t>25.01.2021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05F553-8D6D-482C-98AF-4135CB92BCC4}"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B36D8AB7-E064-4905-9664-0ED429F13B88}"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36D8AB7-E064-4905-9664-0ED429F13B8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B36D8AB7-E064-4905-9664-0ED429F13B8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36D8AB7-E064-4905-9664-0ED429F13B8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36D8AB7-E064-4905-9664-0ED429F13B8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36D8AB7-E064-4905-9664-0ED429F13B8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36D8AB7-E064-4905-9664-0ED429F13B8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36D8AB7-E064-4905-9664-0ED429F13B8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36D8AB7-E064-4905-9664-0ED429F13B8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36D8AB7-E064-4905-9664-0ED429F13B8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40B4876-2802-4C7F-9AF3-AC55317B6AF8}" type="datetimeFigureOut">
              <a:rPr lang="ru-RU" smtClean="0"/>
              <a:pPr/>
              <a:t>25.01.2021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36D8AB7-E064-4905-9664-0ED429F13B8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040B4876-2802-4C7F-9AF3-AC55317B6AF8}" type="datetimeFigureOut">
              <a:rPr lang="ru-RU" smtClean="0"/>
              <a:pPr/>
              <a:t>25.01.2021</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36D8AB7-E064-4905-9664-0ED429F13B88}"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tat8.blog.ru/lr/0a276ccda6293544f7ac130d8a4dc5da"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img.mota.ru/upload/wallpapers/2009/07/14/21/03/2351/3d_881-320x480.jpg" TargetMode="External"/><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attachments-blog.tut.by/61414/files/2012/10/08-1.jpg"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tvoyrebenok.ru/effektnyj-fon-dlya-prezentacii.shtml"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hyperlink" Target="http://stat20.privet.ru/lr/0c02de9654e1d0a1b9e633bf87b0fe63"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i22.carguru.ru/27/88/68827/4/1344204/0.jpeg"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img.mota.ru/upload/wallpapers/2009/07/14/21/03/2351/3d_881-320x480.jpg"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rot="10800000" flipV="1">
            <a:off x="0" y="-76943"/>
            <a:ext cx="914400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200" b="1" i="0" u="none" strike="noStrike" cap="none" normalizeH="0" baseline="0" dirty="0" smtClean="0">
                <a:ln>
                  <a:noFill/>
                </a:ln>
                <a:solidFill>
                  <a:srgbClr val="C00000"/>
                </a:solidFill>
                <a:effectLst/>
                <a:latin typeface="Tahoma" pitchFamily="34" charset="0"/>
                <a:ea typeface="Tahoma" pitchFamily="34" charset="0"/>
                <a:cs typeface="Tahoma" pitchFamily="34" charset="0"/>
              </a:rPr>
              <a:t>"</a:t>
            </a:r>
            <a:r>
              <a:rPr kumimoji="0" lang="ru-RU" sz="3200" b="1" i="0" u="none" strike="noStrike" cap="none" normalizeH="0" baseline="0" dirty="0" smtClean="0">
                <a:ln>
                  <a:noFill/>
                </a:ln>
                <a:solidFill>
                  <a:srgbClr val="C00000"/>
                </a:solidFill>
                <a:effectLst/>
                <a:latin typeface="Tahoma" pitchFamily="34" charset="0"/>
                <a:ea typeface="Tahoma" pitchFamily="34" charset="0"/>
                <a:cs typeface="Tahoma" pitchFamily="34" charset="0"/>
              </a:rPr>
              <a:t>Привитие любви к сказке через проектную деятельность</a:t>
            </a:r>
            <a:r>
              <a:rPr kumimoji="0" lang="ru-RU" sz="3200" b="1" i="0" u="none" strike="noStrike" cap="none" normalizeH="0" baseline="0" dirty="0" smtClean="0">
                <a:ln>
                  <a:noFill/>
                </a:ln>
                <a:solidFill>
                  <a:srgbClr val="C00000"/>
                </a:solidFill>
                <a:effectLst/>
                <a:latin typeface="Tahoma" pitchFamily="34" charset="0"/>
                <a:ea typeface="Tahoma" pitchFamily="34" charset="0"/>
                <a:cs typeface="Tahoma" pitchFamily="34" charset="0"/>
              </a:rPr>
              <a:t>"</a:t>
            </a:r>
            <a:endParaRPr kumimoji="0" lang="ru-RU" sz="3200" b="0" i="0" u="none" strike="noStrike" cap="none" normalizeH="0" baseline="0" dirty="0" smtClean="0">
              <a:ln>
                <a:noFill/>
              </a:ln>
              <a:solidFill>
                <a:srgbClr val="C00000"/>
              </a:solidFill>
              <a:effectLst/>
              <a:latin typeface="Tahoma" pitchFamily="34" charset="0"/>
              <a:ea typeface="Tahoma" pitchFamily="34" charset="0"/>
              <a:cs typeface="Tahoma" pitchFamily="34" charset="0"/>
            </a:endParaRPr>
          </a:p>
        </p:txBody>
      </p:sp>
      <p:pic>
        <p:nvPicPr>
          <p:cNvPr id="3" name="Picture 2" descr="http://www.gifprikol.com/_ph/46/2/167489611.gif"/>
          <p:cNvPicPr>
            <a:picLocks noChangeAspect="1" noChangeArrowheads="1" noCrop="1"/>
          </p:cNvPicPr>
          <p:nvPr/>
        </p:nvPicPr>
        <p:blipFill>
          <a:blip r:embed="rId2"/>
          <a:srcRect/>
          <a:stretch>
            <a:fillRect/>
          </a:stretch>
        </p:blipFill>
        <p:spPr bwMode="auto">
          <a:xfrm>
            <a:off x="4214810" y="1142984"/>
            <a:ext cx="4929190" cy="5143536"/>
          </a:xfrm>
          <a:prstGeom prst="rect">
            <a:avLst/>
          </a:prstGeom>
          <a:noFill/>
        </p:spPr>
      </p:pic>
      <p:sp>
        <p:nvSpPr>
          <p:cNvPr id="2050" name="Rectangle 2"/>
          <p:cNvSpPr>
            <a:spLocks noChangeArrowheads="1"/>
          </p:cNvSpPr>
          <p:nvPr/>
        </p:nvSpPr>
        <p:spPr bwMode="auto">
          <a:xfrm>
            <a:off x="0" y="1285860"/>
            <a:ext cx="3929058"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"Темы сказок живут в мудрых глубинах человеческого инстинкта, где-то там, в священных подвалах, под семьюдесятью железными столбами, где завязаны узлы национального бытия и характера. В эти подвалы не проникнуть ни гордецу, ни трусу, ни маловеру, ни криводушному.</a:t>
            </a:r>
            <a:endParaRPr kumimoji="0" lang="ru-RU" sz="20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И не сказка "отжила" свой век, если мы разучились жить ею, а мы исказили свой душевно-духовный уклад, и мы потеряли доступ к нашей народной сказке".</a:t>
            </a:r>
          </a:p>
          <a:p>
            <a:pPr marL="0" marR="0" lvl="0" indent="0" algn="just" defTabSz="914400" rtl="0" eaLnBrk="0" fontAlgn="base" latinLnBrk="0" hangingPunct="0">
              <a:lnSpc>
                <a:spcPct val="100000"/>
              </a:lnSpc>
              <a:spcBef>
                <a:spcPct val="0"/>
              </a:spcBef>
              <a:spcAft>
                <a:spcPct val="0"/>
              </a:spcAft>
              <a:buClrTx/>
              <a:buSzTx/>
              <a:buFontTx/>
              <a:buNone/>
              <a:tabLst/>
            </a:pPr>
            <a:r>
              <a:rPr lang="ru-RU" sz="2000" b="1" dirty="0" smtClean="0">
                <a:solidFill>
                  <a:srgbClr val="002060"/>
                </a:solidFill>
                <a:latin typeface="Times New Roman" pitchFamily="18" charset="0"/>
                <a:cs typeface="Times New Roman" pitchFamily="18" charset="0"/>
              </a:rPr>
              <a:t>И. Ильин.</a:t>
            </a:r>
            <a:endParaRPr kumimoji="0" lang="ru-RU" sz="20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1" i="0" u="none" strike="noStrike" cap="none" normalizeH="0" baseline="0" dirty="0" smtClean="0">
              <a:ln>
                <a:noFill/>
              </a:ln>
              <a:solidFill>
                <a:schemeClr val="accent4">
                  <a:lumMod val="50000"/>
                </a:schemeClr>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image.slidesharecdn.com/random-110518040730-phpapp02/95/slide-13-728.jpg?1305710414"/>
          <p:cNvPicPr/>
          <p:nvPr/>
        </p:nvPicPr>
        <p:blipFill>
          <a:blip r:embed="rId2"/>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gifprikol.com/_ph/46/2/918502085.gif"/>
          <p:cNvPicPr>
            <a:picLocks noChangeAspect="1" noChangeArrowheads="1" noCrop="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rot="10800000" flipV="1">
            <a:off x="4071934" y="4413744"/>
            <a:ext cx="4214842" cy="2246769"/>
          </a:xfrm>
          <a:prstGeom prst="rect">
            <a:avLst/>
          </a:prstGeom>
          <a:noFill/>
          <a:ln>
            <a:solidFill>
              <a:schemeClr val="tx1"/>
            </a:solidFill>
          </a:ln>
          <a:effectLst>
            <a:reflection blurRad="6350" stA="52000" endA="300" endPos="35000" dir="5400000" sy="-100000" algn="bl" rotWithShape="0"/>
          </a:effectLst>
        </p:spPr>
        <p:txBody>
          <a:bodyPr wrap="square" rtlCol="0">
            <a:spAutoFit/>
          </a:bodyPr>
          <a:lstStyle/>
          <a:p>
            <a:r>
              <a:rPr lang="ru-RU" sz="2800" b="1" dirty="0" smtClean="0"/>
              <a:t>Сказка – мощный инструмент развития,</a:t>
            </a:r>
          </a:p>
          <a:p>
            <a:r>
              <a:rPr lang="ru-RU" sz="2800" b="1" dirty="0" smtClean="0"/>
              <a:t>средство работы с внутренним миром ребенка.</a:t>
            </a:r>
            <a:endParaRPr lang="ru-RU" sz="28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http://stat8.blog.ru/lr/0a276ccda6293544f7ac130d8a4dc5da">
            <a:hlinkClick r:id="rId2"/>
          </p:cNvPr>
          <p:cNvPicPr>
            <a:picLocks noChangeAspect="1" noChangeArrowheads="1"/>
          </p:cNvPicPr>
          <p:nvPr/>
        </p:nvPicPr>
        <p:blipFill>
          <a:blip r:embed="rId3"/>
          <a:srcRect/>
          <a:stretch>
            <a:fillRect/>
          </a:stretch>
        </p:blipFill>
        <p:spPr bwMode="auto">
          <a:xfrm>
            <a:off x="0" y="-1428784"/>
            <a:ext cx="9144000" cy="8637016"/>
          </a:xfrm>
          <a:prstGeom prst="rect">
            <a:avLst/>
          </a:prstGeom>
          <a:noFill/>
        </p:spPr>
      </p:pic>
      <p:sp>
        <p:nvSpPr>
          <p:cNvPr id="5" name="TextBox 4"/>
          <p:cNvSpPr txBox="1"/>
          <p:nvPr/>
        </p:nvSpPr>
        <p:spPr>
          <a:xfrm>
            <a:off x="3428992" y="4929198"/>
            <a:ext cx="5429288" cy="1815882"/>
          </a:xfrm>
          <a:prstGeom prst="rect">
            <a:avLst/>
          </a:prstGeom>
          <a:noFill/>
        </p:spPr>
        <p:txBody>
          <a:bodyPr wrap="square" rtlCol="0">
            <a:spAutoFit/>
          </a:bodyPr>
          <a:lstStyle/>
          <a:p>
            <a:r>
              <a:rPr lang="ru-RU" sz="2800" dirty="0" smtClean="0"/>
              <a:t>Сказка ориентирована на социально-педагогический эффект: она имеет функциональные особенности - </a:t>
            </a:r>
            <a:endParaRPr lang="ru-RU"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ebfocus.ru/100/picture/bird2.gif"/>
          <p:cNvPicPr>
            <a:picLocks noChangeAspect="1" noChangeArrowheads="1" noCrop="1"/>
          </p:cNvPicPr>
          <p:nvPr/>
        </p:nvPicPr>
        <p:blipFill>
          <a:blip r:embed="rId2"/>
          <a:srcRect/>
          <a:stretch>
            <a:fillRect/>
          </a:stretch>
        </p:blipFill>
        <p:spPr bwMode="auto">
          <a:xfrm>
            <a:off x="500034" y="785794"/>
            <a:ext cx="1285884" cy="1214446"/>
          </a:xfrm>
          <a:prstGeom prst="rect">
            <a:avLst/>
          </a:prstGeom>
          <a:noFill/>
        </p:spPr>
      </p:pic>
      <p:sp>
        <p:nvSpPr>
          <p:cNvPr id="3" name="TextBox 2"/>
          <p:cNvSpPr txBox="1"/>
          <p:nvPr/>
        </p:nvSpPr>
        <p:spPr>
          <a:xfrm>
            <a:off x="2357422" y="428604"/>
            <a:ext cx="6357982" cy="461665"/>
          </a:xfrm>
          <a:prstGeom prst="rect">
            <a:avLst/>
          </a:prstGeom>
          <a:noFill/>
        </p:spPr>
        <p:txBody>
          <a:bodyPr wrap="square" rtlCol="0">
            <a:spAutoFit/>
          </a:bodyPr>
          <a:lstStyle/>
          <a:p>
            <a:r>
              <a:rPr lang="ru-RU" sz="2400" dirty="0" smtClean="0"/>
              <a:t>- социализирующая функция;</a:t>
            </a:r>
            <a:endParaRPr lang="ru-RU" sz="2400" dirty="0"/>
          </a:p>
        </p:txBody>
      </p:sp>
      <p:sp>
        <p:nvSpPr>
          <p:cNvPr id="4" name="TextBox 3"/>
          <p:cNvSpPr txBox="1"/>
          <p:nvPr/>
        </p:nvSpPr>
        <p:spPr>
          <a:xfrm>
            <a:off x="2285984" y="1142984"/>
            <a:ext cx="5000660" cy="461665"/>
          </a:xfrm>
          <a:prstGeom prst="rect">
            <a:avLst/>
          </a:prstGeom>
          <a:noFill/>
        </p:spPr>
        <p:txBody>
          <a:bodyPr wrap="square" rtlCol="0">
            <a:spAutoFit/>
          </a:bodyPr>
          <a:lstStyle/>
          <a:p>
            <a:r>
              <a:rPr lang="ru-RU" sz="2400" dirty="0" smtClean="0"/>
              <a:t>- креативная функция;</a:t>
            </a:r>
            <a:endParaRPr lang="ru-RU" sz="2400" dirty="0"/>
          </a:p>
        </p:txBody>
      </p:sp>
      <p:sp>
        <p:nvSpPr>
          <p:cNvPr id="5" name="TextBox 4"/>
          <p:cNvSpPr txBox="1"/>
          <p:nvPr/>
        </p:nvSpPr>
        <p:spPr>
          <a:xfrm>
            <a:off x="2143108" y="1785926"/>
            <a:ext cx="4071966" cy="2985433"/>
          </a:xfrm>
          <a:prstGeom prst="rect">
            <a:avLst/>
          </a:prstGeom>
          <a:noFill/>
        </p:spPr>
        <p:txBody>
          <a:bodyPr wrap="square" rtlCol="0">
            <a:spAutoFit/>
          </a:bodyPr>
          <a:lstStyle/>
          <a:p>
            <a:r>
              <a:rPr lang="ru-RU" sz="2400" dirty="0" smtClean="0"/>
              <a:t>- голографическая функция в трех формах: </a:t>
            </a:r>
            <a:r>
              <a:rPr lang="ru-RU" sz="2000" dirty="0" smtClean="0">
                <a:solidFill>
                  <a:srgbClr val="FF0000"/>
                </a:solidFill>
              </a:rPr>
              <a:t>способность в малом являть большое; способность представлять мирозданье в трехмерном пространственном и временном измерениях; способность актуализировать все органы чувств;</a:t>
            </a:r>
            <a:endParaRPr lang="ru-RU" sz="2000" dirty="0">
              <a:solidFill>
                <a:srgbClr val="FF0000"/>
              </a:solidFill>
            </a:endParaRPr>
          </a:p>
        </p:txBody>
      </p:sp>
      <p:sp>
        <p:nvSpPr>
          <p:cNvPr id="6" name="TextBox 5"/>
          <p:cNvSpPr txBox="1"/>
          <p:nvPr/>
        </p:nvSpPr>
        <p:spPr>
          <a:xfrm rot="10800000" flipV="1">
            <a:off x="1357290" y="4802001"/>
            <a:ext cx="6121072" cy="461665"/>
          </a:xfrm>
          <a:prstGeom prst="rect">
            <a:avLst/>
          </a:prstGeom>
          <a:noFill/>
        </p:spPr>
        <p:txBody>
          <a:bodyPr wrap="square" rtlCol="0">
            <a:spAutoFit/>
          </a:bodyPr>
          <a:lstStyle/>
          <a:p>
            <a:r>
              <a:rPr lang="ru-RU" sz="2400" dirty="0" smtClean="0"/>
              <a:t>- развивающе-терапевтическая функция;</a:t>
            </a:r>
            <a:endParaRPr lang="ru-RU" sz="2400" dirty="0"/>
          </a:p>
        </p:txBody>
      </p:sp>
      <p:sp>
        <p:nvSpPr>
          <p:cNvPr id="7" name="TextBox 6"/>
          <p:cNvSpPr txBox="1"/>
          <p:nvPr/>
        </p:nvSpPr>
        <p:spPr>
          <a:xfrm rot="10800000" flipV="1">
            <a:off x="1071538" y="5500702"/>
            <a:ext cx="5307563" cy="461665"/>
          </a:xfrm>
          <a:prstGeom prst="rect">
            <a:avLst/>
          </a:prstGeom>
          <a:noFill/>
        </p:spPr>
        <p:txBody>
          <a:bodyPr wrap="square" rtlCol="0">
            <a:spAutoFit/>
          </a:bodyPr>
          <a:lstStyle/>
          <a:p>
            <a:r>
              <a:rPr lang="ru-RU" sz="2400" dirty="0" smtClean="0"/>
              <a:t>- культурно-этническая функция;</a:t>
            </a:r>
            <a:endParaRPr lang="ru-RU" sz="2400" dirty="0"/>
          </a:p>
        </p:txBody>
      </p:sp>
      <p:sp>
        <p:nvSpPr>
          <p:cNvPr id="8" name="TextBox 7"/>
          <p:cNvSpPr txBox="1"/>
          <p:nvPr/>
        </p:nvSpPr>
        <p:spPr>
          <a:xfrm>
            <a:off x="357158" y="6096490"/>
            <a:ext cx="5214974" cy="461665"/>
          </a:xfrm>
          <a:prstGeom prst="rect">
            <a:avLst/>
          </a:prstGeom>
          <a:noFill/>
        </p:spPr>
        <p:txBody>
          <a:bodyPr wrap="square" rtlCol="0">
            <a:spAutoFit/>
          </a:bodyPr>
          <a:lstStyle/>
          <a:p>
            <a:r>
              <a:rPr lang="ru-RU" sz="2400" dirty="0" smtClean="0"/>
              <a:t>- лексико-образная функция;</a:t>
            </a:r>
            <a:endParaRPr lang="ru-RU"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ebfocus.ru/100/picture/bird2.gif"/>
          <p:cNvPicPr>
            <a:picLocks noChangeAspect="1" noChangeArrowheads="1" noCrop="1"/>
          </p:cNvPicPr>
          <p:nvPr/>
        </p:nvPicPr>
        <p:blipFill>
          <a:blip r:embed="rId2"/>
          <a:srcRect/>
          <a:stretch>
            <a:fillRect/>
          </a:stretch>
        </p:blipFill>
        <p:spPr bwMode="auto">
          <a:xfrm>
            <a:off x="500034" y="785794"/>
            <a:ext cx="1285884" cy="1214446"/>
          </a:xfrm>
          <a:prstGeom prst="rect">
            <a:avLst/>
          </a:prstGeom>
          <a:noFill/>
        </p:spPr>
      </p:pic>
      <p:sp>
        <p:nvSpPr>
          <p:cNvPr id="3" name="TextBox 2"/>
          <p:cNvSpPr txBox="1"/>
          <p:nvPr/>
        </p:nvSpPr>
        <p:spPr>
          <a:xfrm>
            <a:off x="2285984" y="428604"/>
            <a:ext cx="6357982" cy="1200329"/>
          </a:xfrm>
          <a:prstGeom prst="rect">
            <a:avLst/>
          </a:prstGeom>
          <a:noFill/>
        </p:spPr>
        <p:txBody>
          <a:bodyPr wrap="square" rtlCol="0">
            <a:spAutoFit/>
          </a:bodyPr>
          <a:lstStyle/>
          <a:p>
            <a:r>
              <a:rPr lang="ru-RU" sz="2400" dirty="0" smtClean="0"/>
              <a:t>Удовлетворяет три естественные психологические потребности ребенка (</a:t>
            </a:r>
            <a:r>
              <a:rPr lang="ru-RU" sz="2400" dirty="0" err="1" smtClean="0"/>
              <a:t>Яничев</a:t>
            </a:r>
            <a:r>
              <a:rPr lang="ru-RU" sz="2400" dirty="0" smtClean="0"/>
              <a:t>, 19999 )</a:t>
            </a:r>
            <a:endParaRPr lang="ru-RU" sz="2400" dirty="0"/>
          </a:p>
        </p:txBody>
      </p:sp>
      <p:sp>
        <p:nvSpPr>
          <p:cNvPr id="5" name="TextBox 4"/>
          <p:cNvSpPr txBox="1"/>
          <p:nvPr/>
        </p:nvSpPr>
        <p:spPr>
          <a:xfrm>
            <a:off x="2143108" y="1785927"/>
            <a:ext cx="4071966" cy="1200329"/>
          </a:xfrm>
          <a:prstGeom prst="rect">
            <a:avLst/>
          </a:prstGeom>
          <a:noFill/>
        </p:spPr>
        <p:txBody>
          <a:bodyPr wrap="square" rtlCol="0">
            <a:spAutoFit/>
          </a:bodyPr>
          <a:lstStyle/>
          <a:p>
            <a:r>
              <a:rPr lang="ru-RU" sz="2400" dirty="0" smtClean="0">
                <a:solidFill>
                  <a:srgbClr val="FF0000"/>
                </a:solidFill>
              </a:rPr>
              <a:t>- потребность в автономности (независимости);</a:t>
            </a:r>
            <a:endParaRPr lang="ru-RU" sz="2400" dirty="0">
              <a:solidFill>
                <a:srgbClr val="FF0000"/>
              </a:solidFill>
            </a:endParaRPr>
          </a:p>
        </p:txBody>
      </p:sp>
      <p:sp>
        <p:nvSpPr>
          <p:cNvPr id="6" name="TextBox 5"/>
          <p:cNvSpPr txBox="1"/>
          <p:nvPr/>
        </p:nvSpPr>
        <p:spPr>
          <a:xfrm rot="10800000" flipV="1">
            <a:off x="1357290" y="3199976"/>
            <a:ext cx="6121072" cy="830997"/>
          </a:xfrm>
          <a:prstGeom prst="rect">
            <a:avLst/>
          </a:prstGeom>
          <a:noFill/>
        </p:spPr>
        <p:txBody>
          <a:bodyPr wrap="square" rtlCol="0">
            <a:spAutoFit/>
          </a:bodyPr>
          <a:lstStyle/>
          <a:p>
            <a:r>
              <a:rPr lang="ru-RU" sz="2400" dirty="0" smtClean="0">
                <a:solidFill>
                  <a:srgbClr val="FF0000"/>
                </a:solidFill>
              </a:rPr>
              <a:t>- потребность в компетентности (силе, всемогуществе);</a:t>
            </a:r>
            <a:endParaRPr lang="ru-RU" sz="2400" dirty="0">
              <a:solidFill>
                <a:srgbClr val="FF0000"/>
              </a:solidFill>
            </a:endParaRPr>
          </a:p>
        </p:txBody>
      </p:sp>
      <p:sp>
        <p:nvSpPr>
          <p:cNvPr id="10" name="TextBox 9"/>
          <p:cNvSpPr txBox="1"/>
          <p:nvPr/>
        </p:nvSpPr>
        <p:spPr>
          <a:xfrm>
            <a:off x="857224" y="4143380"/>
            <a:ext cx="6715172" cy="461665"/>
          </a:xfrm>
          <a:prstGeom prst="rect">
            <a:avLst/>
          </a:prstGeom>
          <a:noFill/>
        </p:spPr>
        <p:txBody>
          <a:bodyPr wrap="square" rtlCol="0">
            <a:spAutoFit/>
          </a:bodyPr>
          <a:lstStyle/>
          <a:p>
            <a:r>
              <a:rPr lang="ru-RU" sz="2400" dirty="0" smtClean="0">
                <a:solidFill>
                  <a:srgbClr val="FF0000"/>
                </a:solidFill>
              </a:rPr>
              <a:t>- потребность в активности.</a:t>
            </a:r>
            <a:endParaRPr lang="ru-RU" sz="2400" dirty="0">
              <a:solidFill>
                <a:srgbClr val="FF0000"/>
              </a:solidFill>
            </a:endParaRPr>
          </a:p>
        </p:txBody>
      </p:sp>
      <p:pic>
        <p:nvPicPr>
          <p:cNvPr id="11" name="Picture 3" descr="http://img.mota.ru/upload/wallpapers/2009/07/14/21/03/2351/3d_881-320x480.jpg">
            <a:hlinkClick r:id="rId3"/>
          </p:cNvPr>
          <p:cNvPicPr>
            <a:picLocks noChangeAspect="1" noChangeArrowheads="1"/>
          </p:cNvPicPr>
          <p:nvPr/>
        </p:nvPicPr>
        <p:blipFill>
          <a:blip r:embed="rId4"/>
          <a:srcRect/>
          <a:stretch>
            <a:fillRect/>
          </a:stretch>
        </p:blipFill>
        <p:spPr bwMode="auto">
          <a:xfrm>
            <a:off x="5786446" y="3643314"/>
            <a:ext cx="3357554" cy="3021803"/>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pics.kz/s2/b2/86/11/f9/b28611f9b136eb352091f341d2bf5838.jpg"/>
          <p:cNvPicPr>
            <a:picLocks noChangeAspect="1" noChangeArrowheads="1"/>
          </p:cNvPicPr>
          <p:nvPr/>
        </p:nvPicPr>
        <p:blipFill>
          <a:blip r:embed="rId2"/>
          <a:srcRect/>
          <a:stretch>
            <a:fillRect/>
          </a:stretch>
        </p:blipFill>
        <p:spPr bwMode="auto">
          <a:xfrm>
            <a:off x="63500" y="0"/>
            <a:ext cx="3294054" cy="6858000"/>
          </a:xfrm>
          <a:prstGeom prst="rect">
            <a:avLst/>
          </a:prstGeom>
          <a:noFill/>
        </p:spPr>
      </p:pic>
      <p:sp>
        <p:nvSpPr>
          <p:cNvPr id="22529" name="Rectangle 1"/>
          <p:cNvSpPr>
            <a:spLocks noChangeArrowheads="1"/>
          </p:cNvSpPr>
          <p:nvPr/>
        </p:nvSpPr>
        <p:spPr bwMode="auto">
          <a:xfrm>
            <a:off x="3357554" y="3571876"/>
            <a:ext cx="5786446" cy="1683108"/>
          </a:xfrm>
          <a:prstGeom prst="rect">
            <a:avLst/>
          </a:prstGeom>
          <a:solidFill>
            <a:srgbClr val="FFFFFF"/>
          </a:solidFill>
          <a:ln w="9525">
            <a:noFill/>
            <a:miter lim="800000"/>
            <a:headEnd/>
            <a:tailEnd/>
          </a:ln>
          <a:effectLst/>
        </p:spPr>
        <p:txBody>
          <a:bodyPr vert="horz" wrap="square" lIns="91440" tIns="142830" rIns="91440" bIns="0" numCol="1" anchor="ctr" anchorCtr="0" compatLnSpc="1">
            <a:prstTxWarp prst="textNoShape">
              <a:avLst/>
            </a:prstTxWarp>
            <a:spAutoFit/>
          </a:bodyPr>
          <a:lstStyle/>
          <a:p>
            <a:pPr lvl="0" algn="just" eaLnBrk="0" fontAlgn="base" hangingPunct="0">
              <a:spcBef>
                <a:spcPct val="0"/>
              </a:spcBef>
              <a:spcAft>
                <a:spcPct val="0"/>
              </a:spcAft>
            </a:pPr>
            <a:r>
              <a:rPr lang="ru-RU" sz="2000" b="1" dirty="0" smtClean="0">
                <a:solidFill>
                  <a:srgbClr val="C00000"/>
                </a:solidFill>
                <a:latin typeface="Times New Roman" pitchFamily="18" charset="0"/>
                <a:ea typeface="Calibri" pitchFamily="34" charset="0"/>
                <a:cs typeface="Times New Roman" pitchFamily="18" charset="0"/>
              </a:rPr>
              <a:t>Цель сказочников </a:t>
            </a:r>
            <a:r>
              <a:rPr lang="ru-RU" sz="2000" b="1" dirty="0" smtClean="0">
                <a:solidFill>
                  <a:srgbClr val="000000"/>
                </a:solidFill>
                <a:latin typeface="Times New Roman" pitchFamily="18" charset="0"/>
                <a:ea typeface="Calibri" pitchFamily="34" charset="0"/>
                <a:cs typeface="Times New Roman" pitchFamily="18" charset="0"/>
              </a:rPr>
              <a:t>- </a:t>
            </a:r>
            <a:r>
              <a:rPr lang="ru-RU" sz="2000" b="1" dirty="0" smtClean="0">
                <a:solidFill>
                  <a:schemeClr val="accent6">
                    <a:lumMod val="75000"/>
                  </a:schemeClr>
                </a:solidFill>
                <a:latin typeface="Times New Roman" pitchFamily="18" charset="0"/>
                <a:ea typeface="Calibri" pitchFamily="34" charset="0"/>
                <a:cs typeface="Times New Roman" pitchFamily="18" charset="0"/>
              </a:rPr>
              <a:t>“воспитывать в ребенке человечность - эту дивную способность человека волноваться чужими несчастьями, радоваться радости другого, переживать чужую судьбу как свою". </a:t>
            </a:r>
            <a:endParaRPr lang="ru-RU" sz="2000" b="1" dirty="0" smtClean="0">
              <a:solidFill>
                <a:schemeClr val="accent6">
                  <a:lumMod val="75000"/>
                </a:schemeClr>
              </a:solidFill>
              <a:latin typeface="Times New Roman" pitchFamily="18" charset="0"/>
              <a:cs typeface="Times New Roman" pitchFamily="18" charset="0"/>
            </a:endParaRPr>
          </a:p>
        </p:txBody>
      </p:sp>
      <p:sp>
        <p:nvSpPr>
          <p:cNvPr id="4" name="Прямоугольник 3"/>
          <p:cNvSpPr/>
          <p:nvPr/>
        </p:nvSpPr>
        <p:spPr>
          <a:xfrm>
            <a:off x="3357554" y="357166"/>
            <a:ext cx="4572000" cy="1200329"/>
          </a:xfrm>
          <a:prstGeom prst="rect">
            <a:avLst/>
          </a:prstGeom>
        </p:spPr>
        <p:txBody>
          <a:bodyPr wrap="square">
            <a:spAutoFit/>
          </a:bodyPr>
          <a:lstStyle/>
          <a:p>
            <a:pPr lvl="0" algn="just" fontAlgn="base">
              <a:spcBef>
                <a:spcPct val="0"/>
              </a:spcBef>
              <a:spcAft>
                <a:spcPct val="0"/>
              </a:spcAft>
            </a:pPr>
            <a:r>
              <a:rPr lang="ru-RU" sz="2400" dirty="0" smtClean="0">
                <a:solidFill>
                  <a:schemeClr val="accent6">
                    <a:lumMod val="50000"/>
                  </a:schemeClr>
                </a:solidFill>
                <a:latin typeface="Calibri" pitchFamily="34" charset="0"/>
                <a:ea typeface="Calibri" pitchFamily="34" charset="0"/>
                <a:cs typeface="Times New Roman" pitchFamily="18" charset="0"/>
              </a:rPr>
              <a:t>• </a:t>
            </a:r>
            <a:r>
              <a:rPr lang="ru-RU" sz="2400" b="1" dirty="0" smtClean="0">
                <a:solidFill>
                  <a:srgbClr val="002060"/>
                </a:solidFill>
                <a:latin typeface="Times New Roman" pitchFamily="18" charset="0"/>
                <a:ea typeface="Calibri" pitchFamily="34" charset="0"/>
                <a:cs typeface="Times New Roman" pitchFamily="18" charset="0"/>
              </a:rPr>
              <a:t>Сказка - основа нравственного воспитания.</a:t>
            </a:r>
          </a:p>
          <a:p>
            <a:pPr lvl="0" algn="just" fontAlgn="base">
              <a:spcBef>
                <a:spcPct val="0"/>
              </a:spcBef>
              <a:spcAft>
                <a:spcPct val="0"/>
              </a:spcAft>
            </a:pPr>
            <a:endParaRPr lang="ru-RU" sz="2400" dirty="0" smtClean="0">
              <a:solidFill>
                <a:schemeClr val="accent6">
                  <a:lumMod val="50000"/>
                </a:schemeClr>
              </a:solidFill>
              <a:latin typeface="Arial" pitchFamily="34" charset="0"/>
              <a:cs typeface="Arial" pitchFamily="34" charset="0"/>
            </a:endParaRPr>
          </a:p>
        </p:txBody>
      </p:sp>
      <p:sp>
        <p:nvSpPr>
          <p:cNvPr id="7" name="Прямоугольник 6"/>
          <p:cNvSpPr/>
          <p:nvPr/>
        </p:nvSpPr>
        <p:spPr>
          <a:xfrm>
            <a:off x="3500430" y="1571612"/>
            <a:ext cx="5500726" cy="461665"/>
          </a:xfrm>
          <a:prstGeom prst="rect">
            <a:avLst/>
          </a:prstGeom>
        </p:spPr>
        <p:txBody>
          <a:bodyPr wrap="square">
            <a:spAutoFit/>
          </a:bodyPr>
          <a:lstStyle/>
          <a:p>
            <a:r>
              <a:rPr lang="ru-RU" sz="2400" dirty="0" smtClean="0">
                <a:solidFill>
                  <a:schemeClr val="accent6">
                    <a:lumMod val="50000"/>
                  </a:schemeClr>
                </a:solidFill>
                <a:latin typeface="Times New Roman" pitchFamily="18" charset="0"/>
                <a:ea typeface="Times New Roman" pitchFamily="18" charset="0"/>
                <a:cs typeface="Times New Roman" pitchFamily="18" charset="0"/>
              </a:rPr>
              <a:t>  </a:t>
            </a:r>
            <a:endParaRPr lang="ru-RU" sz="2400" dirty="0">
              <a:solidFill>
                <a:schemeClr val="accent6">
                  <a:lumMod val="50000"/>
                </a:schemeClr>
              </a:solidFill>
            </a:endParaRPr>
          </a:p>
        </p:txBody>
      </p:sp>
      <p:sp>
        <p:nvSpPr>
          <p:cNvPr id="9" name="TextBox 8"/>
          <p:cNvSpPr txBox="1"/>
          <p:nvPr/>
        </p:nvSpPr>
        <p:spPr>
          <a:xfrm rot="10800000" flipV="1">
            <a:off x="3643306" y="2622429"/>
            <a:ext cx="5086649" cy="907941"/>
          </a:xfrm>
          <a:prstGeom prst="rect">
            <a:avLst/>
          </a:prstGeom>
          <a:noFill/>
        </p:spPr>
        <p:txBody>
          <a:bodyPr wrap="square" rtlCol="0">
            <a:spAutoFit/>
          </a:bodyPr>
          <a:lstStyle/>
          <a:p>
            <a:pPr lvl="0" fontAlgn="base">
              <a:spcBef>
                <a:spcPct val="0"/>
              </a:spcBef>
              <a:spcAft>
                <a:spcPct val="0"/>
              </a:spcAft>
            </a:pPr>
            <a:r>
              <a:rPr lang="ru-RU" sz="2400" b="1" dirty="0" smtClean="0">
                <a:solidFill>
                  <a:srgbClr val="000000"/>
                </a:solidFill>
                <a:latin typeface="Arial" pitchFamily="34" charset="0"/>
                <a:ea typeface="Times New Roman" pitchFamily="18" charset="0"/>
                <a:cs typeface="Arial" pitchFamily="34" charset="0"/>
              </a:rPr>
              <a:t>• </a:t>
            </a:r>
            <a:r>
              <a:rPr lang="ru-RU" sz="2400" b="1" dirty="0" smtClean="0">
                <a:solidFill>
                  <a:srgbClr val="002060"/>
                </a:solidFill>
                <a:latin typeface="Times New Roman" pitchFamily="18" charset="0"/>
                <a:ea typeface="Times New Roman" pitchFamily="18" charset="0"/>
                <a:cs typeface="Times New Roman" pitchFamily="18" charset="0"/>
              </a:rPr>
              <a:t>Прививает понятия о добре и зле </a:t>
            </a:r>
          </a:p>
          <a:p>
            <a:pPr lvl="0" algn="just" eaLnBrk="0" fontAlgn="base" hangingPunct="0">
              <a:spcBef>
                <a:spcPct val="0"/>
              </a:spcBef>
              <a:spcAft>
                <a:spcPct val="0"/>
              </a:spcAft>
            </a:pPr>
            <a:r>
              <a:rPr lang="ru-RU" sz="1100" dirty="0" smtClean="0">
                <a:solidFill>
                  <a:srgbClr val="000000"/>
                </a:solidFill>
                <a:latin typeface="Arial" pitchFamily="34" charset="0"/>
                <a:ea typeface="Times New Roman" pitchFamily="18" charset="0"/>
                <a:cs typeface="Arial" pitchFamily="34" charset="0"/>
              </a:rPr>
              <a:t>	</a:t>
            </a:r>
            <a:endParaRPr lang="ru-RU" sz="1100" dirty="0" smtClean="0">
              <a:solidFill>
                <a:srgbClr val="000000"/>
              </a:solidFill>
              <a:latin typeface="Times New Roman" pitchFamily="18" charset="0"/>
              <a:ea typeface="Calibri" pitchFamily="34" charset="0"/>
              <a:cs typeface="Times New Roman" pitchFamily="18" charset="0"/>
            </a:endParaRPr>
          </a:p>
          <a:p>
            <a:endParaRPr lang="ru-RU" dirty="0"/>
          </a:p>
        </p:txBody>
      </p:sp>
      <p:sp>
        <p:nvSpPr>
          <p:cNvPr id="10" name="TextBox 9"/>
          <p:cNvSpPr txBox="1"/>
          <p:nvPr/>
        </p:nvSpPr>
        <p:spPr>
          <a:xfrm rot="10800000" flipV="1">
            <a:off x="3428992" y="1571611"/>
            <a:ext cx="5558759" cy="830997"/>
          </a:xfrm>
          <a:prstGeom prst="rect">
            <a:avLst/>
          </a:prstGeom>
          <a:noFill/>
        </p:spPr>
        <p:txBody>
          <a:bodyPr wrap="square" rtlCol="0">
            <a:spAutoFit/>
          </a:bodyPr>
          <a:lstStyle/>
          <a:p>
            <a:r>
              <a:rPr lang="ru-RU" dirty="0" smtClean="0"/>
              <a:t>. </a:t>
            </a:r>
            <a:r>
              <a:rPr lang="ru-RU" sz="2400" b="1" dirty="0" smtClean="0">
                <a:solidFill>
                  <a:srgbClr val="002060"/>
                </a:solidFill>
              </a:rPr>
              <a:t>Сказка – основа компенсационной потребности.</a:t>
            </a:r>
            <a:endParaRPr lang="ru-RU" sz="2400" b="1" dirty="0">
              <a:solidFill>
                <a:srgbClr val="00206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5363" name="Picture 3" descr="http://attachments-blog.tut.by/61414/files/2012/10/08-1.jpg">
            <a:hlinkClick r:id="rId2"/>
          </p:cNvPr>
          <p:cNvPicPr>
            <a:picLocks noChangeAspect="1" noChangeArrowheads="1"/>
          </p:cNvPicPr>
          <p:nvPr/>
        </p:nvPicPr>
        <p:blipFill>
          <a:blip r:embed="rId3"/>
          <a:srcRect/>
          <a:stretch>
            <a:fillRect/>
          </a:stretch>
        </p:blipFill>
        <p:spPr bwMode="auto">
          <a:xfrm>
            <a:off x="1" y="0"/>
            <a:ext cx="3428992" cy="6858000"/>
          </a:xfrm>
          <a:prstGeom prst="rect">
            <a:avLst/>
          </a:prstGeom>
          <a:noFill/>
        </p:spPr>
      </p:pic>
      <p:sp>
        <p:nvSpPr>
          <p:cNvPr id="21505" name="Rectangle 1"/>
          <p:cNvSpPr>
            <a:spLocks noChangeArrowheads="1"/>
          </p:cNvSpPr>
          <p:nvPr/>
        </p:nvSpPr>
        <p:spPr bwMode="auto">
          <a:xfrm>
            <a:off x="3428992" y="0"/>
            <a:ext cx="4572032" cy="790556"/>
          </a:xfrm>
          <a:prstGeom prst="rect">
            <a:avLst/>
          </a:prstGeom>
          <a:solidFill>
            <a:srgbClr val="FFFFFF"/>
          </a:solidFill>
          <a:ln w="9525">
            <a:noFill/>
            <a:miter lim="800000"/>
            <a:headEnd/>
            <a:tailEnd/>
          </a:ln>
          <a:effectLst/>
        </p:spPr>
        <p:txBody>
          <a:bodyPr vert="horz" wrap="square" lIns="91440" tIns="142830" rIns="9144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accent6">
                    <a:lumMod val="50000"/>
                  </a:schemeClr>
                </a:solidFill>
                <a:effectLst/>
                <a:latin typeface="Times New Roman" pitchFamily="18" charset="0"/>
                <a:ea typeface="Times New Roman" pitchFamily="18" charset="0"/>
                <a:cs typeface="Times New Roman" pitchFamily="18" charset="0"/>
              </a:rPr>
              <a:t>• Развивает внимание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1506" name="Rectangle 2"/>
          <p:cNvSpPr>
            <a:spLocks noChangeArrowheads="1"/>
          </p:cNvSpPr>
          <p:nvPr/>
        </p:nvSpPr>
        <p:spPr bwMode="auto">
          <a:xfrm rot="10800000" flipV="1">
            <a:off x="3428992" y="884258"/>
            <a:ext cx="3429024" cy="790556"/>
          </a:xfrm>
          <a:prstGeom prst="rect">
            <a:avLst/>
          </a:prstGeom>
          <a:solidFill>
            <a:srgbClr val="FFFFFF"/>
          </a:solidFill>
          <a:ln w="9525">
            <a:noFill/>
            <a:miter lim="800000"/>
            <a:headEnd/>
            <a:tailEnd/>
          </a:ln>
          <a:effectLst/>
        </p:spPr>
        <p:txBody>
          <a:bodyPr vert="horz" wrap="square" lIns="91440" tIns="142830" rIns="91440" bIns="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accent6">
                    <a:lumMod val="50000"/>
                  </a:schemeClr>
                </a:solidFill>
                <a:effectLst/>
                <a:latin typeface="Times New Roman" pitchFamily="18" charset="0"/>
                <a:ea typeface="Times New Roman" pitchFamily="18" charset="0"/>
                <a:cs typeface="Times New Roman" pitchFamily="18" charset="0"/>
              </a:rPr>
              <a:t>• Учит не бояться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1507" name="Rectangle 3"/>
          <p:cNvSpPr>
            <a:spLocks noChangeArrowheads="1"/>
          </p:cNvSpPr>
          <p:nvPr/>
        </p:nvSpPr>
        <p:spPr bwMode="auto">
          <a:xfrm rot="10800000" flipV="1">
            <a:off x="3428992" y="1767208"/>
            <a:ext cx="5715008" cy="1159887"/>
          </a:xfrm>
          <a:prstGeom prst="rect">
            <a:avLst/>
          </a:prstGeom>
          <a:solidFill>
            <a:srgbClr val="FFFFFF"/>
          </a:solidFill>
          <a:ln w="9525">
            <a:noFill/>
            <a:miter lim="800000"/>
            <a:headEnd/>
            <a:tailEnd/>
          </a:ln>
          <a:effectLst/>
        </p:spPr>
        <p:txBody>
          <a:bodyPr vert="horz" wrap="square" lIns="91440" tIns="142830" rIns="9144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accent6">
                    <a:lumMod val="50000"/>
                  </a:schemeClr>
                </a:solidFill>
                <a:effectLst/>
                <a:latin typeface="Times New Roman" pitchFamily="18" charset="0"/>
                <a:ea typeface="Times New Roman" pitchFamily="18" charset="0"/>
                <a:cs typeface="Times New Roman" pitchFamily="18" charset="0"/>
              </a:rPr>
              <a:t>• Знакомит с окружающим миром и взаимоотношениями людей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1508" name="Rectangle 4"/>
          <p:cNvSpPr>
            <a:spLocks noChangeArrowheads="1"/>
          </p:cNvSpPr>
          <p:nvPr/>
        </p:nvSpPr>
        <p:spPr bwMode="auto">
          <a:xfrm rot="10800000" flipV="1">
            <a:off x="3571868" y="2852519"/>
            <a:ext cx="5572132" cy="1359942"/>
          </a:xfrm>
          <a:prstGeom prst="rect">
            <a:avLst/>
          </a:prstGeom>
          <a:solidFill>
            <a:srgbClr val="FFFFFF"/>
          </a:solidFill>
          <a:ln w="9525">
            <a:noFill/>
            <a:miter lim="800000"/>
            <a:headEnd/>
            <a:tailEnd/>
          </a:ln>
          <a:effectLst/>
        </p:spPr>
        <p:txBody>
          <a:bodyPr vert="horz" wrap="square" lIns="91440" tIns="142830" rIns="91440" bIns="0" numCol="1" anchor="ctr" anchorCtr="0" compatLnSpc="1">
            <a:prstTxWarp prst="textNoShape">
              <a:avLst/>
            </a:prstTxWarp>
            <a:spAutoFit/>
          </a:bodyPr>
          <a:lstStyle/>
          <a:p>
            <a:pPr fontAlgn="base">
              <a:spcBef>
                <a:spcPct val="0"/>
              </a:spcBef>
              <a:spcAft>
                <a:spcPct val="0"/>
              </a:spcAft>
            </a:pPr>
            <a:r>
              <a:rPr lang="ru-RU" sz="2400" b="1" dirty="0" smtClean="0">
                <a:solidFill>
                  <a:schemeClr val="accent6">
                    <a:lumMod val="50000"/>
                  </a:schemeClr>
                </a:solidFill>
                <a:latin typeface="Times New Roman" pitchFamily="18" charset="0"/>
                <a:cs typeface="Times New Roman" pitchFamily="18" charset="0"/>
              </a:rPr>
              <a:t>• Утешает</a:t>
            </a:r>
          </a:p>
          <a:p>
            <a:pPr fontAlgn="base">
              <a:spcBef>
                <a:spcPct val="0"/>
              </a:spcBef>
              <a:spcAft>
                <a:spcPct val="0"/>
              </a:spcAft>
            </a:pPr>
            <a:r>
              <a:rPr lang="ru-RU" sz="2400" b="1" dirty="0" smtClean="0">
                <a:solidFill>
                  <a:schemeClr val="accent6">
                    <a:lumMod val="50000"/>
                  </a:schemeClr>
                </a:solidFill>
                <a:latin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5A7D4F"/>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1509" name="Rectangle 5"/>
          <p:cNvSpPr>
            <a:spLocks noChangeArrowheads="1"/>
          </p:cNvSpPr>
          <p:nvPr/>
        </p:nvSpPr>
        <p:spPr bwMode="auto">
          <a:xfrm rot="10800000" flipV="1">
            <a:off x="3428992" y="3709245"/>
            <a:ext cx="5214942" cy="461665"/>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   • </a:t>
            </a:r>
            <a:r>
              <a:rPr kumimoji="0" lang="ru-RU" sz="2400"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Образовывает</a:t>
            </a:r>
            <a:endParaRPr kumimoji="0" lang="ru-RU" sz="2400" b="0"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gifprikol.com/_ph/46/2/76782829.gif"/>
          <p:cNvPicPr>
            <a:picLocks noChangeAspect="1" noChangeArrowheads="1" noCrop="1"/>
          </p:cNvPicPr>
          <p:nvPr/>
        </p:nvPicPr>
        <p:blipFill>
          <a:blip r:embed="rId2"/>
          <a:srcRect/>
          <a:stretch>
            <a:fillRect/>
          </a:stretch>
        </p:blipFill>
        <p:spPr bwMode="auto">
          <a:xfrm>
            <a:off x="0" y="1071547"/>
            <a:ext cx="3357554" cy="4500594"/>
          </a:xfrm>
          <a:prstGeom prst="rect">
            <a:avLst/>
          </a:prstGeom>
          <a:noFill/>
        </p:spPr>
      </p:pic>
      <p:sp>
        <p:nvSpPr>
          <p:cNvPr id="3" name="Прямоугольник 2"/>
          <p:cNvSpPr/>
          <p:nvPr/>
        </p:nvSpPr>
        <p:spPr>
          <a:xfrm>
            <a:off x="3428992" y="1142984"/>
            <a:ext cx="3429008" cy="4401205"/>
          </a:xfrm>
          <a:prstGeom prst="rect">
            <a:avLst/>
          </a:prstGeom>
        </p:spPr>
        <p:txBody>
          <a:bodyPr wrap="square">
            <a:spAutoFit/>
          </a:bodyPr>
          <a:lstStyle/>
          <a:p>
            <a:pPr lvl="0" fontAlgn="base">
              <a:spcBef>
                <a:spcPct val="0"/>
              </a:spcBef>
              <a:spcAft>
                <a:spcPct val="0"/>
              </a:spcAft>
            </a:pPr>
            <a:r>
              <a:rPr lang="ru-RU" dirty="0" smtClean="0">
                <a:solidFill>
                  <a:schemeClr val="accent6">
                    <a:lumMod val="50000"/>
                  </a:schemeClr>
                </a:solidFill>
                <a:ea typeface="Times New Roman" pitchFamily="18" charset="0"/>
                <a:cs typeface="Arial" pitchFamily="34" charset="0"/>
              </a:rPr>
              <a:t>• </a:t>
            </a:r>
            <a:r>
              <a:rPr lang="ru-RU" sz="2800" b="1" dirty="0" smtClean="0">
                <a:solidFill>
                  <a:srgbClr val="002060"/>
                </a:solidFill>
                <a:ea typeface="Times New Roman" pitchFamily="18" charset="0"/>
                <a:cs typeface="Arial" pitchFamily="34" charset="0"/>
              </a:rPr>
              <a:t>сказка одно из средств для развития интереса к чтению,  познавательно-эмоциональной стороны его техническо-смысловой составляющей.</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gifprikol.com/_ph/46/2/887589606.gif"/>
          <p:cNvPicPr>
            <a:picLocks noChangeAspect="1" noChangeArrowheads="1" noCrop="1"/>
          </p:cNvPicPr>
          <p:nvPr/>
        </p:nvPicPr>
        <p:blipFill>
          <a:blip r:embed="rId2"/>
          <a:srcRect/>
          <a:stretch>
            <a:fillRect/>
          </a:stretch>
        </p:blipFill>
        <p:spPr bwMode="auto">
          <a:xfrm>
            <a:off x="0" y="0"/>
            <a:ext cx="3857620" cy="6858000"/>
          </a:xfrm>
          <a:prstGeom prst="rect">
            <a:avLst/>
          </a:prstGeom>
          <a:noFill/>
        </p:spPr>
      </p:pic>
      <p:sp>
        <p:nvSpPr>
          <p:cNvPr id="3" name="Прямоугольник 2"/>
          <p:cNvSpPr/>
          <p:nvPr/>
        </p:nvSpPr>
        <p:spPr>
          <a:xfrm>
            <a:off x="4214810" y="612845"/>
            <a:ext cx="4643470" cy="5693866"/>
          </a:xfrm>
          <a:prstGeom prst="rect">
            <a:avLst/>
          </a:prstGeom>
        </p:spPr>
        <p:txBody>
          <a:bodyPr wrap="square">
            <a:spAutoFit/>
          </a:bodyPr>
          <a:lstStyle/>
          <a:p>
            <a:pPr lvl="0" algn="just" eaLnBrk="0" fontAlgn="base" hangingPunct="0">
              <a:spcBef>
                <a:spcPct val="0"/>
              </a:spcBef>
              <a:spcAft>
                <a:spcPct val="0"/>
              </a:spcAft>
            </a:pPr>
            <a:r>
              <a:rPr lang="ru-RU" sz="2800" b="1" dirty="0" smtClean="0">
                <a:solidFill>
                  <a:srgbClr val="002060"/>
                </a:solidFill>
                <a:latin typeface="Times New Roman" pitchFamily="18" charset="0"/>
                <a:ea typeface="Calibri" pitchFamily="34" charset="0"/>
                <a:cs typeface="Times New Roman" pitchFamily="18" charset="0"/>
              </a:rPr>
              <a:t>Наиболее важными для развития</a:t>
            </a:r>
            <a:r>
              <a:rPr lang="ru-RU" sz="2800" b="1" dirty="0" smtClean="0">
                <a:solidFill>
                  <a:srgbClr val="002060"/>
                </a:solidFill>
                <a:ea typeface="Times New Roman" pitchFamily="18" charset="0"/>
                <a:cs typeface="Arial" pitchFamily="34" charset="0"/>
              </a:rPr>
              <a:t> познавательно-эмоциональной стороны техническо-смысловой составляющей</a:t>
            </a:r>
            <a:r>
              <a:rPr lang="ru-RU" sz="2800" b="1" dirty="0" smtClean="0">
                <a:solidFill>
                  <a:srgbClr val="002060"/>
                </a:solidFill>
                <a:latin typeface="Times New Roman" pitchFamily="18" charset="0"/>
                <a:ea typeface="Calibri" pitchFamily="34" charset="0"/>
                <a:cs typeface="Times New Roman" pitchFamily="18" charset="0"/>
              </a:rPr>
              <a:t> чтения А.П. Нечаев считал </a:t>
            </a:r>
            <a:r>
              <a:rPr lang="ru-RU" sz="2800" b="1" dirty="0" smtClean="0">
                <a:solidFill>
                  <a:srgbClr val="FF0000"/>
                </a:solidFill>
                <a:latin typeface="Times New Roman" pitchFamily="18" charset="0"/>
                <a:ea typeface="Calibri" pitchFamily="34" charset="0"/>
                <a:cs typeface="Times New Roman" pitchFamily="18" charset="0"/>
              </a:rPr>
              <a:t>рассказывание и чтение сказок, </a:t>
            </a:r>
            <a:r>
              <a:rPr lang="ru-RU" sz="2800" b="1" dirty="0" smtClean="0">
                <a:solidFill>
                  <a:srgbClr val="002060"/>
                </a:solidFill>
                <a:latin typeface="Times New Roman" pitchFamily="18" charset="0"/>
                <a:ea typeface="Calibri" pitchFamily="34" charset="0"/>
                <a:cs typeface="Times New Roman" pitchFamily="18" charset="0"/>
              </a:rPr>
              <a:t>которые обогащают детей знаниями, развивают мыслительные процессы и наглядно-чувственную сферу детей. </a:t>
            </a:r>
            <a:endParaRPr lang="ru-RU" sz="2800" b="1" dirty="0" smtClean="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gifprikol.com/_ph/46/2/575033209.gif"/>
          <p:cNvPicPr>
            <a:picLocks noChangeAspect="1" noChangeArrowheads="1" noCrop="1"/>
          </p:cNvPicPr>
          <p:nvPr/>
        </p:nvPicPr>
        <p:blipFill>
          <a:blip r:embed="rId2"/>
          <a:srcRect/>
          <a:stretch>
            <a:fillRect/>
          </a:stretch>
        </p:blipFill>
        <p:spPr bwMode="auto">
          <a:xfrm>
            <a:off x="0" y="0"/>
            <a:ext cx="5072066" cy="6858000"/>
          </a:xfrm>
          <a:prstGeom prst="rect">
            <a:avLst/>
          </a:prstGeom>
          <a:noFill/>
        </p:spPr>
      </p:pic>
      <p:sp>
        <p:nvSpPr>
          <p:cNvPr id="17409" name="Rectangle 1"/>
          <p:cNvSpPr>
            <a:spLocks noChangeArrowheads="1"/>
          </p:cNvSpPr>
          <p:nvPr/>
        </p:nvSpPr>
        <p:spPr bwMode="auto">
          <a:xfrm>
            <a:off x="5214942" y="500042"/>
            <a:ext cx="3929058"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Для полноценного развития у ребенка нравственных качеств и желания читать, необходима целенаправленная </a:t>
            </a:r>
            <a:r>
              <a:rPr kumimoji="0" lang="ru-RU" sz="2400" b="1" i="1"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воспитательная работа учителя по привитию интереса к сказке</a:t>
            </a:r>
            <a:r>
              <a:rPr kumimoji="0" lang="ru-RU" sz="2400" b="1" i="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a:t>
            </a:r>
            <a:r>
              <a:rPr kumimoji="0" lang="ru-RU" sz="2400" b="1"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 Использование сказки в учебно-воспитательном процессе будет эффективно, если:</a:t>
            </a:r>
            <a:endParaRPr kumimoji="0" lang="ru-RU" sz="2400" b="1" i="0" u="none" strike="noStrike" cap="none" normalizeH="0" baseline="0" dirty="0" smtClean="0">
              <a:ln>
                <a:noFill/>
              </a:ln>
              <a:solidFill>
                <a:schemeClr val="bg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tvoyrebenok.ru/images/presentation/nice/s/07.jpg">
            <a:hlinkClick r:id="rId2"/>
          </p:cNvPr>
          <p:cNvPicPr>
            <a:picLocks noChangeAspect="1" noChangeArrowheads="1"/>
          </p:cNvPicPr>
          <p:nvPr/>
        </p:nvPicPr>
        <p:blipFill>
          <a:blip r:embed="rId3"/>
          <a:srcRect/>
          <a:stretch>
            <a:fillRect/>
          </a:stretch>
        </p:blipFill>
        <p:spPr bwMode="auto">
          <a:xfrm>
            <a:off x="0" y="0"/>
            <a:ext cx="9144000" cy="6572272"/>
          </a:xfrm>
          <a:prstGeom prst="rect">
            <a:avLst/>
          </a:prstGeom>
          <a:noFill/>
        </p:spPr>
      </p:pic>
      <p:sp>
        <p:nvSpPr>
          <p:cNvPr id="16385" name="Rectangle 1"/>
          <p:cNvSpPr>
            <a:spLocks noChangeArrowheads="1"/>
          </p:cNvSpPr>
          <p:nvPr/>
        </p:nvSpPr>
        <p:spPr bwMode="auto">
          <a:xfrm>
            <a:off x="0" y="0"/>
            <a:ext cx="7929586"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accent6">
                    <a:lumMod val="50000"/>
                  </a:schemeClr>
                </a:solidFill>
                <a:effectLst/>
                <a:latin typeface="Times New Roman" pitchFamily="18" charset="0"/>
                <a:ea typeface="Times New Roman" pitchFamily="18" charset="0"/>
                <a:cs typeface="Times New Roman" pitchFamily="18" charset="0"/>
              </a:rPr>
              <a:t>- в образовательном пространстве создаются благоприятны условия для развития и общения детей, освоения ими в наиболее естественной и комфортной для них форме способов продуктивного взаимодействия в коллективе, формирования толерантности, усвоения детьми культурных норм и ценностей современного общества;</a:t>
            </a:r>
            <a:endParaRPr kumimoji="0" lang="ru-RU" b="1"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accent6">
                    <a:lumMod val="50000"/>
                  </a:schemeClr>
                </a:solidFill>
                <a:effectLst/>
                <a:latin typeface="Times New Roman" pitchFamily="18" charset="0"/>
                <a:ea typeface="Times New Roman" pitchFamily="18" charset="0"/>
                <a:cs typeface="Times New Roman" pitchFamily="18" charset="0"/>
              </a:rPr>
              <a:t>- в процессе воспитания используются элементы народной педагогики, которая в соотношении с психодраматическим подходом и сказкотерапией позволит реализовывать помимо воспитательной, еще коррекционно-развивающую функцию;</a:t>
            </a:r>
            <a:endParaRPr kumimoji="0" lang="ru-RU" b="1"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accent6">
                    <a:lumMod val="50000"/>
                  </a:schemeClr>
                </a:solidFill>
                <a:effectLst/>
                <a:latin typeface="Times New Roman" pitchFamily="18" charset="0"/>
                <a:ea typeface="Times New Roman" pitchFamily="18" charset="0"/>
                <a:cs typeface="Times New Roman" pitchFamily="18" charset="0"/>
              </a:rPr>
              <a:t>- процесс воспитания проходит с учетом возрастных особенностей детей.</a:t>
            </a:r>
            <a:endParaRPr kumimoji="0" lang="ru-RU" b="1"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tatyana-chulan.ucoz.ru/_fr/0/030488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4337" name="Rectangle 1"/>
          <p:cNvSpPr>
            <a:spLocks noChangeArrowheads="1"/>
          </p:cNvSpPr>
          <p:nvPr/>
        </p:nvSpPr>
        <p:spPr bwMode="auto">
          <a:xfrm rot="10800000" flipV="1">
            <a:off x="642910" y="1039228"/>
            <a:ext cx="7929618"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accent6">
                    <a:lumMod val="50000"/>
                  </a:schemeClr>
                </a:solidFill>
                <a:effectLst/>
                <a:latin typeface="Times New Roman" pitchFamily="18" charset="0"/>
                <a:ea typeface="Times New Roman" pitchFamily="18" charset="0"/>
                <a:cs typeface="Times New Roman" pitchFamily="18" charset="0"/>
              </a:rPr>
              <a:t>Одной из успешных технологий, которая будет аккумулировать вышеуказанные условия,  является </a:t>
            </a:r>
            <a:r>
              <a:rPr kumimoji="0" lang="ru-RU" sz="2400" b="1" i="1"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метод</a:t>
            </a:r>
            <a:r>
              <a:rPr kumimoji="0" lang="ru-RU" sz="24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проекта.</a:t>
            </a:r>
            <a:r>
              <a:rPr kumimoji="0" lang="ru-RU" sz="24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smtClean="0">
                <a:ln>
                  <a:noFill/>
                </a:ln>
                <a:solidFill>
                  <a:schemeClr val="accent4">
                    <a:lumMod val="50000"/>
                  </a:schemeClr>
                </a:solidFill>
                <a:effectLst/>
                <a:latin typeface="Times New Roman" pitchFamily="18" charset="0"/>
                <a:ea typeface="Calibri" pitchFamily="34" charset="0"/>
                <a:cs typeface="Times New Roman" pitchFamily="18" charset="0"/>
              </a:rPr>
              <a:t>А</a:t>
            </a:r>
            <a:r>
              <a:rPr kumimoji="0" lang="ru-RU" sz="2400"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мериканский педагог Уильям Кильпатрик, основоположник метода,  считал, что </a:t>
            </a:r>
            <a:r>
              <a:rPr kumimoji="0" lang="ru-RU" sz="24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"проект - это энергичная, от всего сердца деятельность</a:t>
            </a:r>
            <a:r>
              <a:rPr kumimoji="0" lang="ru-RU" sz="2400"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 Слово "проект" позаимствовано из латыни и означает "выброшенный вперед", выступающий", "бросающийся в глаза".</a:t>
            </a:r>
            <a:endParaRPr kumimoji="0" lang="ru-RU" sz="2400" b="1"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tatyana-chulan.ucoz.ru/_fr/0/030488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0961" name="Rectangle 1"/>
          <p:cNvSpPr>
            <a:spLocks noChangeArrowheads="1"/>
          </p:cNvSpPr>
          <p:nvPr/>
        </p:nvSpPr>
        <p:spPr bwMode="auto">
          <a:xfrm>
            <a:off x="642910" y="642918"/>
            <a:ext cx="7929618"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accent6">
                    <a:lumMod val="50000"/>
                  </a:schemeClr>
                </a:solidFill>
                <a:effectLst/>
                <a:latin typeface="Times New Roman" pitchFamily="18" charset="0"/>
                <a:ea typeface="Times New Roman" pitchFamily="18" charset="0"/>
                <a:cs typeface="Times New Roman" pitchFamily="18" charset="0"/>
              </a:rPr>
              <a:t>Проект по сказкам рекомендован для детей старшего дошкольного и младшего школьного возраста, т.к именно этот возраст является сенситивным для усвоения социальных норм нравственного развития, становления адекватной самооценки, развития критичности по отношению к себе и окружающим, раскрытия индивидуальных особенностей и способностей. Эти особенности являются залогом обучаемости и восприимчивости младших школьников, дают большие возможности для систематического и последовательного нравственного воспитания детей не только на указанном этапе, но и в дальнейшем. </a:t>
            </a:r>
            <a:r>
              <a:rPr kumimoji="0" lang="ru-RU" sz="2000"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Проекты в дошкольных образовательных учреждениях и первой ступени образования носят </a:t>
            </a:r>
            <a:r>
              <a:rPr kumimoji="0" lang="ru-RU" sz="20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обучающий </a:t>
            </a:r>
            <a:r>
              <a:rPr kumimoji="0" lang="ru-RU" sz="2000"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характер, т.к. дети этого возраста по своему психофизическому развитию еще не способны самостоятельно от начала до конца создать собственный проект. </a:t>
            </a:r>
            <a:endParaRPr kumimoji="0" lang="ru-RU" sz="2000" b="1"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tatyana-chulan.ucoz.ru/_fr/0/030488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1985" name="Rectangle 1"/>
          <p:cNvSpPr>
            <a:spLocks noChangeArrowheads="1"/>
          </p:cNvSpPr>
          <p:nvPr/>
        </p:nvSpPr>
        <p:spPr bwMode="auto">
          <a:xfrm rot="10800000" flipV="1">
            <a:off x="1214414" y="1057497"/>
            <a:ext cx="71438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Педагогическая задача</a:t>
            </a:r>
            <a:r>
              <a:rPr kumimoji="0" lang="ru-RU" sz="2400" b="0"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состоит в поиске психолого-педагогических методов и форм по привитию любви и интереса к сказке, использованию ее духовно-нравственного содержания как средства коррекции эмоциональной сферы и социального поведения ребенка старшего дошкольного и младшего школьного возраста. </a:t>
            </a:r>
            <a:endParaRPr kumimoji="0" lang="ru-RU" sz="2400" b="1" i="0" u="none" strike="noStrike" cap="none" normalizeH="0" baseline="0" dirty="0" smtClean="0">
              <a:ln>
                <a:noFill/>
              </a:ln>
              <a:solidFill>
                <a:schemeClr val="accent6">
                  <a:lumMod val="50000"/>
                </a:schemeClr>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tatyana-chulan.ucoz.ru/_fr/0/030488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3009" name="Rectangle 1"/>
          <p:cNvSpPr>
            <a:spLocks noChangeArrowheads="1"/>
          </p:cNvSpPr>
          <p:nvPr/>
        </p:nvSpPr>
        <p:spPr bwMode="auto">
          <a:xfrm rot="10800000" flipV="1">
            <a:off x="1428728" y="758838"/>
            <a:ext cx="5786478"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С целью становления субъектности младших школьников и дошкольников </a:t>
            </a:r>
            <a:r>
              <a:rPr kumimoji="0" lang="ru-RU"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педагогу необходимо создавать условия для проявления учениками активности, самостоятельности и инициативности. Для этого рекомендуется использовать следующие </a:t>
            </a:r>
            <a:r>
              <a:rPr kumimoji="0" lang="ru-RU"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апробированные приемы</a:t>
            </a:r>
            <a:r>
              <a:rPr kumimoji="0" lang="ru-RU"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endParaRPr kumimoji="0" lang="ru-RU" b="1" i="0" u="none" strike="noStrike" cap="none" normalizeH="0" baseline="0" dirty="0" smtClean="0">
              <a:ln>
                <a:noFill/>
              </a:ln>
              <a:solidFill>
                <a:srgbClr val="FF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 письменные опросы учащихся (устный опрос для дошкольников) для изучения их актуальных интересов и дальнейшего определения действий (Какая сказка нравится тебе больше всего? С какими сказками ты хотел бы познакомиться еще? Что бы ты хотел изготовить по сказке? Какую сказку ты хотел бы сыграть?);</a:t>
            </a:r>
            <a:endParaRPr kumimoji="0" lang="ru-RU" b="1"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 мозговой штурм для формулировки темы проекта;</a:t>
            </a:r>
            <a:endParaRPr kumimoji="0" lang="ru-RU" b="1"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 совместное обсуждение критериев оценки результативности проектной деятельности, типа, содержания и места проведения защиты проекта;</a:t>
            </a:r>
            <a:endParaRPr kumimoji="0" lang="ru-RU" b="1"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и др.</a:t>
            </a:r>
            <a:endParaRPr kumimoji="0" lang="ru-RU" b="1" i="0" u="none" strike="noStrike" cap="none" normalizeH="0" baseline="0" dirty="0" smtClean="0">
              <a:ln>
                <a:noFill/>
              </a:ln>
              <a:solidFill>
                <a:schemeClr val="accent6">
                  <a:lumMod val="50000"/>
                </a:schemeClr>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ebfocus.ru/100/picture/skaska3.gif"/>
          <p:cNvPicPr>
            <a:picLocks noChangeAspect="1" noChangeArrowheads="1" noCrop="1"/>
          </p:cNvPicPr>
          <p:nvPr/>
        </p:nvPicPr>
        <p:blipFill>
          <a:blip r:embed="rId2"/>
          <a:srcRect/>
          <a:stretch>
            <a:fillRect/>
          </a:stretch>
        </p:blipFill>
        <p:spPr bwMode="auto">
          <a:xfrm>
            <a:off x="0" y="2035818"/>
            <a:ext cx="4643438" cy="4749118"/>
          </a:xfrm>
          <a:prstGeom prst="rect">
            <a:avLst/>
          </a:prstGeom>
          <a:noFill/>
        </p:spPr>
      </p:pic>
      <p:sp>
        <p:nvSpPr>
          <p:cNvPr id="11265" name="Rectangle 1"/>
          <p:cNvSpPr>
            <a:spLocks noChangeArrowheads="1"/>
          </p:cNvSpPr>
          <p:nvPr/>
        </p:nvSpPr>
        <p:spPr bwMode="auto">
          <a:xfrm>
            <a:off x="0" y="0"/>
            <a:ext cx="8004627"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ru-RU" sz="2000" b="1" i="1" dirty="0" smtClean="0">
                <a:solidFill>
                  <a:srgbClr val="FF0000"/>
                </a:solidFill>
                <a:latin typeface="Times New Roman" pitchFamily="18" charset="0"/>
                <a:ea typeface="Calibri" pitchFamily="34" charset="0"/>
                <a:cs typeface="Times New Roman" pitchFamily="18" charset="0"/>
              </a:rPr>
              <a:t>Ф</a:t>
            </a:r>
            <a:r>
              <a:rPr kumimoji="0" lang="ru-RU" sz="20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ормами</a:t>
            </a:r>
            <a:r>
              <a:rPr kumimoji="0" lang="ru-RU" sz="20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организации </a:t>
            </a:r>
            <a:r>
              <a:rPr kumimoji="0" lang="ru-RU"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детей по ознакомлению со сказкой могут быть:</a:t>
            </a:r>
          </a:p>
        </p:txBody>
      </p:sp>
      <p:sp>
        <p:nvSpPr>
          <p:cNvPr id="11266" name="Rectangle 2"/>
          <p:cNvSpPr>
            <a:spLocks noChangeArrowheads="1"/>
          </p:cNvSpPr>
          <p:nvPr/>
        </p:nvSpPr>
        <p:spPr bwMode="auto">
          <a:xfrm>
            <a:off x="0" y="1046440"/>
            <a:ext cx="914400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a:t>
            </a:r>
            <a:r>
              <a:rPr kumimoji="0" lang="ru-RU"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включение сказочного материала </a:t>
            </a:r>
            <a:r>
              <a:rPr kumimoji="0" lang="ru-RU" sz="20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в занятия продуктивными видами деятельности </a:t>
            </a:r>
            <a:r>
              <a:rPr kumimoji="0" lang="ru-RU"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в качестве художественного слова (рисование, лепка и конструирование) на темы сказок;</a:t>
            </a:r>
            <a:endParaRPr kumimoji="0" lang="ru-RU" sz="2000" b="0" i="0" u="none" strike="noStrike" cap="none" normalizeH="0" baseline="0" dirty="0" smtClean="0">
              <a:ln>
                <a:noFill/>
              </a:ln>
              <a:solidFill>
                <a:srgbClr val="00206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0"/>
            <a:ext cx="5486400" cy="1428736"/>
          </a:xfrm>
        </p:spPr>
        <p:txBody>
          <a:bodyPr>
            <a:normAutofit/>
          </a:bodyPr>
          <a:lstStyle/>
          <a:p>
            <a:pPr lvl="0" eaLnBrk="0" fontAlgn="base" hangingPunct="0">
              <a:spcAft>
                <a:spcPct val="0"/>
              </a:spcAft>
            </a:pPr>
            <a:r>
              <a:rPr lang="ru-RU" sz="2200" i="1" dirty="0" smtClean="0">
                <a:ln>
                  <a:noFill/>
                </a:ln>
                <a:solidFill>
                  <a:srgbClr val="002060"/>
                </a:solidFill>
                <a:effectLst/>
                <a:latin typeface="Times New Roman" pitchFamily="18" charset="0"/>
                <a:ea typeface="Calibri" pitchFamily="34" charset="0"/>
                <a:cs typeface="Times New Roman" pitchFamily="18" charset="0"/>
              </a:rPr>
              <a:t> </a:t>
            </a:r>
            <a:r>
              <a:rPr lang="ru-RU" sz="2200" dirty="0" smtClean="0">
                <a:ln>
                  <a:noFill/>
                </a:ln>
                <a:solidFill>
                  <a:srgbClr val="002060"/>
                </a:solidFill>
                <a:effectLst/>
                <a:latin typeface="Times New Roman" pitchFamily="18" charset="0"/>
                <a:ea typeface="Calibri" pitchFamily="34" charset="0"/>
                <a:cs typeface="Times New Roman" pitchFamily="18" charset="0"/>
              </a:rPr>
              <a:t>организация</a:t>
            </a:r>
            <a:r>
              <a:rPr lang="ru-RU" sz="2200" i="1" dirty="0" smtClean="0">
                <a:ln>
                  <a:noFill/>
                </a:ln>
                <a:solidFill>
                  <a:srgbClr val="002060"/>
                </a:solidFill>
                <a:effectLst/>
                <a:latin typeface="Times New Roman" pitchFamily="18" charset="0"/>
                <a:ea typeface="Calibri" pitchFamily="34" charset="0"/>
                <a:cs typeface="Times New Roman" pitchFamily="18" charset="0"/>
              </a:rPr>
              <a:t> сюжетно-ролевых игр, игр-драматизаций, игр-путешествий,</a:t>
            </a:r>
            <a:br>
              <a:rPr lang="ru-RU" sz="2200" i="1" dirty="0" smtClean="0">
                <a:ln>
                  <a:noFill/>
                </a:ln>
                <a:solidFill>
                  <a:srgbClr val="002060"/>
                </a:solidFill>
                <a:effectLst/>
                <a:latin typeface="Times New Roman" pitchFamily="18" charset="0"/>
                <a:ea typeface="Calibri" pitchFamily="34" charset="0"/>
                <a:cs typeface="Times New Roman" pitchFamily="18" charset="0"/>
              </a:rPr>
            </a:br>
            <a:r>
              <a:rPr lang="ru-RU" sz="2200" i="1" dirty="0" smtClean="0">
                <a:ln>
                  <a:noFill/>
                </a:ln>
                <a:solidFill>
                  <a:srgbClr val="002060"/>
                </a:solidFill>
                <a:effectLst/>
                <a:latin typeface="Times New Roman" pitchFamily="18" charset="0"/>
                <a:ea typeface="Calibri" pitchFamily="34" charset="0"/>
                <a:cs typeface="Times New Roman" pitchFamily="18" charset="0"/>
              </a:rPr>
              <a:t> занятий-праздников </a:t>
            </a:r>
            <a:r>
              <a:rPr lang="ru-RU" sz="2200" dirty="0" smtClean="0">
                <a:ln>
                  <a:noFill/>
                </a:ln>
                <a:solidFill>
                  <a:srgbClr val="002060"/>
                </a:solidFill>
                <a:effectLst/>
                <a:latin typeface="Times New Roman" pitchFamily="18" charset="0"/>
                <a:ea typeface="Calibri" pitchFamily="34" charset="0"/>
                <a:cs typeface="Times New Roman" pitchFamily="18" charset="0"/>
              </a:rPr>
              <a:t>на материале сказок</a:t>
            </a:r>
            <a:r>
              <a:rPr lang="ru-RU" sz="2200" b="0" dirty="0" smtClean="0">
                <a:ln>
                  <a:noFill/>
                </a:ln>
                <a:solidFill>
                  <a:srgbClr val="002060"/>
                </a:solidFill>
                <a:effectLst/>
                <a:latin typeface="Times New Roman" pitchFamily="18" charset="0"/>
                <a:ea typeface="Calibri" pitchFamily="34" charset="0"/>
                <a:cs typeface="Times New Roman" pitchFamily="18" charset="0"/>
              </a:rPr>
              <a:t> </a:t>
            </a:r>
            <a:r>
              <a:rPr lang="ru-RU" b="0" dirty="0" smtClean="0">
                <a:ln>
                  <a:noFill/>
                </a:ln>
                <a:solidFill>
                  <a:srgbClr val="002060"/>
                </a:solidFill>
                <a:effectLst/>
                <a:latin typeface="Arial" pitchFamily="34" charset="0"/>
                <a:cs typeface="Arial" pitchFamily="34" charset="0"/>
              </a:rPr>
              <a:t/>
            </a:r>
            <a:br>
              <a:rPr lang="ru-RU" b="0" dirty="0" smtClean="0">
                <a:ln>
                  <a:noFill/>
                </a:ln>
                <a:solidFill>
                  <a:srgbClr val="002060"/>
                </a:solidFill>
                <a:effectLst/>
                <a:latin typeface="Arial" pitchFamily="34" charset="0"/>
                <a:cs typeface="Arial" pitchFamily="34" charset="0"/>
              </a:rPr>
            </a:br>
            <a:endParaRPr lang="ru-RU" dirty="0"/>
          </a:p>
        </p:txBody>
      </p:sp>
      <p:sp>
        <p:nvSpPr>
          <p:cNvPr id="4" name="Текст 3"/>
          <p:cNvSpPr>
            <a:spLocks noGrp="1"/>
          </p:cNvSpPr>
          <p:nvPr>
            <p:ph type="body" sz="half" idx="2"/>
          </p:nvPr>
        </p:nvSpPr>
        <p:spPr/>
        <p:txBody>
          <a:bodyPr/>
          <a:lstStyle/>
          <a:p>
            <a:endParaRPr lang="ru-RU" dirty="0"/>
          </a:p>
        </p:txBody>
      </p:sp>
      <p:pic>
        <p:nvPicPr>
          <p:cNvPr id="44036" name="Picture 4" descr="F:\создание проекта\Фото проект\DSC01751.JPG"/>
          <p:cNvPicPr>
            <a:picLocks noGrp="1" noChangeAspect="1" noChangeArrowheads="1"/>
          </p:cNvPicPr>
          <p:nvPr>
            <p:ph type="pic" idx="1"/>
          </p:nvPr>
        </p:nvPicPr>
        <p:blipFill>
          <a:blip r:embed="rId2" cstate="print"/>
          <a:srcRect t="1852" b="1852"/>
          <a:stretch>
            <a:fillRect/>
          </a:stretch>
        </p:blipFill>
        <p:spPr bwMode="auto">
          <a:xfrm>
            <a:off x="1071538" y="1831974"/>
            <a:ext cx="7572428" cy="4668859"/>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36867" name="Picture 3" descr="http://stat20.privet.ru/lr/0c02de9654e1d0a1b9e633bf87b0fe63">
            <a:hlinkClick r:id="rId2"/>
          </p:cNvPr>
          <p:cNvPicPr>
            <a:picLocks noChangeAspect="1" noChangeArrowheads="1" noCrop="1"/>
          </p:cNvPicPr>
          <p:nvPr/>
        </p:nvPicPr>
        <p:blipFill>
          <a:blip r:embed="rId3"/>
          <a:srcRect/>
          <a:stretch>
            <a:fillRect/>
          </a:stretch>
        </p:blipFill>
        <p:spPr bwMode="auto">
          <a:xfrm>
            <a:off x="0" y="0"/>
            <a:ext cx="4000495" cy="6858000"/>
          </a:xfrm>
          <a:prstGeom prst="rect">
            <a:avLst/>
          </a:prstGeom>
          <a:noFill/>
        </p:spPr>
      </p:pic>
      <p:sp>
        <p:nvSpPr>
          <p:cNvPr id="3" name="Прямоугольник 2"/>
          <p:cNvSpPr/>
          <p:nvPr/>
        </p:nvSpPr>
        <p:spPr>
          <a:xfrm>
            <a:off x="4071934" y="285728"/>
            <a:ext cx="4786346" cy="1200329"/>
          </a:xfrm>
          <a:prstGeom prst="rect">
            <a:avLst/>
          </a:prstGeom>
        </p:spPr>
        <p:txBody>
          <a:bodyPr wrap="square">
            <a:spAutoFit/>
          </a:bodyPr>
          <a:lstStyle/>
          <a:p>
            <a:r>
              <a:rPr lang="ru-RU" sz="2400" dirty="0" smtClean="0">
                <a:solidFill>
                  <a:srgbClr val="002060"/>
                </a:solidFill>
                <a:latin typeface="Times New Roman" pitchFamily="18" charset="0"/>
                <a:cs typeface="Times New Roman" pitchFamily="18" charset="0"/>
              </a:rPr>
              <a:t>- додумывание, придумывание, дорасказывание уже известных сказок;</a:t>
            </a:r>
            <a:endParaRPr lang="ru-RU" sz="2400" dirty="0">
              <a:solidFill>
                <a:srgbClr val="002060"/>
              </a:solidFill>
              <a:latin typeface="Times New Roman" pitchFamily="18" charset="0"/>
              <a:cs typeface="Times New Roman" pitchFamily="18" charset="0"/>
            </a:endParaRPr>
          </a:p>
        </p:txBody>
      </p:sp>
      <p:sp>
        <p:nvSpPr>
          <p:cNvPr id="10241" name="Rectangle 1"/>
          <p:cNvSpPr>
            <a:spLocks noChangeArrowheads="1"/>
          </p:cNvSpPr>
          <p:nvPr/>
        </p:nvSpPr>
        <p:spPr bwMode="auto">
          <a:xfrm rot="10800000" flipV="1">
            <a:off x="4286248" y="1478451"/>
            <a:ext cx="428628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широкое </a:t>
            </a:r>
            <a:r>
              <a:rPr kumimoji="0" lang="ru-RU" sz="24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использование произведений сказочного жанра</a:t>
            </a:r>
            <a:r>
              <a:rPr kumimoji="0" lang="ru-RU" sz="24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в процессе ознакомления дошкольников с художественной литературой в повседневной жизни и на специально организованных занятиях;</a:t>
            </a:r>
            <a:endParaRPr kumimoji="0" lang="ru-RU" sz="2400" b="0" i="0" u="none" strike="noStrike" cap="none" normalizeH="0" baseline="0" dirty="0" smtClean="0">
              <a:ln>
                <a:noFill/>
              </a:ln>
              <a:solidFill>
                <a:srgbClr val="00206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img0.liveinternet.ru/images/attach/c/0/52/932/52932192_skazki0135.jpg"/>
          <p:cNvPicPr>
            <a:picLocks noChangeAspect="1" noChangeArrowheads="1"/>
          </p:cNvPicPr>
          <p:nvPr/>
        </p:nvPicPr>
        <p:blipFill>
          <a:blip r:embed="rId2"/>
          <a:srcRect/>
          <a:stretch>
            <a:fillRect/>
          </a:stretch>
        </p:blipFill>
        <p:spPr bwMode="auto">
          <a:xfrm>
            <a:off x="63500" y="0"/>
            <a:ext cx="3651244" cy="6858000"/>
          </a:xfrm>
          <a:prstGeom prst="rect">
            <a:avLst/>
          </a:prstGeom>
          <a:noFill/>
        </p:spPr>
      </p:pic>
      <p:sp>
        <p:nvSpPr>
          <p:cNvPr id="9217" name="Rectangle 1"/>
          <p:cNvSpPr>
            <a:spLocks noChangeArrowheads="1"/>
          </p:cNvSpPr>
          <p:nvPr/>
        </p:nvSpPr>
        <p:spPr bwMode="auto">
          <a:xfrm>
            <a:off x="3857620" y="0"/>
            <a:ext cx="4643470"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029200" algn="l"/>
              </a:tabLst>
            </a:pPr>
            <a:r>
              <a:rPr kumimoji="0" lang="ru-RU"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0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Антуан де Сент </a:t>
            </a:r>
            <a:r>
              <a:rPr kumimoji="0" lang="ru-RU" sz="20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Экзюпери считал, что "единственная настоящая роскошь - это роскошь человеческого общения". </a:t>
            </a:r>
          </a:p>
          <a:p>
            <a:pPr marL="0" marR="0" lvl="0" indent="0" algn="just" defTabSz="914400" rtl="0" eaLnBrk="1" fontAlgn="base" latinLnBrk="0" hangingPunct="1">
              <a:lnSpc>
                <a:spcPct val="100000"/>
              </a:lnSpc>
              <a:spcBef>
                <a:spcPct val="0"/>
              </a:spcBef>
              <a:spcAft>
                <a:spcPct val="0"/>
              </a:spcAft>
              <a:buClrTx/>
              <a:buSzTx/>
              <a:buFontTx/>
              <a:buNone/>
              <a:tabLst>
                <a:tab pos="5029200" algn="l"/>
              </a:tabLst>
            </a:pPr>
            <a:endParaRPr lang="ru-RU" sz="2000" dirty="0" smtClean="0">
              <a:latin typeface="Times New Roman" pitchFamily="18"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tab pos="5029200" algn="l"/>
              </a:tabLst>
            </a:pPr>
            <a:endParaRPr kumimoji="0" lang="ru-RU"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tab pos="5029200" algn="l"/>
              </a:tabLst>
            </a:pPr>
            <a:r>
              <a:rPr kumimoji="0" lang="ru-RU" sz="2000" b="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стадии освоения </a:t>
            </a:r>
            <a:r>
              <a:rPr kumimoji="0" lang="ru-RU" sz="20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и проявления социального опыта:</a:t>
            </a:r>
            <a:endParaRPr kumimoji="0" lang="ru-RU" sz="2000" b="1" i="0" u="none" strike="noStrike" cap="none" normalizeH="0" baseline="0" dirty="0" smtClean="0">
              <a:ln>
                <a:noFill/>
              </a:ln>
              <a:solidFill>
                <a:srgbClr val="FF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029200" algn="l"/>
              </a:tabLst>
            </a:pPr>
            <a:r>
              <a:rPr kumimoji="0" lang="ru-RU" sz="2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репродуктивная: воспроизведение эталонов взаимодействия с людьми;</a:t>
            </a:r>
            <a:endParaRPr kumimoji="0" lang="ru-RU" sz="20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029200" algn="l"/>
              </a:tabLst>
            </a:pPr>
            <a:r>
              <a:rPr kumimoji="0" lang="ru-RU" sz="2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адаптивная: приспособление имеющегося опыта к определенной ситуации;</a:t>
            </a:r>
            <a:endParaRPr kumimoji="0" lang="ru-RU" sz="20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029200" algn="l"/>
              </a:tabLst>
            </a:pPr>
            <a:r>
              <a:rPr kumimoji="0" lang="ru-RU" sz="2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локально-моделирующая: выработка стратегии поведения;	</a:t>
            </a:r>
            <a:endParaRPr kumimoji="0" lang="ru-RU" sz="2000" b="1" i="0" u="none" strike="noStrike" cap="none" normalizeH="0" baseline="0" dirty="0" smtClean="0">
              <a:ln>
                <a:noFill/>
              </a:ln>
              <a:solidFill>
                <a:srgbClr val="00206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029200" algn="l"/>
              </a:tabLst>
            </a:pPr>
            <a:r>
              <a:rPr kumimoji="0" lang="ru-RU" sz="2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системно-моделирующая: попытка влияния на разрешение ситуации.</a:t>
            </a:r>
            <a:endParaRPr kumimoji="0" lang="ru-RU" sz="2000" b="1" i="0" u="none" strike="noStrike" cap="none" normalizeH="0" baseline="0" dirty="0" smtClean="0">
              <a:ln>
                <a:noFill/>
              </a:ln>
              <a:solidFill>
                <a:srgbClr val="00206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i22.carguru.ru/27/88/68827/4/1344204/0.jpeg">
            <a:hlinkClick r:id="rId2" tgtFrame="_blank"/>
          </p:cNvPr>
          <p:cNvPicPr/>
          <p:nvPr/>
        </p:nvPicPr>
        <p:blipFill>
          <a:blip r:embed="rId3"/>
          <a:srcRect/>
          <a:stretch>
            <a:fillRect/>
          </a:stretch>
        </p:blipFill>
        <p:spPr bwMode="auto">
          <a:xfrm>
            <a:off x="1" y="0"/>
            <a:ext cx="5072065" cy="6858000"/>
          </a:xfrm>
          <a:prstGeom prst="rect">
            <a:avLst/>
          </a:prstGeom>
          <a:noFill/>
          <a:ln w="9525">
            <a:noFill/>
            <a:miter lim="800000"/>
            <a:headEnd/>
            <a:tailEnd/>
          </a:ln>
        </p:spPr>
      </p:pic>
      <p:sp>
        <p:nvSpPr>
          <p:cNvPr id="3" name="Прямоугольник 2"/>
          <p:cNvSpPr/>
          <p:nvPr/>
        </p:nvSpPr>
        <p:spPr>
          <a:xfrm>
            <a:off x="5143504" y="1643050"/>
            <a:ext cx="4000496" cy="1569660"/>
          </a:xfrm>
          <a:prstGeom prst="rect">
            <a:avLst/>
          </a:prstGeom>
        </p:spPr>
        <p:txBody>
          <a:bodyPr wrap="square">
            <a:spAutoFit/>
          </a:bodyPr>
          <a:lstStyle/>
          <a:p>
            <a:r>
              <a:rPr lang="ru-RU" sz="2400" b="1" i="1" dirty="0" smtClean="0">
                <a:solidFill>
                  <a:srgbClr val="002060"/>
                </a:solidFill>
                <a:latin typeface="Times New Roman" pitchFamily="18" charset="0"/>
                <a:cs typeface="Times New Roman" pitchFamily="18" charset="0"/>
              </a:rPr>
              <a:t>работа с библиотеками</a:t>
            </a:r>
            <a:r>
              <a:rPr lang="ru-RU" sz="2400" b="1" dirty="0" smtClean="0">
                <a:solidFill>
                  <a:srgbClr val="002060"/>
                </a:solidFill>
                <a:latin typeface="Times New Roman" pitchFamily="18" charset="0"/>
                <a:cs typeface="Times New Roman" pitchFamily="18" charset="0"/>
              </a:rPr>
              <a:t> - не только школьной, но и детско-юношескими, детскими.</a:t>
            </a:r>
            <a:endParaRPr lang="ru-RU" sz="2400"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rgbClr val="002060"/>
                </a:solidFill>
              </a:rPr>
              <a:t>Занятия в творческой мастерской библиотеки</a:t>
            </a:r>
            <a:endParaRPr lang="ru-RU" dirty="0">
              <a:solidFill>
                <a:srgbClr val="002060"/>
              </a:solidFill>
            </a:endParaRPr>
          </a:p>
        </p:txBody>
      </p:sp>
      <p:sp>
        <p:nvSpPr>
          <p:cNvPr id="4" name="Текст 3"/>
          <p:cNvSpPr>
            <a:spLocks noGrp="1"/>
          </p:cNvSpPr>
          <p:nvPr>
            <p:ph type="body" sz="half" idx="2"/>
          </p:nvPr>
        </p:nvSpPr>
        <p:spPr>
          <a:xfrm>
            <a:off x="1828800" y="428604"/>
            <a:ext cx="5486400" cy="1268535"/>
          </a:xfrm>
        </p:spPr>
        <p:txBody>
          <a:bodyPr/>
          <a:lstStyle/>
          <a:p>
            <a:endParaRPr lang="ru-RU" dirty="0"/>
          </a:p>
        </p:txBody>
      </p:sp>
      <p:pic>
        <p:nvPicPr>
          <p:cNvPr id="5" name="Picture 3" descr="F:\создание проекта\Фото проект\DSC01742.JPG"/>
          <p:cNvPicPr>
            <a:picLocks noGrp="1" noChangeAspect="1" noChangeArrowheads="1"/>
          </p:cNvPicPr>
          <p:nvPr>
            <p:ph type="pic" idx="1"/>
          </p:nvPr>
        </p:nvPicPr>
        <p:blipFill>
          <a:blip r:embed="rId2" cstate="print"/>
          <a:srcRect t="1852" b="1852"/>
          <a:stretch>
            <a:fillRect/>
          </a:stretch>
        </p:blipFill>
        <p:spPr bwMode="auto">
          <a:xfrm>
            <a:off x="857224" y="1831974"/>
            <a:ext cx="7572428" cy="4597421"/>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400" dirty="0" smtClean="0">
                <a:solidFill>
                  <a:srgbClr val="002060"/>
                </a:solidFill>
              </a:rPr>
              <a:t>Знакомство с правилами обращения с  книгой</a:t>
            </a:r>
            <a:endParaRPr lang="ru-RU" sz="2400" dirty="0">
              <a:solidFill>
                <a:srgbClr val="002060"/>
              </a:solidFill>
            </a:endParaRPr>
          </a:p>
        </p:txBody>
      </p:sp>
      <p:sp>
        <p:nvSpPr>
          <p:cNvPr id="4" name="Текст 3"/>
          <p:cNvSpPr>
            <a:spLocks noGrp="1"/>
          </p:cNvSpPr>
          <p:nvPr>
            <p:ph type="body" sz="half" idx="2"/>
          </p:nvPr>
        </p:nvSpPr>
        <p:spPr/>
        <p:txBody>
          <a:bodyPr/>
          <a:lstStyle/>
          <a:p>
            <a:endParaRPr lang="ru-RU"/>
          </a:p>
        </p:txBody>
      </p:sp>
      <p:pic>
        <p:nvPicPr>
          <p:cNvPr id="1026" name="Picture 2" descr="C:\Users\Анна\Desktop\создание проекта\Фото проект\DSC01817.JPG"/>
          <p:cNvPicPr>
            <a:picLocks noGrp="1" noChangeAspect="1" noChangeArrowheads="1"/>
          </p:cNvPicPr>
          <p:nvPr>
            <p:ph type="pic" idx="1"/>
          </p:nvPr>
        </p:nvPicPr>
        <p:blipFill>
          <a:blip r:embed="rId2" cstate="print"/>
          <a:srcRect t="1852" b="1852"/>
          <a:stretch>
            <a:fillRect/>
          </a:stretch>
        </p:blipFill>
        <p:spPr bwMode="auto">
          <a:xfrm>
            <a:off x="1142976" y="1831975"/>
            <a:ext cx="6929486" cy="4668859"/>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1533516"/>
          </a:xfrm>
        </p:spPr>
        <p:txBody>
          <a:bodyPr>
            <a:normAutofit fontScale="90000"/>
          </a:bodyPr>
          <a:lstStyle/>
          <a:p>
            <a:r>
              <a:rPr lang="ru-RU" dirty="0" smtClean="0">
                <a:solidFill>
                  <a:srgbClr val="C00000"/>
                </a:solidFill>
                <a:latin typeface="Times New Roman" pitchFamily="18" charset="0"/>
                <a:cs typeface="Times New Roman" pitchFamily="18" charset="0"/>
              </a:rPr>
              <a:t>- </a:t>
            </a:r>
            <a:r>
              <a:rPr lang="ru-RU" i="1" dirty="0" smtClean="0">
                <a:solidFill>
                  <a:srgbClr val="C00000"/>
                </a:solidFill>
                <a:latin typeface="Times New Roman" pitchFamily="18" charset="0"/>
                <a:cs typeface="Times New Roman" pitchFamily="18" charset="0"/>
              </a:rPr>
              <a:t>создание  специально организованной среды</a:t>
            </a:r>
            <a:r>
              <a:rPr lang="ru-RU" dirty="0" smtClean="0">
                <a:solidFill>
                  <a:srgbClr val="C00000"/>
                </a:solidFill>
                <a:latin typeface="Times New Roman" pitchFamily="18" charset="0"/>
                <a:cs typeface="Times New Roman" pitchFamily="18" charset="0"/>
              </a:rPr>
              <a:t>: уголка</a:t>
            </a:r>
            <a:r>
              <a:rPr lang="ru-RU" dirty="0" smtClean="0">
                <a:solidFill>
                  <a:schemeClr val="bg1"/>
                </a:solidFill>
                <a:latin typeface="Times New Roman" pitchFamily="18" charset="0"/>
                <a:cs typeface="Times New Roman" pitchFamily="18" charset="0"/>
              </a:rPr>
              <a:t>, где могут размещаться книги со сказками, пазлы по сказкам, аудио и видеозаписи, предметные и сюжетные картинки, наклеенные на твердую основу (картон), «книжечки»-самоделки, аппликации, рисунки, поделки, костюмы и т.д.</a:t>
            </a:r>
            <a:br>
              <a:rPr lang="ru-RU" dirty="0" smtClean="0">
                <a:solidFill>
                  <a:schemeClr val="bg1"/>
                </a:solidFill>
                <a:latin typeface="Times New Roman" pitchFamily="18" charset="0"/>
                <a:cs typeface="Times New Roman" pitchFamily="18" charset="0"/>
              </a:rPr>
            </a:br>
            <a:endParaRPr lang="ru-RU" dirty="0"/>
          </a:p>
        </p:txBody>
      </p:sp>
      <p:sp>
        <p:nvSpPr>
          <p:cNvPr id="4" name="Текст 3"/>
          <p:cNvSpPr>
            <a:spLocks noGrp="1"/>
          </p:cNvSpPr>
          <p:nvPr>
            <p:ph type="body" sz="half" idx="2"/>
          </p:nvPr>
        </p:nvSpPr>
        <p:spPr>
          <a:xfrm>
            <a:off x="1828800" y="142852"/>
            <a:ext cx="5486400" cy="2143139"/>
          </a:xfrm>
        </p:spPr>
        <p:txBody>
          <a:bodyPr/>
          <a:lstStyle/>
          <a:p>
            <a:endParaRPr lang="ru-RU" dirty="0"/>
          </a:p>
        </p:txBody>
      </p:sp>
      <p:pic>
        <p:nvPicPr>
          <p:cNvPr id="45058" name="Picture 2" descr="F:\создание проекта\Фото проект\DSC01698.JPG"/>
          <p:cNvPicPr>
            <a:picLocks noGrp="1" noChangeAspect="1" noChangeArrowheads="1"/>
          </p:cNvPicPr>
          <p:nvPr>
            <p:ph type="pic" idx="1"/>
          </p:nvPr>
        </p:nvPicPr>
        <p:blipFill>
          <a:blip r:embed="rId2" cstate="print"/>
          <a:srcRect t="1852" b="1852"/>
          <a:stretch>
            <a:fillRect/>
          </a:stretch>
        </p:blipFill>
        <p:spPr bwMode="auto">
          <a:xfrm>
            <a:off x="1828800" y="2428868"/>
            <a:ext cx="5486400" cy="4214841"/>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Прочь монотонный голос"/>
          <p:cNvPicPr/>
          <p:nvPr/>
        </p:nvPicPr>
        <p:blipFill>
          <a:blip r:embed="rId2"/>
          <a:srcRect/>
          <a:stretch>
            <a:fillRect/>
          </a:stretch>
        </p:blipFill>
        <p:spPr bwMode="auto">
          <a:xfrm>
            <a:off x="0" y="428604"/>
            <a:ext cx="3857620" cy="5857916"/>
          </a:xfrm>
          <a:prstGeom prst="rect">
            <a:avLst/>
          </a:prstGeom>
          <a:noFill/>
          <a:ln w="9525">
            <a:noFill/>
            <a:miter lim="800000"/>
            <a:headEnd/>
            <a:tailEnd/>
          </a:ln>
        </p:spPr>
      </p:pic>
      <p:sp>
        <p:nvSpPr>
          <p:cNvPr id="3" name="Прямоугольник 2"/>
          <p:cNvSpPr/>
          <p:nvPr/>
        </p:nvSpPr>
        <p:spPr>
          <a:xfrm>
            <a:off x="4143372" y="1859340"/>
            <a:ext cx="4214842" cy="4401205"/>
          </a:xfrm>
          <a:prstGeom prst="rect">
            <a:avLst/>
          </a:prstGeom>
        </p:spPr>
        <p:txBody>
          <a:bodyPr wrap="square">
            <a:spAutoFit/>
          </a:bodyPr>
          <a:lstStyle/>
          <a:p>
            <a:pPr algn="just"/>
            <a:r>
              <a:rPr lang="ru-RU" sz="2000" b="1" dirty="0" smtClean="0">
                <a:solidFill>
                  <a:srgbClr val="C00000"/>
                </a:solidFill>
                <a:latin typeface="Times New Roman" pitchFamily="18" charset="0"/>
                <a:cs typeface="Times New Roman" pitchFamily="18" charset="0"/>
              </a:rPr>
              <a:t>- </a:t>
            </a:r>
            <a:r>
              <a:rPr lang="ru-RU" sz="2000" b="1" dirty="0" smtClean="0">
                <a:solidFill>
                  <a:schemeClr val="bg1"/>
                </a:solidFill>
                <a:latin typeface="Times New Roman" pitchFamily="18" charset="0"/>
                <a:cs typeface="Times New Roman" pitchFamily="18" charset="0"/>
              </a:rPr>
              <a:t>обеспечить целостное развитие личности ребенка возможно при условии развития ответственных и взаимозависимых отношений </a:t>
            </a:r>
            <a:r>
              <a:rPr lang="ru-RU" sz="2000" b="1" i="1" dirty="0" smtClean="0">
                <a:solidFill>
                  <a:srgbClr val="FF0000"/>
                </a:solidFill>
                <a:latin typeface="Times New Roman" pitchFamily="18" charset="0"/>
                <a:cs typeface="Times New Roman" pitchFamily="18" charset="0"/>
              </a:rPr>
              <a:t>с семьями</a:t>
            </a:r>
            <a:r>
              <a:rPr lang="ru-RU" sz="2000" b="1" dirty="0" smtClean="0">
                <a:solidFill>
                  <a:srgbClr val="FF0000"/>
                </a:solidFill>
                <a:latin typeface="Times New Roman" pitchFamily="18" charset="0"/>
                <a:cs typeface="Times New Roman" pitchFamily="18" charset="0"/>
              </a:rPr>
              <a:t> воспитанников </a:t>
            </a:r>
            <a:r>
              <a:rPr lang="ru-RU" sz="2000" b="1" dirty="0" smtClean="0">
                <a:solidFill>
                  <a:schemeClr val="bg1"/>
                </a:solidFill>
                <a:latin typeface="Times New Roman" pitchFamily="18" charset="0"/>
                <a:cs typeface="Times New Roman" pitchFamily="18" charset="0"/>
              </a:rPr>
              <a:t>и повышения компетентности родителей в области воспитания. основная цель привлечения родителей к проектной деятельности младших школьников и дошкольников - сотрудничество, содействие, партнерство с собственным ребенком.</a:t>
            </a:r>
            <a:endParaRPr lang="ru-RU" sz="2000" b="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dirty="0" smtClean="0">
                <a:solidFill>
                  <a:srgbClr val="002060"/>
                </a:solidFill>
                <a:latin typeface="Times New Roman" pitchFamily="18" charset="0"/>
                <a:cs typeface="Times New Roman" pitchFamily="18" charset="0"/>
              </a:rPr>
              <a:t>необходима совместная работа специалистов ОУ </a:t>
            </a:r>
            <a:br>
              <a:rPr lang="ru-RU" sz="2400" dirty="0" smtClean="0">
                <a:solidFill>
                  <a:srgbClr val="002060"/>
                </a:solidFill>
                <a:latin typeface="Times New Roman" pitchFamily="18" charset="0"/>
                <a:cs typeface="Times New Roman" pitchFamily="18" charset="0"/>
              </a:rPr>
            </a:br>
            <a:endParaRPr lang="ru-RU" sz="2400" dirty="0"/>
          </a:p>
        </p:txBody>
      </p:sp>
      <p:sp>
        <p:nvSpPr>
          <p:cNvPr id="4" name="Текст 3"/>
          <p:cNvSpPr>
            <a:spLocks noGrp="1"/>
          </p:cNvSpPr>
          <p:nvPr>
            <p:ph type="body" sz="half" idx="2"/>
          </p:nvPr>
        </p:nvSpPr>
        <p:spPr/>
        <p:txBody>
          <a:bodyPr/>
          <a:lstStyle/>
          <a:p>
            <a:endParaRPr lang="ru-RU"/>
          </a:p>
        </p:txBody>
      </p:sp>
      <p:pic>
        <p:nvPicPr>
          <p:cNvPr id="46082" name="Picture 2" descr="F:\создание проекта\Фото проект\DSC02031.JPG"/>
          <p:cNvPicPr>
            <a:picLocks noGrp="1" noChangeAspect="1" noChangeArrowheads="1"/>
          </p:cNvPicPr>
          <p:nvPr>
            <p:ph type="pic" idx="1"/>
          </p:nvPr>
        </p:nvPicPr>
        <p:blipFill>
          <a:blip r:embed="rId2" cstate="print"/>
          <a:srcRect t="1852" b="1852"/>
          <a:stretch>
            <a:fillRect/>
          </a:stretch>
        </p:blipFill>
        <p:spPr bwMode="auto">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gnomik-nn.narod.ru/fairytale/juravl_i_chaplya.jpg"/>
          <p:cNvPicPr>
            <a:picLocks noChangeAspect="1" noChangeArrowheads="1"/>
          </p:cNvPicPr>
          <p:nvPr/>
        </p:nvPicPr>
        <p:blipFill>
          <a:blip r:embed="rId2"/>
          <a:srcRect/>
          <a:stretch>
            <a:fillRect/>
          </a:stretch>
        </p:blipFill>
        <p:spPr bwMode="auto">
          <a:xfrm>
            <a:off x="0" y="0"/>
            <a:ext cx="4929189" cy="6858000"/>
          </a:xfrm>
          <a:prstGeom prst="rect">
            <a:avLst/>
          </a:prstGeom>
          <a:noFill/>
        </p:spPr>
      </p:pic>
      <p:sp>
        <p:nvSpPr>
          <p:cNvPr id="8193" name="Rectangle 1"/>
          <p:cNvSpPr>
            <a:spLocks noChangeArrowheads="1"/>
          </p:cNvSpPr>
          <p:nvPr/>
        </p:nvSpPr>
        <p:spPr bwMode="auto">
          <a:xfrm>
            <a:off x="5286380" y="285728"/>
            <a:ext cx="35719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Специальная универсальная схема.</a:t>
            </a:r>
            <a:r>
              <a:rPr kumimoji="0" lang="ru-RU" sz="2000" b="1"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О</a:t>
            </a:r>
            <a: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на органично впишется в проект по сказкам, и выглядит следующим образом.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Название сказки.</a:t>
            </a:r>
            <a:r>
              <a:rPr kumimoji="0" lang="ru-RU" sz="20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r>
            <a:br>
              <a:rPr kumimoji="0" lang="ru-RU" sz="20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ru-RU" sz="20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r>
            <a:br>
              <a:rPr kumimoji="0" lang="ru-RU" sz="2000" b="1" i="1"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1. Нравственный урок.</a:t>
            </a:r>
            <a:b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2. Воспитание добрых чувств.</a:t>
            </a:r>
            <a:b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3. Речевая зарядка.</a:t>
            </a:r>
            <a:b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4. Развитие мышления и воображения.</a:t>
            </a:r>
            <a:b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5. Сказка и математика.</a:t>
            </a:r>
            <a:b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6. Сказка и ООМ (экология).</a:t>
            </a:r>
            <a:b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r>
              <a:rPr kumimoji="0" lang="ru-RU"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7. Сказка и конструирование (Сказка развивает руки). </a:t>
            </a:r>
            <a:endParaRPr kumimoji="0" lang="ru-RU" sz="20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1"/>
          <p:cNvSpPr>
            <a:spLocks noChangeArrowheads="1"/>
          </p:cNvSpPr>
          <p:nvPr/>
        </p:nvSpPr>
        <p:spPr bwMode="auto">
          <a:xfrm>
            <a:off x="0" y="0"/>
            <a:ext cx="8358214" cy="39087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ВЫВОД:</a:t>
            </a:r>
            <a:endParaRPr kumimoji="0" 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Восприятие сказки оказывает сильное воздействие на эмоциональное развитие детей, процесс ознакомления со сказкой создает реальные психологические условия для формирования социальной адаптации ребенка. Во все времена сказка как одно из самых доступных средств для развития ребенка способствовала развитию позитивных межличностных отношений, социальных умений и навыков поведения, а также нравственных качеств личности ребенка, которые определяют его внутренний мир. Но лишь систематическая, продуманная работа приведет к положительным результатам. Одной из форм этой работы будет </a:t>
            </a:r>
            <a:r>
              <a:rPr kumimoji="0" lang="ru-RU"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метод проектов </a:t>
            </a:r>
            <a:r>
              <a:rPr kumimoji="0" lang="ru-RU"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универсальность норм, методов, видов проектной деятельности, тематика, близкая по своей природосообразности  детям младшего школьного и старшего дошкольного возраста, </a:t>
            </a:r>
            <a:r>
              <a:rPr kumimoji="0" lang="ru-RU"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позволит решить задачи нравственного воспитания и привития любви к сказке и чтению у детей</a:t>
            </a:r>
            <a:r>
              <a:rPr kumimoji="0" lang="ru-RU"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a:t>
            </a:r>
            <a:endParaRPr kumimoji="0" lang="ru-RU" b="1" i="0" u="none" strike="noStrike" cap="none" normalizeH="0" baseline="0" dirty="0" smtClean="0">
              <a:ln>
                <a:noFill/>
              </a:ln>
              <a:solidFill>
                <a:srgbClr val="FF0000"/>
              </a:solidFill>
              <a:effectLst/>
              <a:latin typeface="Arial" pitchFamily="34" charset="0"/>
              <a:cs typeface="Arial" pitchFamily="34" charset="0"/>
            </a:endParaRPr>
          </a:p>
        </p:txBody>
      </p:sp>
      <p:pic>
        <p:nvPicPr>
          <p:cNvPr id="3" name="Рисунок 2" descr="Скажите «нет» телевизору"/>
          <p:cNvPicPr/>
          <p:nvPr/>
        </p:nvPicPr>
        <p:blipFill>
          <a:blip r:embed="rId2"/>
          <a:srcRect/>
          <a:stretch>
            <a:fillRect/>
          </a:stretch>
        </p:blipFill>
        <p:spPr bwMode="auto">
          <a:xfrm>
            <a:off x="142844" y="4000500"/>
            <a:ext cx="3357586" cy="2857500"/>
          </a:xfrm>
          <a:prstGeom prst="rect">
            <a:avLst/>
          </a:prstGeom>
          <a:noFill/>
          <a:ln w="9525">
            <a:noFill/>
            <a:miter lim="800000"/>
            <a:headEnd/>
            <a:tailEnd/>
          </a:ln>
        </p:spPr>
      </p:pic>
      <p:pic>
        <p:nvPicPr>
          <p:cNvPr id="4" name="Рисунок 3" descr="http://sad10.virtualtaganrog.ru/upload/blogs/dfd05bae56f232928270e4ea888f1130.png.jpg"/>
          <p:cNvPicPr/>
          <p:nvPr/>
        </p:nvPicPr>
        <p:blipFill>
          <a:blip r:embed="rId3"/>
          <a:srcRect/>
          <a:stretch>
            <a:fillRect/>
          </a:stretch>
        </p:blipFill>
        <p:spPr bwMode="auto">
          <a:xfrm>
            <a:off x="4572000" y="3929066"/>
            <a:ext cx="3786214" cy="292893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gifprikol.com/_ph/46/2/56182202.gif"/>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39939" name="Picture 3" descr="http://img.mota.ru/upload/wallpapers/2009/07/14/21/03/2351/3d_881-320x480.jpg">
            <a:hlinkClick r:id="rId2"/>
          </p:cNvPr>
          <p:cNvPicPr>
            <a:picLocks noChangeAspect="1" noChangeArrowheads="1"/>
          </p:cNvPicPr>
          <p:nvPr/>
        </p:nvPicPr>
        <p:blipFill>
          <a:blip r:embed="rId3"/>
          <a:srcRect/>
          <a:stretch>
            <a:fillRect/>
          </a:stretch>
        </p:blipFill>
        <p:spPr bwMode="auto">
          <a:xfrm>
            <a:off x="155574" y="928670"/>
            <a:ext cx="3059103" cy="464347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ebfocus.ru/100/picture/bird2.gif"/>
          <p:cNvPicPr>
            <a:picLocks noChangeAspect="1" noChangeArrowheads="1" noCrop="1"/>
          </p:cNvPicPr>
          <p:nvPr/>
        </p:nvPicPr>
        <p:blipFill>
          <a:blip r:embed="rId2"/>
          <a:srcRect/>
          <a:stretch>
            <a:fillRect/>
          </a:stretch>
        </p:blipFill>
        <p:spPr bwMode="auto">
          <a:xfrm>
            <a:off x="500034" y="785794"/>
            <a:ext cx="1285884" cy="1214446"/>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gifprikol.com/_ph/46/2/827104632.gif"/>
          <p:cNvPicPr>
            <a:picLocks noChangeAspect="1" noChangeArrowheads="1" noCrop="1"/>
          </p:cNvPicPr>
          <p:nvPr/>
        </p:nvPicPr>
        <p:blipFill>
          <a:blip r:embed="rId2"/>
          <a:srcRect/>
          <a:stretch>
            <a:fillRect/>
          </a:stretch>
        </p:blipFill>
        <p:spPr bwMode="auto">
          <a:xfrm>
            <a:off x="857224" y="0"/>
            <a:ext cx="4143404" cy="5286388"/>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383</TotalTime>
  <Words>1110</Words>
  <Application>Microsoft Office PowerPoint</Application>
  <PresentationFormat>Экран (4:3)</PresentationFormat>
  <Paragraphs>67</Paragraphs>
  <Slides>32</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32</vt:i4>
      </vt:variant>
    </vt:vector>
  </HeadingPairs>
  <TitlesOfParts>
    <vt:vector size="42" baseType="lpstr">
      <vt:lpstr>Arial</vt:lpstr>
      <vt:lpstr>Book Antiqua</vt:lpstr>
      <vt:lpstr>Calibri</vt:lpstr>
      <vt:lpstr>Lucida Sans</vt:lpstr>
      <vt:lpstr>Tahoma</vt:lpstr>
      <vt:lpstr>Times New Roman</vt:lpstr>
      <vt:lpstr>Wingdings</vt:lpstr>
      <vt:lpstr>Wingdings 2</vt:lpstr>
      <vt:lpstr>Wingdings 3</vt:lpstr>
      <vt:lpstr>Апекс</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организация сюжетно-ролевых игр, игр-драматизаций, игр-путешествий,  занятий-праздников на материале сказок  </vt:lpstr>
      <vt:lpstr>Презентация PowerPoint</vt:lpstr>
      <vt:lpstr>Презентация PowerPoint</vt:lpstr>
      <vt:lpstr>Презентация PowerPoint</vt:lpstr>
      <vt:lpstr>Занятия в творческой мастерской библиотеки</vt:lpstr>
      <vt:lpstr>Знакомство с правилами обращения с  книгой</vt:lpstr>
      <vt:lpstr>- создание  специально организованной среды: уголка, где могут размещаться книги со сказками, пазлы по сказкам, аудио и видеозаписи, предметные и сюжетные картинки, наклеенные на твердую основу (картон), «книжечки»-самоделки, аппликации, рисунки, поделки, костюмы и т.д. </vt:lpstr>
      <vt:lpstr>Презентация PowerPoint</vt:lpstr>
      <vt:lpstr>необходима совместная работа специалистов ОУ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Анна</dc:creator>
  <cp:lastModifiedBy>ANNA</cp:lastModifiedBy>
  <cp:revision>45</cp:revision>
  <dcterms:created xsi:type="dcterms:W3CDTF">2013-03-09T03:07:55Z</dcterms:created>
  <dcterms:modified xsi:type="dcterms:W3CDTF">2021-01-25T07:20:07Z</dcterms:modified>
</cp:coreProperties>
</file>