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57" r:id="rId5"/>
    <p:sldId id="267" r:id="rId6"/>
    <p:sldId id="260" r:id="rId7"/>
    <p:sldId id="266" r:id="rId8"/>
    <p:sldId id="261" r:id="rId9"/>
    <p:sldId id="262" r:id="rId10"/>
    <p:sldId id="263" r:id="rId11"/>
    <p:sldId id="264" r:id="rId12"/>
    <p:sldId id="268" r:id="rId13"/>
    <p:sldId id="259" r:id="rId14"/>
    <p:sldId id="270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954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2349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4608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5820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5800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857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687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300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380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53325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9288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32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476BA-15C0-4479-B3A3-433767579C0C}" type="datetimeFigureOut">
              <a:rPr lang="ru-RU" smtClean="0"/>
              <a:pPr/>
              <a:t>27.03.2023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3FEA6-14AB-4D12-99A7-29CC6915CF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52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6495" y="2514600"/>
            <a:ext cx="11111752" cy="1882587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900" b="1" dirty="0" smtClean="0"/>
              <a:t>Гражданско-патриотическое воспитание школьников средствами спортивного туризма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11470" y="0"/>
            <a:ext cx="5580530" cy="2339788"/>
          </a:xfrm>
          <a:solidFill>
            <a:schemeClr val="bg1">
              <a:alpha val="60000"/>
            </a:schemeClr>
          </a:solidFill>
        </p:spPr>
        <p:txBody>
          <a:bodyPr>
            <a:normAutofit/>
          </a:bodyPr>
          <a:lstStyle/>
          <a:p>
            <a:endParaRPr lang="ru-RU" dirty="0"/>
          </a:p>
          <a:p>
            <a:pPr>
              <a:buNone/>
            </a:pPr>
            <a:r>
              <a:rPr lang="ru-RU" dirty="0" smtClean="0"/>
              <a:t>«...нет лучше метода развития и образования молодежи как походы»</a:t>
            </a:r>
            <a:endParaRPr lang="en-US" dirty="0" smtClean="0"/>
          </a:p>
          <a:p>
            <a:pPr algn="r">
              <a:buNone/>
            </a:pPr>
            <a:r>
              <a:rPr lang="ru-RU" dirty="0" smtClean="0"/>
              <a:t>А.С. Макаренко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60611" y="5895174"/>
            <a:ext cx="10555941" cy="480131"/>
          </a:xfrm>
          <a:prstGeom prst="rect">
            <a:avLst/>
          </a:prstGeom>
          <a:solidFill>
            <a:schemeClr val="bg1">
              <a:alpha val="58000"/>
            </a:schemeClr>
          </a:solidFill>
        </p:spPr>
        <p:txBody>
          <a:bodyPr wrap="square">
            <a:spAutoFit/>
          </a:bodyPr>
          <a:lstStyle/>
          <a:p>
            <a:pPr marL="228600" lvl="0" indent="-228600" algn="ctr">
              <a:lnSpc>
                <a:spcPct val="90000"/>
              </a:lnSpc>
              <a:spcBef>
                <a:spcPts val="1000"/>
              </a:spcBef>
            </a:pPr>
            <a:r>
              <a:rPr lang="ru-RU" sz="2000" b="1" dirty="0" err="1" smtClean="0">
                <a:solidFill>
                  <a:prstClr val="black"/>
                </a:solidFill>
              </a:rPr>
              <a:t>Феденков</a:t>
            </a:r>
            <a:r>
              <a:rPr lang="ru-RU" sz="2000" b="1" dirty="0" smtClean="0">
                <a:solidFill>
                  <a:prstClr val="black"/>
                </a:solidFill>
              </a:rPr>
              <a:t> Александр Павлович,</a:t>
            </a:r>
            <a:r>
              <a:rPr lang="ru-RU" sz="2800" b="1" dirty="0" smtClean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педагог дополнительного образования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117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415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0384" y="0"/>
            <a:ext cx="6806005" cy="6806005"/>
          </a:xfrm>
        </p:spPr>
      </p:pic>
    </p:spTree>
    <p:extLst>
      <p:ext uri="{BB962C8B-B14F-4D97-AF65-F5344CB8AC3E}">
        <p14:creationId xmlns:p14="http://schemas.microsoft.com/office/powerpoint/2010/main" xmlns="" val="371493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835" y="591671"/>
            <a:ext cx="11062447" cy="544605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b="1" dirty="0" err="1"/>
              <a:t>Гражданско</a:t>
            </a:r>
            <a:r>
              <a:rPr lang="ru-RU" b="1" dirty="0"/>
              <a:t> - патриотическое воспитание </a:t>
            </a:r>
            <a:r>
              <a:rPr lang="ru-RU" dirty="0"/>
              <a:t>школьников – это систематическая и целенаправленная </a:t>
            </a:r>
            <a:r>
              <a:rPr lang="ru-RU" dirty="0" smtClean="0"/>
              <a:t>деятельность, включающая изучение</a:t>
            </a:r>
            <a:r>
              <a:rPr lang="en-US" dirty="0" smtClean="0"/>
              <a:t>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истории страны;</a:t>
            </a:r>
            <a:br>
              <a:rPr lang="ru-RU" dirty="0" smtClean="0"/>
            </a:br>
            <a:r>
              <a:rPr lang="ru-RU" dirty="0" smtClean="0"/>
              <a:t>            истории родного края;</a:t>
            </a:r>
            <a:br>
              <a:rPr lang="ru-RU" dirty="0" smtClean="0"/>
            </a:br>
            <a:r>
              <a:rPr lang="ru-RU" dirty="0" smtClean="0"/>
              <a:t>              истории родного города;</a:t>
            </a:r>
            <a:br>
              <a:rPr lang="ru-RU" dirty="0" smtClean="0"/>
            </a:br>
            <a:r>
              <a:rPr lang="ru-RU" dirty="0" smtClean="0"/>
              <a:t>                 истории своего народа и своей семьи.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AiR\Desktop\1663650402_24-phonoteka-org-p-galochka-bez-fona-oboi-34.png"/>
          <p:cNvPicPr>
            <a:picLocks noChangeAspect="1" noChangeArrowheads="1"/>
          </p:cNvPicPr>
          <p:nvPr/>
        </p:nvPicPr>
        <p:blipFill>
          <a:blip r:embed="rId2" cstate="print"/>
          <a:srcRect l="12817" t="25144" r="21099" b="9417"/>
          <a:stretch>
            <a:fillRect/>
          </a:stretch>
        </p:blipFill>
        <p:spPr bwMode="auto">
          <a:xfrm>
            <a:off x="1371599" y="2783542"/>
            <a:ext cx="537883" cy="532635"/>
          </a:xfrm>
          <a:prstGeom prst="rect">
            <a:avLst/>
          </a:prstGeom>
          <a:noFill/>
        </p:spPr>
      </p:pic>
      <p:pic>
        <p:nvPicPr>
          <p:cNvPr id="5" name="Picture 2" descr="C:\Users\AiR\Desktop\1663650402_24-phonoteka-org-p-galochka-bez-fona-oboi-34.png"/>
          <p:cNvPicPr>
            <a:picLocks noChangeAspect="1" noChangeArrowheads="1"/>
          </p:cNvPicPr>
          <p:nvPr/>
        </p:nvPicPr>
        <p:blipFill>
          <a:blip r:embed="rId2" cstate="print"/>
          <a:srcRect l="12817" t="25144" r="21099" b="9417"/>
          <a:stretch>
            <a:fillRect/>
          </a:stretch>
        </p:blipFill>
        <p:spPr bwMode="auto">
          <a:xfrm>
            <a:off x="1550894" y="3379695"/>
            <a:ext cx="537883" cy="532635"/>
          </a:xfrm>
          <a:prstGeom prst="rect">
            <a:avLst/>
          </a:prstGeom>
          <a:noFill/>
        </p:spPr>
      </p:pic>
      <p:pic>
        <p:nvPicPr>
          <p:cNvPr id="6" name="Picture 2" descr="C:\Users\AiR\Desktop\1663650402_24-phonoteka-org-p-galochka-bez-fona-oboi-34.png"/>
          <p:cNvPicPr>
            <a:picLocks noChangeAspect="1" noChangeArrowheads="1"/>
          </p:cNvPicPr>
          <p:nvPr/>
        </p:nvPicPr>
        <p:blipFill>
          <a:blip r:embed="rId2" cstate="print"/>
          <a:srcRect l="12817" t="25144" r="21099" b="9417"/>
          <a:stretch>
            <a:fillRect/>
          </a:stretch>
        </p:blipFill>
        <p:spPr bwMode="auto">
          <a:xfrm>
            <a:off x="1783976" y="3908613"/>
            <a:ext cx="537883" cy="532635"/>
          </a:xfrm>
          <a:prstGeom prst="rect">
            <a:avLst/>
          </a:prstGeom>
          <a:noFill/>
        </p:spPr>
      </p:pic>
      <p:pic>
        <p:nvPicPr>
          <p:cNvPr id="7" name="Picture 2" descr="C:\Users\AiR\Desktop\1663650402_24-phonoteka-org-p-galochka-bez-fona-oboi-34.png"/>
          <p:cNvPicPr>
            <a:picLocks noChangeAspect="1" noChangeArrowheads="1"/>
          </p:cNvPicPr>
          <p:nvPr/>
        </p:nvPicPr>
        <p:blipFill>
          <a:blip r:embed="rId2" cstate="print"/>
          <a:srcRect l="12817" t="25144" r="21099" b="9417"/>
          <a:stretch>
            <a:fillRect/>
          </a:stretch>
        </p:blipFill>
        <p:spPr bwMode="auto">
          <a:xfrm>
            <a:off x="2138082" y="4410637"/>
            <a:ext cx="537883" cy="532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2777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6301" y="647699"/>
            <a:ext cx="7505700" cy="5629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4699000" cy="3524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43275"/>
            <a:ext cx="4686300" cy="35147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91695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tracker\Фото\Фото с занятий\IMG_7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" y="10474"/>
            <a:ext cx="5276850" cy="68475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6950" y="0"/>
            <a:ext cx="4762499" cy="3571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6950" y="3276600"/>
            <a:ext cx="4775200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iR\Downloads\2023-03-27_10-48-3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174" y="0"/>
            <a:ext cx="7705725" cy="68722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692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tracker\Фото\ПВД апрель р.Рыбная 2018\IMG_25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3525" y="-28575"/>
            <a:ext cx="9182100" cy="68865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4945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:\tracker\Фото\ПВД апрель р.Рыбная 2018\IMG_2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7225" y="2066925"/>
            <a:ext cx="3615403" cy="47910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149" name="Picture 5" descr="C:\Users\AiR\Desktop\Новая папка\IMG_91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-133350"/>
            <a:ext cx="5229225" cy="36861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150" name="Picture 6" descr="C:\Users\AiR\Desktop\Новая папка\IMG_91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5900" y="1085851"/>
            <a:ext cx="3620980" cy="4819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82789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iR\Desktop\Новая папка\IMG_13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74" y="0"/>
            <a:ext cx="4943475" cy="37076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71" name="Picture 3" descr="C:\Users\AiR\Desktop\Новая папка\IMG_13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0"/>
            <a:ext cx="4724400" cy="3543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72" name="Picture 4" descr="D:\tracker\Фото\Фото с занятий\IMG_29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86650" y="3336132"/>
            <a:ext cx="4705350" cy="33218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73" name="Picture 5" descr="D:\tracker\Фото\Фото с занятий\IMG_E776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6450" y="3171825"/>
            <a:ext cx="4914900" cy="36861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7125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tracker\Фото\Бессмертный полк 2015\IMG_49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399" y="2838450"/>
            <a:ext cx="5629275" cy="42219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221" name="Picture 5" descr="D:\tracker\Фото\Бессмертный полк 2015\IMG_48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5776" y="190502"/>
            <a:ext cx="5130799" cy="3848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Picture 2" descr="C:\Users\AiR\Desktop\57303163454a80db8db7d4a8c05b3e9e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05625" y="3314700"/>
            <a:ext cx="4581525" cy="30543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3" descr="C:\Users\AiR\Desktop\b177a41f9076395ca1c1f0cd3f20aca9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50" y="228600"/>
            <a:ext cx="5005513" cy="3333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iR\Downloads\WhatsApp Image 2023-03-24 at 21.52.4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388" y="0"/>
            <a:ext cx="10515600" cy="6872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401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Спортивный туризм - это</a:t>
            </a:r>
            <a:endParaRPr lang="ru-RU" b="1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0" y="1495425"/>
            <a:ext cx="5157787" cy="318135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Нравственность и духовность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Ответственность и стремление к общей цели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Привитие правил поведения в </a:t>
            </a:r>
            <a:r>
              <a:rPr lang="ru-RU" dirty="0" smtClean="0"/>
              <a:t>обществе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Воспитание хороших качеств </a:t>
            </a:r>
            <a:r>
              <a:rPr lang="ru-RU" dirty="0" smtClean="0"/>
              <a:t>личности</a:t>
            </a:r>
            <a:r>
              <a:rPr lang="en-US" dirty="0" smtClean="0"/>
              <a:t>;</a:t>
            </a: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smtClean="0"/>
              <a:t>Физическое развитие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Изучение истории и культуры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Изучение природы и памятных </a:t>
            </a:r>
            <a:r>
              <a:rPr lang="ru-RU" dirty="0" smtClean="0"/>
              <a:t>мест</a:t>
            </a:r>
            <a:r>
              <a:rPr lang="en-US" dirty="0" smtClean="0"/>
              <a:t>;</a:t>
            </a:r>
            <a:endParaRPr lang="ru-RU" dirty="0" smtClean="0"/>
          </a:p>
          <a:p>
            <a:r>
              <a:rPr lang="ru-RU" dirty="0" smtClean="0"/>
              <a:t>Чувство </a:t>
            </a:r>
            <a:r>
              <a:rPr lang="ru-RU" dirty="0" smtClean="0"/>
              <a:t>гордости за свою </a:t>
            </a:r>
            <a:r>
              <a:rPr lang="ru-RU" dirty="0" smtClean="0"/>
              <a:t>Родину</a:t>
            </a:r>
            <a:r>
              <a:rPr lang="en-US" dirty="0" smtClean="0"/>
              <a:t>;</a:t>
            </a:r>
            <a:endParaRPr lang="ru-RU" dirty="0" smtClean="0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4"/>
          </p:nvPr>
        </p:nvSpPr>
        <p:spPr>
          <a:xfrm>
            <a:off x="6819900" y="1819275"/>
            <a:ext cx="5372100" cy="199072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b="1" dirty="0" err="1" smtClean="0"/>
              <a:t>Гражданско</a:t>
            </a:r>
            <a:r>
              <a:rPr lang="en-US" sz="3200" b="1" dirty="0" smtClean="0"/>
              <a:t>-</a:t>
            </a:r>
            <a:r>
              <a:rPr lang="ru-RU" sz="3200" b="1" dirty="0" smtClean="0"/>
              <a:t>патриотическое</a:t>
            </a:r>
            <a:r>
              <a:rPr lang="en-US" sz="3200" b="1" dirty="0" smtClean="0"/>
              <a:t> </a:t>
            </a:r>
            <a:r>
              <a:rPr lang="ru-RU" sz="3200" b="1" dirty="0" smtClean="0"/>
              <a:t>воспитание</a:t>
            </a:r>
            <a:endParaRPr lang="ru-RU" sz="3200" b="1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4981575" y="2171699"/>
            <a:ext cx="1562100" cy="809625"/>
          </a:xfrm>
          <a:prstGeom prst="rightArrow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8675" y="218440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/>
              <a:t>Спасибо за внимание!</a:t>
            </a:r>
            <a:endParaRPr lang="ru-RU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</TotalTime>
  <Words>90</Words>
  <Application>Microsoft Office PowerPoint</Application>
  <PresentationFormat>Произвольный</PresentationFormat>
  <Paragraphs>19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Гражданско-патриотическое воспитание школьников средствами спортивного туризма </vt:lpstr>
      <vt:lpstr>Слайд 2</vt:lpstr>
      <vt:lpstr>Слайд 3</vt:lpstr>
      <vt:lpstr>Гражданско - патриотическое воспитание школьников – это систематическая и целенаправленная деятельность, включающая изучение:           истории страны;             истории родного края;               истории родного города;                  истории своего народа и своей семьи. 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Спортивный туризм - это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«...нет лучше метода развития и образования молодежи как летние походы»"</dc:title>
  <dc:creator>Памир</dc:creator>
  <cp:lastModifiedBy>AiR</cp:lastModifiedBy>
  <cp:revision>65</cp:revision>
  <dcterms:created xsi:type="dcterms:W3CDTF">2023-03-24T10:43:05Z</dcterms:created>
  <dcterms:modified xsi:type="dcterms:W3CDTF">2023-03-27T05:05:46Z</dcterms:modified>
</cp:coreProperties>
</file>