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7" r:id="rId2"/>
    <p:sldId id="264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85" r:id="rId16"/>
    <p:sldId id="286" r:id="rId17"/>
    <p:sldId id="287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0" r:id="rId29"/>
    <p:sldId id="301" r:id="rId30"/>
    <p:sldId id="302" r:id="rId31"/>
    <p:sldId id="288" r:id="rId32"/>
    <p:sldId id="303" r:id="rId33"/>
    <p:sldId id="304" r:id="rId34"/>
    <p:sldId id="305" r:id="rId35"/>
    <p:sldId id="307" r:id="rId36"/>
    <p:sldId id="308" r:id="rId37"/>
    <p:sldId id="309" r:id="rId38"/>
    <p:sldId id="310" r:id="rId39"/>
    <p:sldId id="311" r:id="rId40"/>
    <p:sldId id="329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777" autoAdjust="0"/>
  </p:normalViewPr>
  <p:slideViewPr>
    <p:cSldViewPr>
      <p:cViewPr varScale="1">
        <p:scale>
          <a:sx n="52" d="100"/>
          <a:sy n="52" d="100"/>
        </p:scale>
        <p:origin x="-145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600" dirty="0"/>
              <a:t>Начало года</a:t>
            </a:r>
          </a:p>
        </c:rich>
      </c:tx>
      <c:layout>
        <c:manualLayout>
          <c:xMode val="edge"/>
          <c:yMode val="edge"/>
          <c:x val="0.30374743477139854"/>
          <c:y val="0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1038941165866268E-2"/>
          <c:y val="0.30938893082647073"/>
          <c:w val="0.58120297954315348"/>
          <c:h val="0.6211976548377301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  <c:spPr>
              <a:solidFill>
                <a:srgbClr val="00B0F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rgbClr val="00B05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prst="convex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rgbClr val="FF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c:spPr>
          </c:dPt>
          <c:dLbls>
            <c:spPr>
              <a:solidFill>
                <a:schemeClr val="accent1">
                  <a:lumMod val="60000"/>
                  <a:lumOff val="40000"/>
                </a:schemeClr>
              </a:solidFill>
              <a:ln w="28575">
                <a:prstDash val="solid"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низкий уровень</c:v>
                </c:pt>
                <c:pt idx="1">
                  <c:v>средний уровень</c:v>
                </c:pt>
                <c:pt idx="2">
                  <c:v>высокий уровень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12</c:v>
                </c:pt>
                <c:pt idx="1">
                  <c:v>82</c:v>
                </c:pt>
                <c:pt idx="2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spPr>
    <a:gradFill rotWithShape="1">
      <a:gsLst>
        <a:gs pos="0">
          <a:schemeClr val="accent6">
            <a:tint val="62000"/>
            <a:satMod val="180000"/>
          </a:schemeClr>
        </a:gs>
        <a:gs pos="65000">
          <a:schemeClr val="accent6">
            <a:tint val="32000"/>
            <a:satMod val="250000"/>
          </a:schemeClr>
        </a:gs>
        <a:gs pos="100000">
          <a:schemeClr val="accent6">
            <a:tint val="23000"/>
            <a:satMod val="300000"/>
          </a:schemeClr>
        </a:gs>
      </a:gsLst>
      <a:lin ang="16200000" scaled="0"/>
    </a:gradFill>
    <a:ln w="9525" cap="flat" cmpd="sng" algn="ctr">
      <a:solidFill>
        <a:schemeClr val="accent6"/>
      </a:solidFill>
      <a:prstDash val="solid"/>
    </a:ln>
    <a:effectLst>
      <a:outerShdw blurRad="50800" dist="38100" dir="5400000" rotWithShape="0">
        <a:srgbClr val="000000">
          <a:alpha val="35000"/>
        </a:srgb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1"/>
    </mc:Choice>
    <mc:Fallback>
      <c:style val="21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Конец года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27866222181183681"/>
          <c:w val="0.58602424678180409"/>
          <c:h val="0.6557315876299258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57150"/>
            <a:scene3d>
              <a:camera prst="orthographicFront"/>
              <a:lightRig rig="threePt" dir="t"/>
            </a:scene3d>
            <a:sp3d>
              <a:bevelT w="139700" prst="cross"/>
            </a:sp3d>
          </c:spPr>
          <c:dPt>
            <c:idx val="0"/>
            <c:bubble3D val="0"/>
            <c:spPr>
              <a:solidFill>
                <a:srgbClr val="00B050"/>
              </a:solidFill>
              <a:ln w="57150"/>
              <a:scene3d>
                <a:camera prst="orthographicFront"/>
                <a:lightRig rig="threePt" dir="t"/>
              </a:scene3d>
              <a:sp3d>
                <a:bevelT w="139700" prst="cross"/>
              </a:sp3d>
            </c:spPr>
          </c:dPt>
          <c:dPt>
            <c:idx val="1"/>
            <c:bubble3D val="0"/>
            <c:spPr>
              <a:solidFill>
                <a:srgbClr val="FF0000"/>
              </a:solidFill>
              <a:ln w="57150"/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39700" prst="cross"/>
              </a:sp3d>
            </c:spPr>
          </c:dPt>
          <c:dPt>
            <c:idx val="2"/>
            <c:bubble3D val="0"/>
            <c:spPr>
              <a:solidFill>
                <a:srgbClr val="FF0000"/>
              </a:solidFill>
              <a:ln w="57150"/>
              <a:scene3d>
                <a:camera prst="orthographicFront"/>
                <a:lightRig rig="threePt" dir="t"/>
              </a:scene3d>
              <a:sp3d>
                <a:bevelT w="139700" prst="cross"/>
              </a:sp3d>
            </c:spPr>
          </c:dPt>
          <c:dLbls>
            <c:spPr>
              <a:solidFill>
                <a:schemeClr val="accent1">
                  <a:lumMod val="60000"/>
                  <a:lumOff val="40000"/>
                </a:schemeClr>
              </a:solidFill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Лист1!$A$2:$A$3</c:f>
              <c:strCache>
                <c:ptCount val="2"/>
                <c:pt idx="0">
                  <c:v>средний уровень</c:v>
                </c:pt>
                <c:pt idx="1">
                  <c:v>высокий уровень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25</c:v>
                </c:pt>
                <c:pt idx="1">
                  <c:v>75</c:v>
                </c:pt>
              </c:numCache>
            </c:numRef>
          </c:val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6731828271804228"/>
          <c:y val="0.25586958591902487"/>
          <c:w val="0.31193238877597479"/>
          <c:h val="0.33208522807810625"/>
        </c:manualLayout>
      </c:layout>
      <c:overlay val="0"/>
    </c:legend>
    <c:plotVisOnly val="1"/>
    <c:dispBlanksAs val="gap"/>
    <c:showDLblsOverMax val="0"/>
  </c:chart>
  <c:spPr>
    <a:gradFill rotWithShape="1">
      <a:gsLst>
        <a:gs pos="0">
          <a:schemeClr val="accent6">
            <a:tint val="62000"/>
            <a:satMod val="180000"/>
          </a:schemeClr>
        </a:gs>
        <a:gs pos="65000">
          <a:schemeClr val="accent6">
            <a:tint val="32000"/>
            <a:satMod val="250000"/>
          </a:schemeClr>
        </a:gs>
        <a:gs pos="100000">
          <a:schemeClr val="accent6">
            <a:tint val="23000"/>
            <a:satMod val="300000"/>
          </a:schemeClr>
        </a:gs>
      </a:gsLst>
      <a:lin ang="16200000" scaled="0"/>
    </a:gradFill>
    <a:ln w="9525" cap="flat" cmpd="sng" algn="ctr">
      <a:solidFill>
        <a:schemeClr val="accent6"/>
      </a:solidFill>
      <a:prstDash val="solid"/>
    </a:ln>
    <a:effectLst>
      <a:outerShdw blurRad="50800" dist="38100" dir="5400000" rotWithShape="0">
        <a:srgbClr val="000000">
          <a:alpha val="35000"/>
        </a:srgb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Начало года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6604947458668116E-2"/>
          <c:y val="0.27796911454282858"/>
          <c:w val="0.59818326809841638"/>
          <c:h val="0.6727156184035106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FF0000"/>
            </a:solidFill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39700" h="139700" prst="divot"/>
              <a:contourClr>
                <a:srgbClr val="000000"/>
              </a:contourClr>
            </a:sp3d>
          </c:spPr>
          <c:dPt>
            <c:idx val="0"/>
            <c:bubble3D val="0"/>
            <c:spPr>
              <a:solidFill>
                <a:srgbClr val="00B0F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39700" h="139700" prst="divot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rgbClr val="00B05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39700" h="139700" prst="divot"/>
                <a:contourClr>
                  <a:srgbClr val="000000"/>
                </a:contourClr>
              </a:sp3d>
            </c:spPr>
          </c:dPt>
          <c:dLbls>
            <c:spPr>
              <a:solidFill>
                <a:schemeClr val="bg2">
                  <a:lumMod val="75000"/>
                </a:schemeClr>
              </a:solidFill>
              <a:ln>
                <a:prstDash val="solid"/>
              </a:ln>
            </c:spPr>
            <c:txPr>
              <a:bodyPr/>
              <a:lstStyle/>
              <a:p>
                <a:pPr>
                  <a:defRPr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низкий уровень</c:v>
                </c:pt>
                <c:pt idx="1">
                  <c:v>средний уровень</c:v>
                </c:pt>
                <c:pt idx="2">
                  <c:v>высокий уровень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25</c:v>
                </c:pt>
                <c:pt idx="1">
                  <c:v>70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spPr>
    <a:gradFill rotWithShape="1">
      <a:gsLst>
        <a:gs pos="0">
          <a:schemeClr val="accent6">
            <a:tint val="62000"/>
            <a:satMod val="180000"/>
          </a:schemeClr>
        </a:gs>
        <a:gs pos="65000">
          <a:schemeClr val="accent6">
            <a:tint val="32000"/>
            <a:satMod val="250000"/>
          </a:schemeClr>
        </a:gs>
        <a:gs pos="100000">
          <a:schemeClr val="accent6">
            <a:tint val="23000"/>
            <a:satMod val="300000"/>
          </a:schemeClr>
        </a:gs>
      </a:gsLst>
      <a:lin ang="16200000" scaled="0"/>
    </a:gradFill>
    <a:ln w="9525" cap="flat" cmpd="sng" algn="ctr">
      <a:solidFill>
        <a:schemeClr val="accent6"/>
      </a:solidFill>
      <a:prstDash val="solid"/>
    </a:ln>
    <a:effectLst>
      <a:outerShdw blurRad="50800" dist="38100" dir="5400000" rotWithShape="0">
        <a:srgbClr val="000000">
          <a:alpha val="35000"/>
        </a:srgb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title>
      <c:tx>
        <c:rich>
          <a:bodyPr/>
          <a:lstStyle/>
          <a:p>
            <a:pPr>
              <a:defRPr sz="1800"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Конец</a:t>
            </a:r>
            <a:r>
              <a:rPr lang="ru-RU" sz="16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года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6255909837178584E-3"/>
          <c:y val="0.31137208712920789"/>
          <c:w val="0.57825956580956028"/>
          <c:h val="0.6493332338073547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chemeClr val="accent2">
                  <a:lumMod val="75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FF0000"/>
              </a:solidFill>
              <a:ln>
                <a:solidFill>
                  <a:schemeClr val="accent2">
                    <a:lumMod val="75000"/>
                  </a:schemeClr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c:spPr>
          </c:dPt>
          <c:dPt>
            <c:idx val="2"/>
            <c:bubble3D val="0"/>
          </c:dPt>
          <c:dLbls>
            <c:spPr>
              <a:solidFill>
                <a:schemeClr val="accent1">
                  <a:lumMod val="60000"/>
                  <a:lumOff val="40000"/>
                </a:schemeClr>
              </a:solidFill>
              <a:ln>
                <a:prstDash val="solid"/>
              </a:ln>
            </c:spPr>
            <c:txPr>
              <a:bodyPr/>
              <a:lstStyle/>
              <a:p>
                <a:pPr>
                  <a:defRPr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Лист1!$A$2:$A$13</c:f>
              <c:strCache>
                <c:ptCount val="2"/>
                <c:pt idx="0">
                  <c:v>средний уровень</c:v>
                </c:pt>
                <c:pt idx="1">
                  <c:v>высокий уровень</c:v>
                </c:pt>
              </c:strCache>
            </c:strRef>
          </c:cat>
          <c:val>
            <c:numRef>
              <c:f>Лист1!$B$2:$B$13</c:f>
              <c:numCache>
                <c:formatCode>General</c:formatCode>
                <c:ptCount val="12"/>
                <c:pt idx="0">
                  <c:v>20</c:v>
                </c:pt>
                <c:pt idx="1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scene3d>
          <a:camera prst="orthographicFront"/>
          <a:lightRig rig="threePt" dir="t"/>
        </a:scene3d>
        <a:sp3d>
          <a:bevelT w="101600" prst="riblet"/>
        </a:sp3d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8626325470009508"/>
          <c:y val="0.37359824602821906"/>
          <c:w val="0.29414015726647658"/>
          <c:h val="0.1558003971780913"/>
        </c:manualLayout>
      </c:layout>
      <c:overlay val="0"/>
    </c:legend>
    <c:plotVisOnly val="1"/>
    <c:dispBlanksAs val="gap"/>
    <c:showDLblsOverMax val="0"/>
  </c:chart>
  <c:spPr>
    <a:gradFill rotWithShape="1">
      <a:gsLst>
        <a:gs pos="0">
          <a:schemeClr val="accent6">
            <a:tint val="62000"/>
            <a:satMod val="180000"/>
          </a:schemeClr>
        </a:gs>
        <a:gs pos="65000">
          <a:schemeClr val="accent6">
            <a:tint val="32000"/>
            <a:satMod val="250000"/>
          </a:schemeClr>
        </a:gs>
        <a:gs pos="100000">
          <a:schemeClr val="accent6">
            <a:tint val="23000"/>
            <a:satMod val="300000"/>
          </a:schemeClr>
        </a:gs>
      </a:gsLst>
      <a:lin ang="16200000" scaled="0"/>
    </a:gradFill>
    <a:ln w="9525" cap="flat" cmpd="sng" algn="ctr">
      <a:solidFill>
        <a:schemeClr val="accent6"/>
      </a:solidFill>
      <a:prstDash val="solid"/>
    </a:ln>
    <a:effectLst>
      <a:outerShdw blurRad="50800" dist="38100" dir="5400000" rotWithShape="0">
        <a:srgbClr val="000000">
          <a:alpha val="35000"/>
        </a:srgbClr>
      </a:outerShdw>
    </a:effectLst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9"/>
    </mc:Choice>
    <mc:Fallback>
      <c:style val="39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9071012311763333E-2"/>
          <c:y val="0.12356451787047136"/>
          <c:w val="0.89672902505782182"/>
          <c:h val="0.81739724537649183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spPr>
            <a:solidFill>
              <a:srgbClr val="FFC000"/>
            </a:solidFill>
            <a:ln w="19050"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tx2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ГЛАГОЛЫ</c:v>
                </c:pt>
                <c:pt idx="1">
                  <c:v>СУЩЕСТВИТЕЛЬНЫЕ</c:v>
                </c:pt>
                <c:pt idx="2">
                  <c:v>ПРИЛАГАТЕЛЬНЫЕ</c:v>
                </c:pt>
                <c:pt idx="3">
                  <c:v>РОДСТВЕННЫЕ СЛОВА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0.15</c:v>
                </c:pt>
                <c:pt idx="1">
                  <c:v>0.25</c:v>
                </c:pt>
                <c:pt idx="2">
                  <c:v>0.13</c:v>
                </c:pt>
                <c:pt idx="3">
                  <c:v>0.1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середина года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spPr>
              <a:solidFill>
                <a:srgbClr val="FFC000"/>
              </a:solidFill>
              <a:ln w="19050">
                <a:solidFill>
                  <a:schemeClr val="tx2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ГЛАГОЛЫ</c:v>
                </c:pt>
                <c:pt idx="1">
                  <c:v>СУЩЕСТВИТЕЛЬНЫЕ</c:v>
                </c:pt>
                <c:pt idx="2">
                  <c:v>ПРИЛАГАТЕЛЬНЫЕ</c:v>
                </c:pt>
                <c:pt idx="3">
                  <c:v>РОДСТВЕННЫЕ СЛОВА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0.49</c:v>
                </c:pt>
                <c:pt idx="1">
                  <c:v>0.53</c:v>
                </c:pt>
                <c:pt idx="2">
                  <c:v>0.46</c:v>
                </c:pt>
                <c:pt idx="3">
                  <c:v>0.45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конец года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tx2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ГЛАГОЛЫ</c:v>
                </c:pt>
                <c:pt idx="1">
                  <c:v>СУЩЕСТВИТЕЛЬНЫЕ</c:v>
                </c:pt>
                <c:pt idx="2">
                  <c:v>ПРИЛАГАТЕЛЬНЫЕ</c:v>
                </c:pt>
                <c:pt idx="3">
                  <c:v>РОДСТВЕННЫЕ СЛОВА</c:v>
                </c:pt>
              </c:strCache>
            </c:strRef>
          </c:cat>
          <c:val>
            <c:numRef>
              <c:f>Лист1!$D$2:$D$5</c:f>
              <c:numCache>
                <c:formatCode>0%</c:formatCode>
                <c:ptCount val="4"/>
                <c:pt idx="0">
                  <c:v>0.6</c:v>
                </c:pt>
                <c:pt idx="1">
                  <c:v>0.73</c:v>
                </c:pt>
                <c:pt idx="2">
                  <c:v>0.78</c:v>
                </c:pt>
                <c:pt idx="3" formatCode="General">
                  <c:v>74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pyramid"/>
        <c:axId val="126990976"/>
        <c:axId val="127005056"/>
        <c:axId val="126993280"/>
      </c:bar3DChart>
      <c:catAx>
        <c:axId val="12699097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127005056"/>
        <c:crosses val="autoZero"/>
        <c:auto val="1"/>
        <c:lblAlgn val="ctr"/>
        <c:lblOffset val="100"/>
        <c:noMultiLvlLbl val="0"/>
      </c:catAx>
      <c:valAx>
        <c:axId val="127005056"/>
        <c:scaling>
          <c:orientation val="minMax"/>
          <c:max val="1"/>
        </c:scaling>
        <c:delete val="0"/>
        <c:axPos val="l"/>
        <c:majorGridlines>
          <c:spPr>
            <a:ln w="25400" cap="flat" cmpd="sng" algn="ctr">
              <a:solidFill>
                <a:schemeClr val="accent1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26990976"/>
        <c:crosses val="autoZero"/>
        <c:crossBetween val="between"/>
        <c:minorUnit val="4.0000000000000008E-2"/>
      </c:valAx>
      <c:serAx>
        <c:axId val="126993280"/>
        <c:scaling>
          <c:orientation val="minMax"/>
        </c:scaling>
        <c:delete val="1"/>
        <c:axPos val="b"/>
        <c:majorTickMark val="out"/>
        <c:minorTickMark val="none"/>
        <c:tickLblPos val="nextTo"/>
        <c:crossAx val="127005056"/>
        <c:crosses val="autoZero"/>
      </c:serAx>
      <c:spPr>
        <a:solidFill>
          <a:schemeClr val="accent2">
            <a:lumMod val="40000"/>
            <a:lumOff val="60000"/>
          </a:schemeClr>
        </a:solidFill>
      </c:spPr>
    </c:plotArea>
    <c:legend>
      <c:legendPos val="t"/>
      <c:layout/>
      <c:overlay val="0"/>
      <c:txPr>
        <a:bodyPr/>
        <a:lstStyle/>
        <a:p>
          <a:pPr>
            <a:defRPr b="1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  <c:spPr>
        <a:solidFill>
          <a:schemeClr val="accent6">
            <a:lumMod val="75000"/>
          </a:schemeClr>
        </a:solidFill>
      </c:spPr>
    </c:floor>
    <c:sideWall>
      <c:thickness val="0"/>
      <c:spPr>
        <a:solidFill>
          <a:schemeClr val="accent6">
            <a:lumMod val="75000"/>
          </a:schemeClr>
        </a:solidFill>
        <a:ln w="38100">
          <a:solidFill>
            <a:srgbClr val="FFC000"/>
          </a:solidFill>
        </a:ln>
      </c:spPr>
    </c:sideWall>
    <c:backWall>
      <c:thickness val="0"/>
      <c:spPr>
        <a:solidFill>
          <a:schemeClr val="accent6">
            <a:lumMod val="75000"/>
          </a:schemeClr>
        </a:solidFill>
        <a:ln w="38100">
          <a:solidFill>
            <a:srgbClr val="FFC000"/>
          </a:solidFill>
        </a:ln>
      </c:spPr>
    </c:backWall>
    <c:plotArea>
      <c:layout>
        <c:manualLayout>
          <c:layoutTarget val="inner"/>
          <c:xMode val="edge"/>
          <c:yMode val="edge"/>
          <c:x val="9.17560927573704E-2"/>
          <c:y val="8.7040434325862531E-2"/>
          <c:w val="0.75143557281514173"/>
          <c:h val="0.77530977570705928"/>
        </c:manualLayout>
      </c:layout>
      <c:area3DChart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  <a:ln w="38100">
              <a:solidFill>
                <a:schemeClr val="bg2">
                  <a:lumMod val="75000"/>
                </a:schemeClr>
              </a:solidFill>
            </a:ln>
          </c:spPr>
          <c:dLbls>
            <c:spPr>
              <a:solidFill>
                <a:schemeClr val="bg1"/>
              </a:solidFill>
              <a:ln w="38100"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глаголы совершенного и несовершенного вида</c:v>
                </c:pt>
                <c:pt idx="1">
                  <c:v>глаголы возвратные и невозвратные</c:v>
                </c:pt>
                <c:pt idx="2">
                  <c:v>глаголы с приставками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0.24</c:v>
                </c:pt>
                <c:pt idx="1">
                  <c:v>0.27</c:v>
                </c:pt>
                <c:pt idx="2">
                  <c:v>0.18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середина года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 w="28575" cap="flat" cmpd="sng" algn="ctr">
              <a:solidFill>
                <a:schemeClr val="accent4">
                  <a:lumMod val="75000"/>
                </a:schemeClr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dLbls>
            <c:spPr>
              <a:solidFill>
                <a:schemeClr val="bg1"/>
              </a:solidFill>
              <a:ln w="38100">
                <a:solidFill>
                  <a:schemeClr val="accent3">
                    <a:lumMod val="75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глаголы совершенного и несовершенного вида</c:v>
                </c:pt>
                <c:pt idx="1">
                  <c:v>глаголы возвратные и невозвратные</c:v>
                </c:pt>
                <c:pt idx="2">
                  <c:v>глаголы с приставками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0.45</c:v>
                </c:pt>
                <c:pt idx="1">
                  <c:v>0.38</c:v>
                </c:pt>
                <c:pt idx="2">
                  <c:v>0.51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конец года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 w="38100">
              <a:solidFill>
                <a:schemeClr val="bg2">
                  <a:lumMod val="50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c:spPr>
          <c:dLbls>
            <c:spPr>
              <a:solidFill>
                <a:schemeClr val="bg1"/>
              </a:solidFill>
              <a:ln w="38100">
                <a:solidFill>
                  <a:schemeClr val="accent3">
                    <a:lumMod val="75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глаголы совершенного и несовершенного вида</c:v>
                </c:pt>
                <c:pt idx="1">
                  <c:v>глаголы возвратные и невозвратные</c:v>
                </c:pt>
                <c:pt idx="2">
                  <c:v>глаголы с приставками</c:v>
                </c:pt>
              </c:strCache>
            </c:strRef>
          </c:cat>
          <c:val>
            <c:numRef>
              <c:f>Лист1!$D$2:$D$4</c:f>
              <c:numCache>
                <c:formatCode>0%</c:formatCode>
                <c:ptCount val="3"/>
                <c:pt idx="0">
                  <c:v>0.56000000000000005</c:v>
                </c:pt>
                <c:pt idx="1">
                  <c:v>0.61</c:v>
                </c:pt>
                <c:pt idx="2">
                  <c:v>0.75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27018880"/>
        <c:axId val="127020416"/>
        <c:axId val="0"/>
      </c:area3DChart>
      <c:catAx>
        <c:axId val="127018880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127020416"/>
        <c:crosses val="autoZero"/>
        <c:auto val="1"/>
        <c:lblAlgn val="ctr"/>
        <c:lblOffset val="100"/>
        <c:noMultiLvlLbl val="0"/>
      </c:catAx>
      <c:valAx>
        <c:axId val="127020416"/>
        <c:scaling>
          <c:orientation val="minMax"/>
        </c:scaling>
        <c:delete val="0"/>
        <c:axPos val="l"/>
        <c:majorGridlines>
          <c:spPr>
            <a:ln w="38100" cap="flat" cmpd="sng" algn="ctr">
              <a:solidFill>
                <a:schemeClr val="accent3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27018880"/>
        <c:crosses val="autoZero"/>
        <c:crossBetween val="midCat"/>
      </c:valAx>
      <c:spPr>
        <a:solidFill>
          <a:schemeClr val="accent6">
            <a:lumMod val="20000"/>
            <a:lumOff val="80000"/>
          </a:schemeClr>
        </a:solidFill>
        <a:ln w="38100">
          <a:solidFill>
            <a:schemeClr val="accent2">
              <a:lumMod val="75000"/>
            </a:schemeClr>
          </a:solidFill>
        </a:ln>
      </c:spPr>
    </c:plotArea>
    <c:legend>
      <c:legendPos val="b"/>
      <c:layout/>
      <c:overlay val="0"/>
      <c:txPr>
        <a:bodyPr/>
        <a:lstStyle/>
        <a:p>
          <a:pPr>
            <a:defRPr b="1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4.3657744924893396E-2"/>
          <c:y val="4.2627305886200437E-2"/>
          <c:w val="0.55988726348413398"/>
          <c:h val="0.914745388227599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spPr>
            <a:scene3d>
              <a:camera prst="orthographicFront"/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Pt>
            <c:idx val="0"/>
            <c:bubble3D val="0"/>
            <c:spPr>
              <a:solidFill>
                <a:srgbClr val="0070C0"/>
              </a:solidFill>
              <a:scene3d>
                <a:camera prst="orthographicFront"/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Lbls>
            <c:spPr>
              <a:noFill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начало, середина, конец года (относительные прилагательные)</c:v>
                </c:pt>
                <c:pt idx="1">
                  <c:v>начало, середина, конец года (относительные прилагательные)</c:v>
                </c:pt>
                <c:pt idx="2">
                  <c:v>начало, конец, середина года (притяжательные прилагательные)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0.17</c:v>
                </c:pt>
                <c:pt idx="1">
                  <c:v>0.18</c:v>
                </c:pt>
                <c:pt idx="2">
                  <c:v>0.18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середина года</c:v>
                </c:pt>
              </c:strCache>
            </c:strRef>
          </c:tx>
          <c:spPr>
            <a:scene3d>
              <a:camera prst="orthographicFront"/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dLbls>
            <c:spPr>
              <a:noFill/>
            </c:spPr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начало, середина, конец года (относительные прилагательные)</c:v>
                </c:pt>
                <c:pt idx="1">
                  <c:v>начало, середина, конец года (относительные прилагательные)</c:v>
                </c:pt>
                <c:pt idx="2">
                  <c:v>начало, конец, середина года (притяжательные прилагательные)</c:v>
                </c:pt>
              </c:strCache>
            </c:strRef>
          </c:cat>
          <c:val>
            <c:numRef>
              <c:f>Лист1!$C$2:$C$4</c:f>
              <c:numCache>
                <c:formatCode>0%</c:formatCode>
                <c:ptCount val="3"/>
                <c:pt idx="0">
                  <c:v>0.56000000000000005</c:v>
                </c:pt>
                <c:pt idx="1">
                  <c:v>0.53</c:v>
                </c:pt>
                <c:pt idx="2">
                  <c:v>0.57999999999999996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конец года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начало, середина, конец года (относительные прилагательные)</c:v>
                </c:pt>
                <c:pt idx="1">
                  <c:v>начало, середина, конец года (относительные прилагательные)</c:v>
                </c:pt>
                <c:pt idx="2">
                  <c:v>начало, конец, середина года (притяжательные прилагательные)</c:v>
                </c:pt>
              </c:strCache>
            </c:strRef>
          </c:cat>
          <c:val>
            <c:numRef>
              <c:f>Лист1!$D$2:$D$4</c:f>
              <c:numCache>
                <c:formatCode>0%</c:formatCode>
                <c:ptCount val="3"/>
                <c:pt idx="0">
                  <c:v>0.78</c:v>
                </c:pt>
                <c:pt idx="1">
                  <c:v>0.81</c:v>
                </c:pt>
                <c:pt idx="2">
                  <c:v>0.83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solidFill>
          <a:schemeClr val="accent3">
            <a:lumMod val="20000"/>
            <a:lumOff val="80000"/>
          </a:schemeClr>
        </a:solidFill>
        <a:ln w="38100">
          <a:solidFill>
            <a:schemeClr val="accent3">
              <a:lumMod val="75000"/>
            </a:schemeClr>
          </a:solidFill>
        </a:ln>
        <a:scene3d>
          <a:camera prst="orthographicFront"/>
          <a:lightRig rig="threePt" dir="t"/>
        </a:scene3d>
        <a:sp3d>
          <a:bevelT/>
        </a:sp3d>
      </c:spPr>
    </c:plotArea>
    <c:legend>
      <c:legendPos val="r"/>
      <c:layout/>
      <c:overlay val="0"/>
      <c:txPr>
        <a:bodyPr/>
        <a:lstStyle/>
        <a:p>
          <a:pPr>
            <a:defRPr sz="2000" b="1"/>
          </a:pPr>
          <a:endParaRPr lang="ru-RU"/>
        </a:p>
      </c:txPr>
    </c:legend>
    <c:plotVisOnly val="1"/>
    <c:dispBlanksAs val="gap"/>
    <c:showDLblsOverMax val="0"/>
  </c:chart>
  <c:spPr>
    <a:solidFill>
      <a:schemeClr val="accent6">
        <a:lumMod val="20000"/>
        <a:lumOff val="80000"/>
      </a:schemeClr>
    </a:solidFill>
    <a:ln w="38100">
      <a:solidFill>
        <a:schemeClr val="accent6">
          <a:lumMod val="50000"/>
        </a:schemeClr>
      </a:solidFill>
    </a:ln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  <c:spPr>
        <a:solidFill>
          <a:srgbClr val="FFC000"/>
        </a:solidFill>
        <a:ln w="38100">
          <a:solidFill>
            <a:schemeClr val="bg2">
              <a:lumMod val="50000"/>
            </a:schemeClr>
          </a:solidFill>
        </a:ln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9242718242034405E-2"/>
          <c:y val="0.1080991000999889"/>
          <c:w val="0.90207062721000353"/>
          <c:h val="0.70164768602575356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начало года</c:v>
                </c:pt>
              </c:strCache>
            </c:strRef>
          </c:tx>
          <c:spPr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chemeClr val="accent6">
                  <a:lumMod val="60000"/>
                  <a:lumOff val="40000"/>
                </a:schemeClr>
              </a:solidFill>
            </a:ln>
          </c:spPr>
          <c:invertIfNegative val="0"/>
          <c:dLbls>
            <c:spPr>
              <a:solidFill>
                <a:schemeClr val="accent4">
                  <a:lumMod val="20000"/>
                  <a:lumOff val="80000"/>
                </a:schemeClr>
              </a:solidFill>
              <a:ln w="28575">
                <a:solidFill>
                  <a:schemeClr val="accent4">
                    <a:lumMod val="5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  <c:txPr>
              <a:bodyPr/>
              <a:lstStyle/>
              <a:p>
                <a:pPr>
                  <a:defRPr sz="16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уменьшительно- ласкательные существительные</c:v>
                </c:pt>
                <c:pt idx="1">
                  <c:v>существительные с суффиксом НИЦ</c:v>
                </c:pt>
                <c:pt idx="2">
                  <c:v>существительные с суффиксом НИК</c:v>
                </c:pt>
                <c:pt idx="3">
                  <c:v>образование названий детёнышей животных и птиц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0.25</c:v>
                </c:pt>
                <c:pt idx="1">
                  <c:v>0.15</c:v>
                </c:pt>
                <c:pt idx="2">
                  <c:v>0.17</c:v>
                </c:pt>
                <c:pt idx="3">
                  <c:v>0.16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середина года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 w="38100">
              <a:solidFill>
                <a:schemeClr val="accent6">
                  <a:lumMod val="60000"/>
                  <a:lumOff val="40000"/>
                </a:schemeClr>
              </a:solidFill>
            </a:ln>
          </c:spPr>
          <c:invertIfNegative val="0"/>
          <c:dLbls>
            <c:spPr>
              <a:solidFill>
                <a:schemeClr val="accent4">
                  <a:lumMod val="20000"/>
                  <a:lumOff val="80000"/>
                </a:schemeClr>
              </a:solidFill>
              <a:ln w="28575">
                <a:solidFill>
                  <a:schemeClr val="accent4">
                    <a:lumMod val="75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  <c:txPr>
              <a:bodyPr/>
              <a:lstStyle/>
              <a:p>
                <a:pPr>
                  <a:defRPr sz="1600" b="1">
                    <a:latin typeface="Arial" panose="020B0604020202020204" pitchFamily="34" charset="0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уменьшительно- ласкательные существительные</c:v>
                </c:pt>
                <c:pt idx="1">
                  <c:v>существительные с суффиксом НИЦ</c:v>
                </c:pt>
                <c:pt idx="2">
                  <c:v>существительные с суффиксом НИК</c:v>
                </c:pt>
                <c:pt idx="3">
                  <c:v>образование названий детёнышей животных и птиц</c:v>
                </c:pt>
              </c:strCache>
            </c:strRef>
          </c:cat>
          <c:val>
            <c:numRef>
              <c:f>Лист1!$C$2:$C$5</c:f>
              <c:numCache>
                <c:formatCode>0%</c:formatCode>
                <c:ptCount val="4"/>
                <c:pt idx="0">
                  <c:v>0.48</c:v>
                </c:pt>
                <c:pt idx="1">
                  <c:v>0.43</c:v>
                </c:pt>
                <c:pt idx="2">
                  <c:v>0.45</c:v>
                </c:pt>
                <c:pt idx="3">
                  <c:v>0.57999999999999996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конец года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</c:spPr>
          <c:invertIfNegative val="0"/>
          <c:dLbls>
            <c:spPr>
              <a:solidFill>
                <a:schemeClr val="bg1"/>
              </a:solidFill>
              <a:ln w="38100">
                <a:solidFill>
                  <a:schemeClr val="accent4">
                    <a:lumMod val="75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уменьшительно- ласкательные существительные</c:v>
                </c:pt>
                <c:pt idx="1">
                  <c:v>существительные с суффиксом НИЦ</c:v>
                </c:pt>
                <c:pt idx="2">
                  <c:v>существительные с суффиксом НИК</c:v>
                </c:pt>
                <c:pt idx="3">
                  <c:v>образование названий детёнышей животных и птиц</c:v>
                </c:pt>
              </c:strCache>
            </c:strRef>
          </c:cat>
          <c:val>
            <c:numRef>
              <c:f>Лист1!$D$2:$D$5</c:f>
              <c:numCache>
                <c:formatCode>0%</c:formatCode>
                <c:ptCount val="4"/>
                <c:pt idx="0">
                  <c:v>0.81</c:v>
                </c:pt>
                <c:pt idx="1">
                  <c:v>0.73</c:v>
                </c:pt>
                <c:pt idx="2">
                  <c:v>0.71</c:v>
                </c:pt>
                <c:pt idx="3">
                  <c:v>0.83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27985152"/>
        <c:axId val="127998208"/>
        <c:axId val="129774016"/>
      </c:bar3DChart>
      <c:catAx>
        <c:axId val="1279851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127998208"/>
        <c:crosses val="autoZero"/>
        <c:auto val="1"/>
        <c:lblAlgn val="ctr"/>
        <c:lblOffset val="100"/>
        <c:noMultiLvlLbl val="0"/>
      </c:catAx>
      <c:valAx>
        <c:axId val="127998208"/>
        <c:scaling>
          <c:orientation val="minMax"/>
        </c:scaling>
        <c:delete val="0"/>
        <c:axPos val="l"/>
        <c:majorGridlines>
          <c:spPr>
            <a:ln w="38100" cap="flat" cmpd="sng" algn="ctr">
              <a:solidFill>
                <a:schemeClr val="accent6"/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</c:majorGridlines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27985152"/>
        <c:crosses val="autoZero"/>
        <c:crossBetween val="between"/>
      </c:valAx>
      <c:serAx>
        <c:axId val="129774016"/>
        <c:scaling>
          <c:orientation val="minMax"/>
        </c:scaling>
        <c:delete val="1"/>
        <c:axPos val="b"/>
        <c:majorTickMark val="out"/>
        <c:minorTickMark val="none"/>
        <c:tickLblPos val="nextTo"/>
        <c:crossAx val="127998208"/>
        <c:crosses val="autoZero"/>
      </c:serAx>
      <c:spPr>
        <a:solidFill>
          <a:schemeClr val="accent4">
            <a:lumMod val="20000"/>
            <a:lumOff val="80000"/>
          </a:schemeClr>
        </a:solidFill>
      </c:spPr>
    </c:plotArea>
    <c:legend>
      <c:legendPos val="t"/>
      <c:layout/>
      <c:overlay val="0"/>
      <c:txPr>
        <a:bodyPr/>
        <a:lstStyle/>
        <a:p>
          <a:pPr>
            <a:defRPr b="1"/>
          </a:pPr>
          <a:endParaRPr lang="ru-RU"/>
        </a:p>
      </c:txPr>
    </c:legend>
    <c:plotVisOnly val="1"/>
    <c:dispBlanksAs val="gap"/>
    <c:showDLblsOverMax val="0"/>
  </c:chart>
  <c:spPr>
    <a:solidFill>
      <a:schemeClr val="accent3">
        <a:lumMod val="20000"/>
        <a:lumOff val="80000"/>
      </a:schemeClr>
    </a:solidFill>
    <a:ln w="28575">
      <a:solidFill>
        <a:schemeClr val="accent3">
          <a:lumMod val="75000"/>
        </a:schemeClr>
      </a:solidFill>
    </a:ln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C43625-1624-4427-A3C8-CEB62EA93FF9}" type="doc">
      <dgm:prSet loTypeId="urn:microsoft.com/office/officeart/2008/layout/PictureAccentList" loCatId="list" qsTypeId="urn:microsoft.com/office/officeart/2005/8/quickstyle/3d5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B101BBC2-8351-4CF4-9B9E-C60D8172B07C}">
      <dgm:prSet phldrT="[Текст]" custT="1"/>
      <dgm:spPr/>
      <dgm:t>
        <a:bodyPr/>
        <a:lstStyle/>
        <a:p>
          <a:r>
            <a:rPr lang="ru-RU" sz="2800" dirty="0" smtClean="0"/>
            <a:t>Выделение комплекса специальных коррекционно- развивающих задач</a:t>
          </a:r>
          <a:endParaRPr lang="ru-RU" sz="2800" dirty="0"/>
        </a:p>
      </dgm:t>
    </dgm:pt>
    <dgm:pt modelId="{694DA6DB-27F6-4027-8E2F-17CF73FFA133}" type="sibTrans" cxnId="{2199AA48-81E8-420C-8F13-A4F9D258B213}">
      <dgm:prSet/>
      <dgm:spPr/>
      <dgm:t>
        <a:bodyPr/>
        <a:lstStyle/>
        <a:p>
          <a:endParaRPr lang="ru-RU"/>
        </a:p>
      </dgm:t>
    </dgm:pt>
    <dgm:pt modelId="{647EB56A-0C2D-428A-9729-72ACBE035F79}" type="parTrans" cxnId="{2199AA48-81E8-420C-8F13-A4F9D258B213}">
      <dgm:prSet/>
      <dgm:spPr/>
      <dgm:t>
        <a:bodyPr/>
        <a:lstStyle/>
        <a:p>
          <a:endParaRPr lang="ru-RU"/>
        </a:p>
      </dgm:t>
    </dgm:pt>
    <dgm:pt modelId="{E2CD1DE9-61E0-4C4D-AF93-36A69C744752}">
      <dgm:prSet phldrT="[Текст]" custT="1"/>
      <dgm:spPr/>
      <dgm:t>
        <a:bodyPr/>
        <a:lstStyle/>
        <a:p>
          <a:r>
            <a:rPr lang="ru-RU" sz="2800" dirty="0" smtClean="0">
              <a:solidFill>
                <a:schemeClr val="bg1"/>
              </a:solidFill>
            </a:rPr>
            <a:t>Выявление и диагностика особых образовательных  потребностей ребёнка с ОВЗ</a:t>
          </a:r>
          <a:endParaRPr lang="ru-RU" sz="2800" dirty="0">
            <a:solidFill>
              <a:schemeClr val="bg1"/>
            </a:solidFill>
          </a:endParaRPr>
        </a:p>
      </dgm:t>
    </dgm:pt>
    <dgm:pt modelId="{24A4F26A-A8BC-436F-B8FC-2D4CDD1BE1D8}" type="sibTrans" cxnId="{428B8B99-736A-476B-8A6B-1507BD407875}">
      <dgm:prSet/>
      <dgm:spPr/>
      <dgm:t>
        <a:bodyPr/>
        <a:lstStyle/>
        <a:p>
          <a:endParaRPr lang="ru-RU"/>
        </a:p>
      </dgm:t>
    </dgm:pt>
    <dgm:pt modelId="{F7613478-3409-4517-ABE3-C1606C0FF292}" type="parTrans" cxnId="{428B8B99-736A-476B-8A6B-1507BD407875}">
      <dgm:prSet/>
      <dgm:spPr/>
      <dgm:t>
        <a:bodyPr/>
        <a:lstStyle/>
        <a:p>
          <a:endParaRPr lang="ru-RU"/>
        </a:p>
      </dgm:t>
    </dgm:pt>
    <dgm:pt modelId="{A5A0B930-6A0A-43C8-8D1D-CF989B6204E5}">
      <dgm:prSet phldrT="[Текст]" custT="1"/>
      <dgm:spPr/>
      <dgm:t>
        <a:bodyPr/>
        <a:lstStyle/>
        <a:p>
          <a:r>
            <a:rPr lang="ru-RU" sz="5400" dirty="0" smtClean="0"/>
            <a:t>Идея преобразований</a:t>
          </a:r>
          <a:endParaRPr lang="ru-RU" sz="5400" dirty="0"/>
        </a:p>
      </dgm:t>
    </dgm:pt>
    <dgm:pt modelId="{4F6E09E2-AA29-441C-9893-08ECC237394E}" type="sibTrans" cxnId="{65824019-2EF6-4CE1-AB7D-839645C34AFF}">
      <dgm:prSet/>
      <dgm:spPr/>
      <dgm:t>
        <a:bodyPr/>
        <a:lstStyle/>
        <a:p>
          <a:endParaRPr lang="ru-RU"/>
        </a:p>
      </dgm:t>
    </dgm:pt>
    <dgm:pt modelId="{E3D5D8BD-FB2B-4BE8-8499-B08EF72BE0D7}" type="parTrans" cxnId="{65824019-2EF6-4CE1-AB7D-839645C34AFF}">
      <dgm:prSet/>
      <dgm:spPr/>
      <dgm:t>
        <a:bodyPr/>
        <a:lstStyle/>
        <a:p>
          <a:endParaRPr lang="ru-RU"/>
        </a:p>
      </dgm:t>
    </dgm:pt>
    <dgm:pt modelId="{C946F065-F652-49C5-87C9-F2710F5CEE70}" type="pres">
      <dgm:prSet presAssocID="{49C43625-1624-4427-A3C8-CEB62EA93FF9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95F696A-342A-4A22-852B-7269A5CA7C0C}" type="pres">
      <dgm:prSet presAssocID="{A5A0B930-6A0A-43C8-8D1D-CF989B6204E5}" presName="root" presStyleCnt="0">
        <dgm:presLayoutVars>
          <dgm:chMax/>
          <dgm:chPref val="4"/>
        </dgm:presLayoutVars>
      </dgm:prSet>
      <dgm:spPr/>
    </dgm:pt>
    <dgm:pt modelId="{9851DDE1-162E-4461-A948-46B507B5272B}" type="pres">
      <dgm:prSet presAssocID="{A5A0B930-6A0A-43C8-8D1D-CF989B6204E5}" presName="rootComposite" presStyleCnt="0">
        <dgm:presLayoutVars/>
      </dgm:prSet>
      <dgm:spPr/>
    </dgm:pt>
    <dgm:pt modelId="{A7D0A4BE-FA42-4E61-B4A9-4D616A693F50}" type="pres">
      <dgm:prSet presAssocID="{A5A0B930-6A0A-43C8-8D1D-CF989B6204E5}" presName="rootText" presStyleLbl="node0" presStyleIdx="0" presStyleCnt="1" custLinFactNeighborY="13781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85D0AFBE-24F3-4B2C-B63B-57B72E3B94FE}" type="pres">
      <dgm:prSet presAssocID="{A5A0B930-6A0A-43C8-8D1D-CF989B6204E5}" presName="childShape" presStyleCnt="0">
        <dgm:presLayoutVars>
          <dgm:chMax val="0"/>
          <dgm:chPref val="0"/>
        </dgm:presLayoutVars>
      </dgm:prSet>
      <dgm:spPr/>
    </dgm:pt>
    <dgm:pt modelId="{BF4F6407-E927-4D12-911C-0D31B4D720B9}" type="pres">
      <dgm:prSet presAssocID="{E2CD1DE9-61E0-4C4D-AF93-36A69C744752}" presName="childComposite" presStyleCnt="0">
        <dgm:presLayoutVars>
          <dgm:chMax val="0"/>
          <dgm:chPref val="0"/>
        </dgm:presLayoutVars>
      </dgm:prSet>
      <dgm:spPr/>
    </dgm:pt>
    <dgm:pt modelId="{504357B9-5D1E-4D20-A0D3-7F5DC7839ED6}" type="pres">
      <dgm:prSet presAssocID="{E2CD1DE9-61E0-4C4D-AF93-36A69C744752}" presName="Image" presStyleLbl="node1" presStyleIdx="0" presStyleCnt="2"/>
      <dgm:spPr/>
    </dgm:pt>
    <dgm:pt modelId="{DDBFF433-ACC1-4F99-A30A-08416AD98773}" type="pres">
      <dgm:prSet presAssocID="{E2CD1DE9-61E0-4C4D-AF93-36A69C744752}" presName="childText" presStyleLbl="lnNode1" presStyleIdx="0" presStyleCnt="2" custLinFactNeighborX="-809" custLinFactNeighborY="30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D5B310-5C86-4FF6-9508-0E0553834D7A}" type="pres">
      <dgm:prSet presAssocID="{B101BBC2-8351-4CF4-9B9E-C60D8172B07C}" presName="childComposite" presStyleCnt="0">
        <dgm:presLayoutVars>
          <dgm:chMax val="0"/>
          <dgm:chPref val="0"/>
        </dgm:presLayoutVars>
      </dgm:prSet>
      <dgm:spPr/>
    </dgm:pt>
    <dgm:pt modelId="{C2F6FEA5-C725-41B5-8B48-300885856A08}" type="pres">
      <dgm:prSet presAssocID="{B101BBC2-8351-4CF4-9B9E-C60D8172B07C}" presName="Image" presStyleLbl="node1" presStyleIdx="1" presStyleCnt="2"/>
      <dgm:spPr/>
    </dgm:pt>
    <dgm:pt modelId="{A0D0B7F9-AD92-491A-8959-01ACB4902256}" type="pres">
      <dgm:prSet presAssocID="{B101BBC2-8351-4CF4-9B9E-C60D8172B07C}" presName="childText" presStyleLbl="l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2B81143-7927-4E79-B708-D7D5F426F24C}" type="presOf" srcId="{49C43625-1624-4427-A3C8-CEB62EA93FF9}" destId="{C946F065-F652-49C5-87C9-F2710F5CEE70}" srcOrd="0" destOrd="0" presId="urn:microsoft.com/office/officeart/2008/layout/PictureAccentList"/>
    <dgm:cxn modelId="{BD9D10DB-B2CD-457C-A599-F557B561D13D}" type="presOf" srcId="{B101BBC2-8351-4CF4-9B9E-C60D8172B07C}" destId="{A0D0B7F9-AD92-491A-8959-01ACB4902256}" srcOrd="0" destOrd="0" presId="urn:microsoft.com/office/officeart/2008/layout/PictureAccentList"/>
    <dgm:cxn modelId="{65824019-2EF6-4CE1-AB7D-839645C34AFF}" srcId="{49C43625-1624-4427-A3C8-CEB62EA93FF9}" destId="{A5A0B930-6A0A-43C8-8D1D-CF989B6204E5}" srcOrd="0" destOrd="0" parTransId="{E3D5D8BD-FB2B-4BE8-8499-B08EF72BE0D7}" sibTransId="{4F6E09E2-AA29-441C-9893-08ECC237394E}"/>
    <dgm:cxn modelId="{428B8B99-736A-476B-8A6B-1507BD407875}" srcId="{A5A0B930-6A0A-43C8-8D1D-CF989B6204E5}" destId="{E2CD1DE9-61E0-4C4D-AF93-36A69C744752}" srcOrd="0" destOrd="0" parTransId="{F7613478-3409-4517-ABE3-C1606C0FF292}" sibTransId="{24A4F26A-A8BC-436F-B8FC-2D4CDD1BE1D8}"/>
    <dgm:cxn modelId="{F3508401-8CED-4E5F-AFA4-7E4F18E971B0}" type="presOf" srcId="{A5A0B930-6A0A-43C8-8D1D-CF989B6204E5}" destId="{A7D0A4BE-FA42-4E61-B4A9-4D616A693F50}" srcOrd="0" destOrd="0" presId="urn:microsoft.com/office/officeart/2008/layout/PictureAccentList"/>
    <dgm:cxn modelId="{4A053C35-3230-4FA4-B4B6-35DA5E00DF14}" type="presOf" srcId="{E2CD1DE9-61E0-4C4D-AF93-36A69C744752}" destId="{DDBFF433-ACC1-4F99-A30A-08416AD98773}" srcOrd="0" destOrd="0" presId="urn:microsoft.com/office/officeart/2008/layout/PictureAccentList"/>
    <dgm:cxn modelId="{2199AA48-81E8-420C-8F13-A4F9D258B213}" srcId="{A5A0B930-6A0A-43C8-8D1D-CF989B6204E5}" destId="{B101BBC2-8351-4CF4-9B9E-C60D8172B07C}" srcOrd="1" destOrd="0" parTransId="{647EB56A-0C2D-428A-9729-72ACBE035F79}" sibTransId="{694DA6DB-27F6-4027-8E2F-17CF73FFA133}"/>
    <dgm:cxn modelId="{607108C6-5762-48BF-80D3-203C11AAA22A}" type="presParOf" srcId="{C946F065-F652-49C5-87C9-F2710F5CEE70}" destId="{195F696A-342A-4A22-852B-7269A5CA7C0C}" srcOrd="0" destOrd="0" presId="urn:microsoft.com/office/officeart/2008/layout/PictureAccentList"/>
    <dgm:cxn modelId="{8CD92712-39D4-468F-B90F-F0C923049474}" type="presParOf" srcId="{195F696A-342A-4A22-852B-7269A5CA7C0C}" destId="{9851DDE1-162E-4461-A948-46B507B5272B}" srcOrd="0" destOrd="0" presId="urn:microsoft.com/office/officeart/2008/layout/PictureAccentList"/>
    <dgm:cxn modelId="{D75D4456-4014-4B46-A909-7DBCE8ED3F56}" type="presParOf" srcId="{9851DDE1-162E-4461-A948-46B507B5272B}" destId="{A7D0A4BE-FA42-4E61-B4A9-4D616A693F50}" srcOrd="0" destOrd="0" presId="urn:microsoft.com/office/officeart/2008/layout/PictureAccentList"/>
    <dgm:cxn modelId="{AAEFCAE0-5A98-4C1C-95E8-72847311511C}" type="presParOf" srcId="{195F696A-342A-4A22-852B-7269A5CA7C0C}" destId="{85D0AFBE-24F3-4B2C-B63B-57B72E3B94FE}" srcOrd="1" destOrd="0" presId="urn:microsoft.com/office/officeart/2008/layout/PictureAccentList"/>
    <dgm:cxn modelId="{FB04BA8A-5DE5-4688-8EC4-57E692BBEE4D}" type="presParOf" srcId="{85D0AFBE-24F3-4B2C-B63B-57B72E3B94FE}" destId="{BF4F6407-E927-4D12-911C-0D31B4D720B9}" srcOrd="0" destOrd="0" presId="urn:microsoft.com/office/officeart/2008/layout/PictureAccentList"/>
    <dgm:cxn modelId="{93510D05-50E2-4B9F-A0FF-7CBBEC805EAC}" type="presParOf" srcId="{BF4F6407-E927-4D12-911C-0D31B4D720B9}" destId="{504357B9-5D1E-4D20-A0D3-7F5DC7839ED6}" srcOrd="0" destOrd="0" presId="urn:microsoft.com/office/officeart/2008/layout/PictureAccentList"/>
    <dgm:cxn modelId="{AEAB7B50-8EEE-4058-B4CE-663BBF0837F4}" type="presParOf" srcId="{BF4F6407-E927-4D12-911C-0D31B4D720B9}" destId="{DDBFF433-ACC1-4F99-A30A-08416AD98773}" srcOrd="1" destOrd="0" presId="urn:microsoft.com/office/officeart/2008/layout/PictureAccentList"/>
    <dgm:cxn modelId="{F6E6E0A5-B619-4203-B874-B5C6E59C2878}" type="presParOf" srcId="{85D0AFBE-24F3-4B2C-B63B-57B72E3B94FE}" destId="{44D5B310-5C86-4FF6-9508-0E0553834D7A}" srcOrd="1" destOrd="0" presId="urn:microsoft.com/office/officeart/2008/layout/PictureAccentList"/>
    <dgm:cxn modelId="{E2C775D9-87D4-4999-9B4A-9A4C53B733B5}" type="presParOf" srcId="{44D5B310-5C86-4FF6-9508-0E0553834D7A}" destId="{C2F6FEA5-C725-41B5-8B48-300885856A08}" srcOrd="0" destOrd="0" presId="urn:microsoft.com/office/officeart/2008/layout/PictureAccentList"/>
    <dgm:cxn modelId="{1A82C1CD-3210-47C7-ACA1-10B71E731313}" type="presParOf" srcId="{44D5B310-5C86-4FF6-9508-0E0553834D7A}" destId="{A0D0B7F9-AD92-491A-8959-01ACB4902256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234967-7957-4C42-9CA8-531C0CD4E946}" type="doc">
      <dgm:prSet loTypeId="urn:microsoft.com/office/officeart/2005/8/layout/cycle7" loCatId="cycle" qsTypeId="urn:microsoft.com/office/officeart/2005/8/quickstyle/3d5" qsCatId="3D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CABD3379-94CC-4708-8EE3-0C193EBC8EAA}">
      <dgm:prSet phldrT="[Текст]" custT="1"/>
      <dgm:spPr/>
      <dgm:t>
        <a:bodyPr/>
        <a:lstStyle/>
        <a:p>
          <a:r>
            <a:rPr lang="ru-RU" sz="3600" b="1" dirty="0" smtClean="0">
              <a:solidFill>
                <a:schemeClr val="accent2">
                  <a:lumMod val="50000"/>
                </a:schemeClr>
              </a:solidFill>
            </a:rPr>
            <a:t>Цель педагогического опыта</a:t>
          </a:r>
          <a:endParaRPr lang="ru-RU" sz="3600" b="1" dirty="0">
            <a:solidFill>
              <a:schemeClr val="accent2">
                <a:lumMod val="50000"/>
              </a:schemeClr>
            </a:solidFill>
          </a:endParaRPr>
        </a:p>
      </dgm:t>
    </dgm:pt>
    <dgm:pt modelId="{4BF6AF96-BD2A-4060-85AD-66B953C14EBA}" type="parTrans" cxnId="{6668DC67-70F0-4275-BEAA-2A69F20F3BDD}">
      <dgm:prSet/>
      <dgm:spPr/>
      <dgm:t>
        <a:bodyPr/>
        <a:lstStyle/>
        <a:p>
          <a:endParaRPr lang="ru-RU"/>
        </a:p>
      </dgm:t>
    </dgm:pt>
    <dgm:pt modelId="{A96E7EC7-EE87-45B2-9F14-45682DFEE8C3}" type="sibTrans" cxnId="{6668DC67-70F0-4275-BEAA-2A69F20F3BDD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D73FDA26-1868-4B76-9CB4-E09F8B0FCD44}">
      <dgm:prSet phldrT="[Текст]" custT="1"/>
      <dgm:spPr/>
      <dgm:t>
        <a:bodyPr/>
        <a:lstStyle/>
        <a:p>
          <a:r>
            <a:rPr lang="ru-RU" sz="2800" dirty="0" smtClean="0">
              <a:solidFill>
                <a:schemeClr val="accent2">
                  <a:lumMod val="50000"/>
                </a:schemeClr>
              </a:solidFill>
            </a:rPr>
            <a:t>Показать эффективность использования разработанной серии дидактических игр</a:t>
          </a:r>
          <a:endParaRPr lang="ru-RU" sz="2800" dirty="0">
            <a:solidFill>
              <a:schemeClr val="accent2">
                <a:lumMod val="50000"/>
              </a:schemeClr>
            </a:solidFill>
          </a:endParaRPr>
        </a:p>
      </dgm:t>
    </dgm:pt>
    <dgm:pt modelId="{DBD37DEF-760B-4F3A-9F2D-1D46CC943D99}" type="parTrans" cxnId="{B5778600-05A0-4AA6-AEFA-2A444EF8D3D1}">
      <dgm:prSet/>
      <dgm:spPr/>
      <dgm:t>
        <a:bodyPr/>
        <a:lstStyle/>
        <a:p>
          <a:endParaRPr lang="ru-RU"/>
        </a:p>
      </dgm:t>
    </dgm:pt>
    <dgm:pt modelId="{F15C2597-B605-4C63-B7CD-CA08C5C036A8}" type="sibTrans" cxnId="{B5778600-05A0-4AA6-AEFA-2A444EF8D3D1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9522130D-C0F3-4A9A-A01C-29CF7710B6D7}">
      <dgm:prSet phldrT="[Текст]" custT="1"/>
      <dgm:spPr/>
      <dgm:t>
        <a:bodyPr/>
        <a:lstStyle/>
        <a:p>
          <a:r>
            <a:rPr lang="ru-RU" sz="2800" dirty="0" smtClean="0">
              <a:solidFill>
                <a:schemeClr val="accent2">
                  <a:lumMod val="50000"/>
                </a:schemeClr>
              </a:solidFill>
            </a:rPr>
            <a:t>Разработать серию дидактических игр для развития процессов словообразования</a:t>
          </a:r>
          <a:endParaRPr lang="ru-RU" sz="2800" dirty="0">
            <a:solidFill>
              <a:schemeClr val="accent2">
                <a:lumMod val="50000"/>
              </a:schemeClr>
            </a:solidFill>
          </a:endParaRPr>
        </a:p>
      </dgm:t>
    </dgm:pt>
    <dgm:pt modelId="{6480E0DF-9A81-438B-84FE-96D613CFFDF0}" type="parTrans" cxnId="{FB10E617-0799-44E7-8702-D097DB2754D0}">
      <dgm:prSet/>
      <dgm:spPr/>
      <dgm:t>
        <a:bodyPr/>
        <a:lstStyle/>
        <a:p>
          <a:endParaRPr lang="ru-RU"/>
        </a:p>
      </dgm:t>
    </dgm:pt>
    <dgm:pt modelId="{A2082D1C-78DB-4618-B717-105779E526AE}" type="sibTrans" cxnId="{FB10E617-0799-44E7-8702-D097DB2754D0}">
      <dgm:prSet/>
      <dgm:spPr>
        <a:solidFill>
          <a:srgbClr val="C00000"/>
        </a:solidFill>
      </dgm:spPr>
      <dgm:t>
        <a:bodyPr/>
        <a:lstStyle/>
        <a:p>
          <a:endParaRPr lang="ru-RU"/>
        </a:p>
      </dgm:t>
    </dgm:pt>
    <dgm:pt modelId="{A124CFF3-6691-42D9-A64E-DF3B7673ABE5}" type="pres">
      <dgm:prSet presAssocID="{06234967-7957-4C42-9CA8-531C0CD4E94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954444-B011-4B02-86AA-9A1F5AEF9577}" type="pres">
      <dgm:prSet presAssocID="{CABD3379-94CC-4708-8EE3-0C193EBC8EAA}" presName="node" presStyleLbl="node1" presStyleIdx="0" presStyleCnt="3" custScaleX="1672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FDE503-99CC-41BC-B371-C16B6F97231B}" type="pres">
      <dgm:prSet presAssocID="{A96E7EC7-EE87-45B2-9F14-45682DFEE8C3}" presName="sibTrans" presStyleLbl="sibTrans2D1" presStyleIdx="0" presStyleCnt="3" custScaleX="101739"/>
      <dgm:spPr/>
      <dgm:t>
        <a:bodyPr/>
        <a:lstStyle/>
        <a:p>
          <a:endParaRPr lang="ru-RU"/>
        </a:p>
      </dgm:t>
    </dgm:pt>
    <dgm:pt modelId="{CDC3B573-A749-4663-B564-3BC066D958E6}" type="pres">
      <dgm:prSet presAssocID="{A96E7EC7-EE87-45B2-9F14-45682DFEE8C3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A43E0A78-3171-4422-B3BD-9A454D503F00}" type="pres">
      <dgm:prSet presAssocID="{D73FDA26-1868-4B76-9CB4-E09F8B0FCD44}" presName="node" presStyleLbl="node1" presStyleIdx="1" presStyleCnt="3" custScaleX="131744" custScaleY="221880" custRadScaleRad="98008" custRadScaleInc="-30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C5D774-C0A0-4F1D-A4F6-9FDC8FE6D382}" type="pres">
      <dgm:prSet presAssocID="{F15C2597-B605-4C63-B7CD-CA08C5C036A8}" presName="sibTrans" presStyleLbl="sibTrans2D1" presStyleIdx="1" presStyleCnt="3"/>
      <dgm:spPr/>
      <dgm:t>
        <a:bodyPr/>
        <a:lstStyle/>
        <a:p>
          <a:endParaRPr lang="ru-RU"/>
        </a:p>
      </dgm:t>
    </dgm:pt>
    <dgm:pt modelId="{BC740F6E-B05A-4C2A-8658-7D3058FF81F1}" type="pres">
      <dgm:prSet presAssocID="{F15C2597-B605-4C63-B7CD-CA08C5C036A8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9F0055C5-2DEC-40C1-B3D3-630BFDD1294E}" type="pres">
      <dgm:prSet presAssocID="{9522130D-C0F3-4A9A-A01C-29CF7710B6D7}" presName="node" presStyleLbl="node1" presStyleIdx="2" presStyleCnt="3" custScaleX="122283" custScaleY="209934" custRadScaleRad="93154" custRadScaleInc="71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F5FC36-1669-4FC1-A109-AAFA9ABD18C4}" type="pres">
      <dgm:prSet presAssocID="{A2082D1C-78DB-4618-B717-105779E526AE}" presName="sibTrans" presStyleLbl="sibTrans2D1" presStyleIdx="2" presStyleCnt="3" custScaleX="113982"/>
      <dgm:spPr/>
      <dgm:t>
        <a:bodyPr/>
        <a:lstStyle/>
        <a:p>
          <a:endParaRPr lang="ru-RU"/>
        </a:p>
      </dgm:t>
    </dgm:pt>
    <dgm:pt modelId="{480E268A-2DD5-4D34-B311-B1A32538FC8F}" type="pres">
      <dgm:prSet presAssocID="{A2082D1C-78DB-4618-B717-105779E526AE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891B66E3-1886-4B9B-AD2B-6FE629B47B3A}" type="presOf" srcId="{06234967-7957-4C42-9CA8-531C0CD4E946}" destId="{A124CFF3-6691-42D9-A64E-DF3B7673ABE5}" srcOrd="0" destOrd="0" presId="urn:microsoft.com/office/officeart/2005/8/layout/cycle7"/>
    <dgm:cxn modelId="{60F63123-89C7-4AA0-9DB7-A9B2294A384A}" type="presOf" srcId="{A96E7EC7-EE87-45B2-9F14-45682DFEE8C3}" destId="{EEFDE503-99CC-41BC-B371-C16B6F97231B}" srcOrd="0" destOrd="0" presId="urn:microsoft.com/office/officeart/2005/8/layout/cycle7"/>
    <dgm:cxn modelId="{FB10E617-0799-44E7-8702-D097DB2754D0}" srcId="{06234967-7957-4C42-9CA8-531C0CD4E946}" destId="{9522130D-C0F3-4A9A-A01C-29CF7710B6D7}" srcOrd="2" destOrd="0" parTransId="{6480E0DF-9A81-438B-84FE-96D613CFFDF0}" sibTransId="{A2082D1C-78DB-4618-B717-105779E526AE}"/>
    <dgm:cxn modelId="{935E210B-DAA8-4A06-BA97-DCA54865DBE8}" type="presOf" srcId="{A2082D1C-78DB-4618-B717-105779E526AE}" destId="{480E268A-2DD5-4D34-B311-B1A32538FC8F}" srcOrd="1" destOrd="0" presId="urn:microsoft.com/office/officeart/2005/8/layout/cycle7"/>
    <dgm:cxn modelId="{524CC078-CC61-4BE8-B435-68B1C4B8A073}" type="presOf" srcId="{A2082D1C-78DB-4618-B717-105779E526AE}" destId="{AEF5FC36-1669-4FC1-A109-AAFA9ABD18C4}" srcOrd="0" destOrd="0" presId="urn:microsoft.com/office/officeart/2005/8/layout/cycle7"/>
    <dgm:cxn modelId="{F4090678-BAB0-4DF9-BB9C-EFB053825DE5}" type="presOf" srcId="{F15C2597-B605-4C63-B7CD-CA08C5C036A8}" destId="{2AC5D774-C0A0-4F1D-A4F6-9FDC8FE6D382}" srcOrd="0" destOrd="0" presId="urn:microsoft.com/office/officeart/2005/8/layout/cycle7"/>
    <dgm:cxn modelId="{F95F4D18-B762-495F-BA18-FFFA4D83CAB4}" type="presOf" srcId="{CABD3379-94CC-4708-8EE3-0C193EBC8EAA}" destId="{82954444-B011-4B02-86AA-9A1F5AEF9577}" srcOrd="0" destOrd="0" presId="urn:microsoft.com/office/officeart/2005/8/layout/cycle7"/>
    <dgm:cxn modelId="{2259724D-9B1F-480A-B69C-D93FDEA0ADE3}" type="presOf" srcId="{A96E7EC7-EE87-45B2-9F14-45682DFEE8C3}" destId="{CDC3B573-A749-4663-B564-3BC066D958E6}" srcOrd="1" destOrd="0" presId="urn:microsoft.com/office/officeart/2005/8/layout/cycle7"/>
    <dgm:cxn modelId="{B5778600-05A0-4AA6-AEFA-2A444EF8D3D1}" srcId="{06234967-7957-4C42-9CA8-531C0CD4E946}" destId="{D73FDA26-1868-4B76-9CB4-E09F8B0FCD44}" srcOrd="1" destOrd="0" parTransId="{DBD37DEF-760B-4F3A-9F2D-1D46CC943D99}" sibTransId="{F15C2597-B605-4C63-B7CD-CA08C5C036A8}"/>
    <dgm:cxn modelId="{C6AA601B-1E05-42D5-BCB2-92C8D7EB4B65}" type="presOf" srcId="{F15C2597-B605-4C63-B7CD-CA08C5C036A8}" destId="{BC740F6E-B05A-4C2A-8658-7D3058FF81F1}" srcOrd="1" destOrd="0" presId="urn:microsoft.com/office/officeart/2005/8/layout/cycle7"/>
    <dgm:cxn modelId="{CFB98FC9-162A-40D0-BDCF-950DFBBFFC0F}" type="presOf" srcId="{D73FDA26-1868-4B76-9CB4-E09F8B0FCD44}" destId="{A43E0A78-3171-4422-B3BD-9A454D503F00}" srcOrd="0" destOrd="0" presId="urn:microsoft.com/office/officeart/2005/8/layout/cycle7"/>
    <dgm:cxn modelId="{6668DC67-70F0-4275-BEAA-2A69F20F3BDD}" srcId="{06234967-7957-4C42-9CA8-531C0CD4E946}" destId="{CABD3379-94CC-4708-8EE3-0C193EBC8EAA}" srcOrd="0" destOrd="0" parTransId="{4BF6AF96-BD2A-4060-85AD-66B953C14EBA}" sibTransId="{A96E7EC7-EE87-45B2-9F14-45682DFEE8C3}"/>
    <dgm:cxn modelId="{C7E282F1-A228-40E7-B8CB-5C4625BF5B98}" type="presOf" srcId="{9522130D-C0F3-4A9A-A01C-29CF7710B6D7}" destId="{9F0055C5-2DEC-40C1-B3D3-630BFDD1294E}" srcOrd="0" destOrd="0" presId="urn:microsoft.com/office/officeart/2005/8/layout/cycle7"/>
    <dgm:cxn modelId="{9AB1D43F-B278-46DE-B651-982059F52499}" type="presParOf" srcId="{A124CFF3-6691-42D9-A64E-DF3B7673ABE5}" destId="{82954444-B011-4B02-86AA-9A1F5AEF9577}" srcOrd="0" destOrd="0" presId="urn:microsoft.com/office/officeart/2005/8/layout/cycle7"/>
    <dgm:cxn modelId="{29A9B9C9-0001-4504-B469-1A7BCF239773}" type="presParOf" srcId="{A124CFF3-6691-42D9-A64E-DF3B7673ABE5}" destId="{EEFDE503-99CC-41BC-B371-C16B6F97231B}" srcOrd="1" destOrd="0" presId="urn:microsoft.com/office/officeart/2005/8/layout/cycle7"/>
    <dgm:cxn modelId="{46586F08-037C-4949-80A8-B3BFE74DD741}" type="presParOf" srcId="{EEFDE503-99CC-41BC-B371-C16B6F97231B}" destId="{CDC3B573-A749-4663-B564-3BC066D958E6}" srcOrd="0" destOrd="0" presId="urn:microsoft.com/office/officeart/2005/8/layout/cycle7"/>
    <dgm:cxn modelId="{596B1A12-AA8A-4AA6-A81A-F0359DB86BE8}" type="presParOf" srcId="{A124CFF3-6691-42D9-A64E-DF3B7673ABE5}" destId="{A43E0A78-3171-4422-B3BD-9A454D503F00}" srcOrd="2" destOrd="0" presId="urn:microsoft.com/office/officeart/2005/8/layout/cycle7"/>
    <dgm:cxn modelId="{737C6577-EB8E-43DC-BADC-BCBBA10CDE1E}" type="presParOf" srcId="{A124CFF3-6691-42D9-A64E-DF3B7673ABE5}" destId="{2AC5D774-C0A0-4F1D-A4F6-9FDC8FE6D382}" srcOrd="3" destOrd="0" presId="urn:microsoft.com/office/officeart/2005/8/layout/cycle7"/>
    <dgm:cxn modelId="{3581C05D-9D96-47DE-8AE2-96A3BA6D85AE}" type="presParOf" srcId="{2AC5D774-C0A0-4F1D-A4F6-9FDC8FE6D382}" destId="{BC740F6E-B05A-4C2A-8658-7D3058FF81F1}" srcOrd="0" destOrd="0" presId="urn:microsoft.com/office/officeart/2005/8/layout/cycle7"/>
    <dgm:cxn modelId="{0CE70852-8B6E-484C-BDC5-A24F077F003D}" type="presParOf" srcId="{A124CFF3-6691-42D9-A64E-DF3B7673ABE5}" destId="{9F0055C5-2DEC-40C1-B3D3-630BFDD1294E}" srcOrd="4" destOrd="0" presId="urn:microsoft.com/office/officeart/2005/8/layout/cycle7"/>
    <dgm:cxn modelId="{93735506-4B75-49C5-AB52-0290E87AA106}" type="presParOf" srcId="{A124CFF3-6691-42D9-A64E-DF3B7673ABE5}" destId="{AEF5FC36-1669-4FC1-A109-AAFA9ABD18C4}" srcOrd="5" destOrd="0" presId="urn:microsoft.com/office/officeart/2005/8/layout/cycle7"/>
    <dgm:cxn modelId="{81481020-1CD5-4065-8AB8-BF4438B30EDA}" type="presParOf" srcId="{AEF5FC36-1669-4FC1-A109-AAFA9ABD18C4}" destId="{480E268A-2DD5-4D34-B311-B1A32538FC8F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DBDC86-DBCB-4DA3-B79A-58D112D6964E}" type="doc">
      <dgm:prSet loTypeId="urn:microsoft.com/office/officeart/2005/8/layout/hierarchy3" loCatId="list" qsTypeId="urn:microsoft.com/office/officeart/2005/8/quickstyle/3d6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9B0F6CB-E0BD-4E6E-BB73-376C3A2A75C6}">
      <dgm:prSet phldrT="[Текст]" custT="1"/>
      <dgm:spPr>
        <a:solidFill>
          <a:schemeClr val="accent6">
            <a:lumMod val="40000"/>
            <a:lumOff val="60000"/>
          </a:schemeClr>
        </a:solidFill>
        <a:ln w="38100"/>
        <a:sp3d prstMaterial="plastic">
          <a:bevelT w="50800" h="50800" prst="relaxedInset"/>
          <a:bevelB w="50800" h="50800"/>
        </a:sp3d>
      </dgm:spPr>
      <dgm:t>
        <a:bodyPr/>
        <a:lstStyle/>
        <a:p>
          <a:r>
            <a:rPr lang="ru-RU" sz="2400" dirty="0" smtClean="0">
              <a:solidFill>
                <a:schemeClr val="tx1"/>
              </a:solidFill>
            </a:rPr>
            <a:t>Научить правильно образовывать словообразовательные модели различных частей речи</a:t>
          </a:r>
          <a:endParaRPr lang="ru-RU" sz="2400" dirty="0">
            <a:solidFill>
              <a:schemeClr val="tx1"/>
            </a:solidFill>
          </a:endParaRPr>
        </a:p>
      </dgm:t>
    </dgm:pt>
    <dgm:pt modelId="{93EE0A69-DCE9-42F1-A03F-350E31661DAB}" type="parTrans" cxnId="{11C451C5-1339-4354-97A6-6FCC102CA432}">
      <dgm:prSet/>
      <dgm:spPr/>
      <dgm:t>
        <a:bodyPr/>
        <a:lstStyle/>
        <a:p>
          <a:endParaRPr lang="ru-RU"/>
        </a:p>
      </dgm:t>
    </dgm:pt>
    <dgm:pt modelId="{755BEDAB-48D8-458C-8F98-45AA25BF0440}" type="sibTrans" cxnId="{11C451C5-1339-4354-97A6-6FCC102CA432}">
      <dgm:prSet/>
      <dgm:spPr/>
      <dgm:t>
        <a:bodyPr/>
        <a:lstStyle/>
        <a:p>
          <a:endParaRPr lang="ru-RU"/>
        </a:p>
      </dgm:t>
    </dgm:pt>
    <dgm:pt modelId="{CC87CE73-F841-476C-8288-031A738F61AE}">
      <dgm:prSet phldrT="[Текст]" custT="1"/>
      <dgm:spPr>
        <a:solidFill>
          <a:schemeClr val="tx2">
            <a:lumMod val="60000"/>
            <a:lumOff val="40000"/>
            <a:alpha val="90000"/>
          </a:schemeClr>
        </a:solidFill>
        <a:ln w="28575"/>
        <a:sp3d z="-152400" prstMaterial="plastic">
          <a:bevelT w="25400" h="25400" prst="relaxedInset"/>
          <a:bevelB w="25400" h="25400"/>
        </a:sp3d>
      </dgm:spPr>
      <dgm:t>
        <a:bodyPr/>
        <a:lstStyle/>
        <a:p>
          <a:r>
            <a:rPr lang="ru-RU" sz="2400" dirty="0" smtClean="0"/>
            <a:t>Повысить речевую активность, коммуникацию</a:t>
          </a:r>
          <a:endParaRPr lang="ru-RU" sz="2400" dirty="0"/>
        </a:p>
      </dgm:t>
    </dgm:pt>
    <dgm:pt modelId="{15A41D14-3740-434C-A865-39A33FA6AB6F}" type="parTrans" cxnId="{461BDC18-0A46-4271-AF11-72705E23C5B9}">
      <dgm:prSet/>
      <dgm:spPr>
        <a:sp3d z="-25400" prstMaterial="plastic">
          <a:bevelT prst="relaxedInset"/>
        </a:sp3d>
      </dgm:spPr>
      <dgm:t>
        <a:bodyPr/>
        <a:lstStyle/>
        <a:p>
          <a:endParaRPr lang="ru-RU"/>
        </a:p>
      </dgm:t>
    </dgm:pt>
    <dgm:pt modelId="{F09B5F7B-3BB1-47C0-8B1C-72100343D1A8}" type="sibTrans" cxnId="{461BDC18-0A46-4271-AF11-72705E23C5B9}">
      <dgm:prSet/>
      <dgm:spPr/>
      <dgm:t>
        <a:bodyPr/>
        <a:lstStyle/>
        <a:p>
          <a:endParaRPr lang="ru-RU"/>
        </a:p>
      </dgm:t>
    </dgm:pt>
    <dgm:pt modelId="{3FC68CD8-0A6A-4608-A87A-447CE2942587}">
      <dgm:prSet phldrT="[Текст]" custT="1"/>
      <dgm:spPr>
        <a:solidFill>
          <a:schemeClr val="accent6">
            <a:lumMod val="40000"/>
            <a:lumOff val="60000"/>
            <a:alpha val="90000"/>
          </a:schemeClr>
        </a:solidFill>
        <a:ln w="28575"/>
        <a:sp3d z="-152400" prstMaterial="plastic">
          <a:bevelT w="25400" h="25400" prst="relaxedInset"/>
          <a:bevelB w="25400" h="25400"/>
        </a:sp3d>
      </dgm:spPr>
      <dgm:t>
        <a:bodyPr/>
        <a:lstStyle/>
        <a:p>
          <a:r>
            <a:rPr lang="ru-RU" sz="2400" dirty="0" smtClean="0"/>
            <a:t>Обогащать, расширять словарный запас детей</a:t>
          </a:r>
          <a:endParaRPr lang="ru-RU" sz="2400" dirty="0"/>
        </a:p>
      </dgm:t>
    </dgm:pt>
    <dgm:pt modelId="{38E755B7-A975-4F2F-9CC1-67B4718E55C3}" type="parTrans" cxnId="{E238E0BE-1E44-4697-B8FC-71DB4767B719}">
      <dgm:prSet/>
      <dgm:spPr>
        <a:sp3d z="-25400" prstMaterial="plastic">
          <a:bevelT prst="relaxedInset"/>
        </a:sp3d>
      </dgm:spPr>
      <dgm:t>
        <a:bodyPr/>
        <a:lstStyle/>
        <a:p>
          <a:endParaRPr lang="ru-RU"/>
        </a:p>
      </dgm:t>
    </dgm:pt>
    <dgm:pt modelId="{1CFACE2A-881F-431C-998D-3DB0986C6664}" type="sibTrans" cxnId="{E238E0BE-1E44-4697-B8FC-71DB4767B719}">
      <dgm:prSet/>
      <dgm:spPr/>
      <dgm:t>
        <a:bodyPr/>
        <a:lstStyle/>
        <a:p>
          <a:endParaRPr lang="ru-RU"/>
        </a:p>
      </dgm:t>
    </dgm:pt>
    <dgm:pt modelId="{6DACF11B-59C2-422F-93E3-62ACB7248A55}">
      <dgm:prSet phldrT="[Текст]" custT="1"/>
      <dgm:spPr>
        <a:solidFill>
          <a:schemeClr val="tx2">
            <a:lumMod val="60000"/>
            <a:lumOff val="40000"/>
          </a:schemeClr>
        </a:solidFill>
        <a:sp3d prstMaterial="plastic">
          <a:bevelT w="50800" h="50800" prst="relaxedInset"/>
          <a:bevelB w="50800" h="50800"/>
        </a:sp3d>
      </dgm:spPr>
      <dgm:t>
        <a:bodyPr/>
        <a:lstStyle/>
        <a:p>
          <a:r>
            <a:rPr lang="ru-RU" sz="2800" dirty="0" smtClean="0">
              <a:solidFill>
                <a:schemeClr val="tx1"/>
              </a:solidFill>
            </a:rPr>
            <a:t>Развивать фонематическое восприятие</a:t>
          </a:r>
          <a:endParaRPr lang="ru-RU" sz="2800" dirty="0">
            <a:solidFill>
              <a:schemeClr val="tx1"/>
            </a:solidFill>
          </a:endParaRPr>
        </a:p>
      </dgm:t>
    </dgm:pt>
    <dgm:pt modelId="{A8813493-CFED-452E-90DE-E13AE8BCDFC7}" type="parTrans" cxnId="{90C9C470-E14A-41E3-BF36-4CFC3D7E46F9}">
      <dgm:prSet/>
      <dgm:spPr/>
      <dgm:t>
        <a:bodyPr/>
        <a:lstStyle/>
        <a:p>
          <a:endParaRPr lang="ru-RU"/>
        </a:p>
      </dgm:t>
    </dgm:pt>
    <dgm:pt modelId="{B2515215-DBCC-4853-8FB8-08A603FF30AA}" type="sibTrans" cxnId="{90C9C470-E14A-41E3-BF36-4CFC3D7E46F9}">
      <dgm:prSet/>
      <dgm:spPr/>
      <dgm:t>
        <a:bodyPr/>
        <a:lstStyle/>
        <a:p>
          <a:endParaRPr lang="ru-RU"/>
        </a:p>
      </dgm:t>
    </dgm:pt>
    <dgm:pt modelId="{DE5E1995-0694-4C29-B27F-793086AED03B}">
      <dgm:prSet phldrT="[Текст]" custT="1"/>
      <dgm:spPr>
        <a:solidFill>
          <a:schemeClr val="accent6">
            <a:lumMod val="40000"/>
            <a:lumOff val="60000"/>
            <a:alpha val="90000"/>
          </a:schemeClr>
        </a:solidFill>
        <a:ln w="28575"/>
        <a:sp3d z="-152400" prstMaterial="plastic">
          <a:bevelT w="25400" h="25400" prst="relaxedInset"/>
          <a:bevelB w="25400" h="25400"/>
        </a:sp3d>
      </dgm:spPr>
      <dgm:t>
        <a:bodyPr/>
        <a:lstStyle/>
        <a:p>
          <a:r>
            <a:rPr lang="ru-RU" sz="2400" dirty="0" smtClean="0">
              <a:solidFill>
                <a:schemeClr val="tx1"/>
              </a:solidFill>
            </a:rPr>
            <a:t>Развивать языковое чутьё, творческую активность детей</a:t>
          </a:r>
          <a:endParaRPr lang="ru-RU" sz="2400" dirty="0">
            <a:solidFill>
              <a:schemeClr val="tx1"/>
            </a:solidFill>
          </a:endParaRPr>
        </a:p>
      </dgm:t>
    </dgm:pt>
    <dgm:pt modelId="{518D31B6-F749-41D1-8746-3EBB5BA370AC}" type="parTrans" cxnId="{77B12EF3-9DC2-4A41-967D-D332A31AFB5B}">
      <dgm:prSet/>
      <dgm:spPr>
        <a:sp3d z="-25400" prstMaterial="plastic">
          <a:bevelT prst="relaxedInset"/>
        </a:sp3d>
      </dgm:spPr>
      <dgm:t>
        <a:bodyPr/>
        <a:lstStyle/>
        <a:p>
          <a:endParaRPr lang="ru-RU"/>
        </a:p>
      </dgm:t>
    </dgm:pt>
    <dgm:pt modelId="{626FF3E5-6F8D-4588-B8FE-DB45CD3FDAB3}" type="sibTrans" cxnId="{77B12EF3-9DC2-4A41-967D-D332A31AFB5B}">
      <dgm:prSet/>
      <dgm:spPr/>
      <dgm:t>
        <a:bodyPr/>
        <a:lstStyle/>
        <a:p>
          <a:endParaRPr lang="ru-RU"/>
        </a:p>
      </dgm:t>
    </dgm:pt>
    <dgm:pt modelId="{2DEA3EF5-2C1F-4761-B8B8-097A23896006}">
      <dgm:prSet phldrT="[Текст]" custT="1"/>
      <dgm:spPr>
        <a:solidFill>
          <a:schemeClr val="tx2">
            <a:lumMod val="60000"/>
            <a:lumOff val="40000"/>
            <a:alpha val="90000"/>
          </a:schemeClr>
        </a:solidFill>
        <a:ln w="28575"/>
        <a:sp3d z="-152400" prstMaterial="plastic">
          <a:bevelT w="25400" h="25400" prst="relaxedInset"/>
          <a:bevelB w="25400" h="25400"/>
        </a:sp3d>
      </dgm:spPr>
      <dgm:t>
        <a:bodyPr/>
        <a:lstStyle/>
        <a:p>
          <a:r>
            <a:rPr lang="ru-RU" sz="2400" dirty="0" smtClean="0"/>
            <a:t>Совершенствовать просодическую сторону речи</a:t>
          </a:r>
          <a:endParaRPr lang="ru-RU" sz="2400" dirty="0"/>
        </a:p>
      </dgm:t>
    </dgm:pt>
    <dgm:pt modelId="{4EDEBC5C-ADC8-4278-B12C-3B9572B69C78}" type="parTrans" cxnId="{05A454BB-0A1D-4F53-8A7A-1C8CD81A4F27}">
      <dgm:prSet/>
      <dgm:spPr>
        <a:sp3d z="-25400" prstMaterial="plastic">
          <a:bevelT prst="relaxedInset"/>
        </a:sp3d>
      </dgm:spPr>
      <dgm:t>
        <a:bodyPr/>
        <a:lstStyle/>
        <a:p>
          <a:endParaRPr lang="ru-RU"/>
        </a:p>
      </dgm:t>
    </dgm:pt>
    <dgm:pt modelId="{FF37A942-6880-4F55-96EB-F7022107D198}" type="sibTrans" cxnId="{05A454BB-0A1D-4F53-8A7A-1C8CD81A4F27}">
      <dgm:prSet/>
      <dgm:spPr/>
      <dgm:t>
        <a:bodyPr/>
        <a:lstStyle/>
        <a:p>
          <a:endParaRPr lang="ru-RU"/>
        </a:p>
      </dgm:t>
    </dgm:pt>
    <dgm:pt modelId="{44FBA022-86D6-4834-8AFF-6E30B6FE1DDA}" type="pres">
      <dgm:prSet presAssocID="{79DBDC86-DBCB-4DA3-B79A-58D112D6964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39A86FD-2E05-4D2F-B9DF-B7E5129C8F79}" type="pres">
      <dgm:prSet presAssocID="{99B0F6CB-E0BD-4E6E-BB73-376C3A2A75C6}" presName="root" presStyleCnt="0"/>
      <dgm:spPr>
        <a:sp3d>
          <a:bevelT prst="relaxedInset"/>
        </a:sp3d>
      </dgm:spPr>
      <dgm:t>
        <a:bodyPr/>
        <a:lstStyle/>
        <a:p>
          <a:endParaRPr lang="ru-RU"/>
        </a:p>
      </dgm:t>
    </dgm:pt>
    <dgm:pt modelId="{3DE10FDB-276D-4809-8854-B419114265C8}" type="pres">
      <dgm:prSet presAssocID="{99B0F6CB-E0BD-4E6E-BB73-376C3A2A75C6}" presName="rootComposite" presStyleCnt="0"/>
      <dgm:spPr>
        <a:sp3d>
          <a:bevelT prst="relaxedInset"/>
        </a:sp3d>
      </dgm:spPr>
      <dgm:t>
        <a:bodyPr/>
        <a:lstStyle/>
        <a:p>
          <a:endParaRPr lang="ru-RU"/>
        </a:p>
      </dgm:t>
    </dgm:pt>
    <dgm:pt modelId="{FEB194B0-F02A-4D4C-98EB-DE28B1C96E05}" type="pres">
      <dgm:prSet presAssocID="{99B0F6CB-E0BD-4E6E-BB73-376C3A2A75C6}" presName="rootText" presStyleLbl="node1" presStyleIdx="0" presStyleCnt="2"/>
      <dgm:spPr/>
      <dgm:t>
        <a:bodyPr/>
        <a:lstStyle/>
        <a:p>
          <a:endParaRPr lang="ru-RU"/>
        </a:p>
      </dgm:t>
    </dgm:pt>
    <dgm:pt modelId="{8E7E2D7D-E747-4377-8550-B580E8C91018}" type="pres">
      <dgm:prSet presAssocID="{99B0F6CB-E0BD-4E6E-BB73-376C3A2A75C6}" presName="rootConnector" presStyleLbl="node1" presStyleIdx="0" presStyleCnt="2"/>
      <dgm:spPr/>
      <dgm:t>
        <a:bodyPr/>
        <a:lstStyle/>
        <a:p>
          <a:endParaRPr lang="ru-RU"/>
        </a:p>
      </dgm:t>
    </dgm:pt>
    <dgm:pt modelId="{F8686979-BE4B-48E7-9AA5-8080923D34F6}" type="pres">
      <dgm:prSet presAssocID="{99B0F6CB-E0BD-4E6E-BB73-376C3A2A75C6}" presName="childShape" presStyleCnt="0"/>
      <dgm:spPr>
        <a:sp3d>
          <a:bevelT prst="relaxedInset"/>
        </a:sp3d>
      </dgm:spPr>
      <dgm:t>
        <a:bodyPr/>
        <a:lstStyle/>
        <a:p>
          <a:endParaRPr lang="ru-RU"/>
        </a:p>
      </dgm:t>
    </dgm:pt>
    <dgm:pt modelId="{853F7EEB-1E48-4105-A119-03153A1ACF8D}" type="pres">
      <dgm:prSet presAssocID="{15A41D14-3740-434C-A865-39A33FA6AB6F}" presName="Name13" presStyleLbl="parChTrans1D2" presStyleIdx="0" presStyleCnt="4"/>
      <dgm:spPr/>
      <dgm:t>
        <a:bodyPr/>
        <a:lstStyle/>
        <a:p>
          <a:endParaRPr lang="ru-RU"/>
        </a:p>
      </dgm:t>
    </dgm:pt>
    <dgm:pt modelId="{0ECFD21D-6C4D-421F-8EF3-2DEFEF2FD252}" type="pres">
      <dgm:prSet presAssocID="{CC87CE73-F841-476C-8288-031A738F61AE}" presName="child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33B0B2-6EAA-48EF-A7D9-3BF459A27D69}" type="pres">
      <dgm:prSet presAssocID="{38E755B7-A975-4F2F-9CC1-67B4718E55C3}" presName="Name13" presStyleLbl="parChTrans1D2" presStyleIdx="1" presStyleCnt="4"/>
      <dgm:spPr/>
      <dgm:t>
        <a:bodyPr/>
        <a:lstStyle/>
        <a:p>
          <a:endParaRPr lang="ru-RU"/>
        </a:p>
      </dgm:t>
    </dgm:pt>
    <dgm:pt modelId="{E7188808-E350-48E5-8E03-26453E463B63}" type="pres">
      <dgm:prSet presAssocID="{3FC68CD8-0A6A-4608-A87A-447CE2942587}" presName="child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A23B69-5267-444D-A638-3C2A0A889AE5}" type="pres">
      <dgm:prSet presAssocID="{6DACF11B-59C2-422F-93E3-62ACB7248A55}" presName="root" presStyleCnt="0"/>
      <dgm:spPr>
        <a:sp3d>
          <a:bevelT prst="relaxedInset"/>
        </a:sp3d>
      </dgm:spPr>
      <dgm:t>
        <a:bodyPr/>
        <a:lstStyle/>
        <a:p>
          <a:endParaRPr lang="ru-RU"/>
        </a:p>
      </dgm:t>
    </dgm:pt>
    <dgm:pt modelId="{B3CFAC1C-9580-4468-B3BB-04715589FBBB}" type="pres">
      <dgm:prSet presAssocID="{6DACF11B-59C2-422F-93E3-62ACB7248A55}" presName="rootComposite" presStyleCnt="0"/>
      <dgm:spPr>
        <a:sp3d>
          <a:bevelT prst="relaxedInset"/>
        </a:sp3d>
      </dgm:spPr>
      <dgm:t>
        <a:bodyPr/>
        <a:lstStyle/>
        <a:p>
          <a:endParaRPr lang="ru-RU"/>
        </a:p>
      </dgm:t>
    </dgm:pt>
    <dgm:pt modelId="{58F929BB-3DED-440A-B52E-B4AAC0138428}" type="pres">
      <dgm:prSet presAssocID="{6DACF11B-59C2-422F-93E3-62ACB7248A55}" presName="rootText" presStyleLbl="node1" presStyleIdx="1" presStyleCnt="2"/>
      <dgm:spPr/>
      <dgm:t>
        <a:bodyPr/>
        <a:lstStyle/>
        <a:p>
          <a:endParaRPr lang="ru-RU"/>
        </a:p>
      </dgm:t>
    </dgm:pt>
    <dgm:pt modelId="{52A9CB40-6D1D-4CFE-B7C5-DEE0C443E1BC}" type="pres">
      <dgm:prSet presAssocID="{6DACF11B-59C2-422F-93E3-62ACB7248A55}" presName="rootConnector" presStyleLbl="node1" presStyleIdx="1" presStyleCnt="2"/>
      <dgm:spPr/>
      <dgm:t>
        <a:bodyPr/>
        <a:lstStyle/>
        <a:p>
          <a:endParaRPr lang="ru-RU"/>
        </a:p>
      </dgm:t>
    </dgm:pt>
    <dgm:pt modelId="{5B04C1D9-71E5-459D-A4EC-165F3D2EB266}" type="pres">
      <dgm:prSet presAssocID="{6DACF11B-59C2-422F-93E3-62ACB7248A55}" presName="childShape" presStyleCnt="0"/>
      <dgm:spPr>
        <a:sp3d>
          <a:bevelT prst="relaxedInset"/>
        </a:sp3d>
      </dgm:spPr>
      <dgm:t>
        <a:bodyPr/>
        <a:lstStyle/>
        <a:p>
          <a:endParaRPr lang="ru-RU"/>
        </a:p>
      </dgm:t>
    </dgm:pt>
    <dgm:pt modelId="{36D4299A-35DB-4C88-BB5B-187E06ECC9C0}" type="pres">
      <dgm:prSet presAssocID="{518D31B6-F749-41D1-8746-3EBB5BA370AC}" presName="Name13" presStyleLbl="parChTrans1D2" presStyleIdx="2" presStyleCnt="4"/>
      <dgm:spPr/>
      <dgm:t>
        <a:bodyPr/>
        <a:lstStyle/>
        <a:p>
          <a:endParaRPr lang="ru-RU"/>
        </a:p>
      </dgm:t>
    </dgm:pt>
    <dgm:pt modelId="{1EED3458-6D46-41A0-81E5-5B464E4F6A1D}" type="pres">
      <dgm:prSet presAssocID="{DE5E1995-0694-4C29-B27F-793086AED03B}" presName="child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536710-40DA-45F0-B948-5EC2BF38199C}" type="pres">
      <dgm:prSet presAssocID="{4EDEBC5C-ADC8-4278-B12C-3B9572B69C78}" presName="Name13" presStyleLbl="parChTrans1D2" presStyleIdx="3" presStyleCnt="4"/>
      <dgm:spPr/>
      <dgm:t>
        <a:bodyPr/>
        <a:lstStyle/>
        <a:p>
          <a:endParaRPr lang="ru-RU"/>
        </a:p>
      </dgm:t>
    </dgm:pt>
    <dgm:pt modelId="{A4784563-AD9C-4D2A-947D-3C0C4970516B}" type="pres">
      <dgm:prSet presAssocID="{2DEA3EF5-2C1F-4761-B8B8-097A23896006}" presName="child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48966EE-9A2C-48F6-9F7E-A7D90ACC022E}" type="presOf" srcId="{2DEA3EF5-2C1F-4761-B8B8-097A23896006}" destId="{A4784563-AD9C-4D2A-947D-3C0C4970516B}" srcOrd="0" destOrd="0" presId="urn:microsoft.com/office/officeart/2005/8/layout/hierarchy3"/>
    <dgm:cxn modelId="{B21084D2-B8CD-4C48-A937-D36A0DD35DAF}" type="presOf" srcId="{6DACF11B-59C2-422F-93E3-62ACB7248A55}" destId="{58F929BB-3DED-440A-B52E-B4AAC0138428}" srcOrd="0" destOrd="0" presId="urn:microsoft.com/office/officeart/2005/8/layout/hierarchy3"/>
    <dgm:cxn modelId="{0CF6C41A-00E8-41A0-9385-9518A8C9C26D}" type="presOf" srcId="{99B0F6CB-E0BD-4E6E-BB73-376C3A2A75C6}" destId="{8E7E2D7D-E747-4377-8550-B580E8C91018}" srcOrd="1" destOrd="0" presId="urn:microsoft.com/office/officeart/2005/8/layout/hierarchy3"/>
    <dgm:cxn modelId="{E238E0BE-1E44-4697-B8FC-71DB4767B719}" srcId="{99B0F6CB-E0BD-4E6E-BB73-376C3A2A75C6}" destId="{3FC68CD8-0A6A-4608-A87A-447CE2942587}" srcOrd="1" destOrd="0" parTransId="{38E755B7-A975-4F2F-9CC1-67B4718E55C3}" sibTransId="{1CFACE2A-881F-431C-998D-3DB0986C6664}"/>
    <dgm:cxn modelId="{133E1FEB-D000-4E92-9CE9-5744573D320D}" type="presOf" srcId="{DE5E1995-0694-4C29-B27F-793086AED03B}" destId="{1EED3458-6D46-41A0-81E5-5B464E4F6A1D}" srcOrd="0" destOrd="0" presId="urn:microsoft.com/office/officeart/2005/8/layout/hierarchy3"/>
    <dgm:cxn modelId="{C38075DC-E78D-4D10-AA59-28808A82785C}" type="presOf" srcId="{15A41D14-3740-434C-A865-39A33FA6AB6F}" destId="{853F7EEB-1E48-4105-A119-03153A1ACF8D}" srcOrd="0" destOrd="0" presId="urn:microsoft.com/office/officeart/2005/8/layout/hierarchy3"/>
    <dgm:cxn modelId="{56D6CE03-A896-4103-B742-716F361BBE13}" type="presOf" srcId="{99B0F6CB-E0BD-4E6E-BB73-376C3A2A75C6}" destId="{FEB194B0-F02A-4D4C-98EB-DE28B1C96E05}" srcOrd="0" destOrd="0" presId="urn:microsoft.com/office/officeart/2005/8/layout/hierarchy3"/>
    <dgm:cxn modelId="{90C9C470-E14A-41E3-BF36-4CFC3D7E46F9}" srcId="{79DBDC86-DBCB-4DA3-B79A-58D112D6964E}" destId="{6DACF11B-59C2-422F-93E3-62ACB7248A55}" srcOrd="1" destOrd="0" parTransId="{A8813493-CFED-452E-90DE-E13AE8BCDFC7}" sibTransId="{B2515215-DBCC-4853-8FB8-08A603FF30AA}"/>
    <dgm:cxn modelId="{20BD8833-0109-45E7-84BD-601AA6D99FFA}" type="presOf" srcId="{CC87CE73-F841-476C-8288-031A738F61AE}" destId="{0ECFD21D-6C4D-421F-8EF3-2DEFEF2FD252}" srcOrd="0" destOrd="0" presId="urn:microsoft.com/office/officeart/2005/8/layout/hierarchy3"/>
    <dgm:cxn modelId="{D878B9B3-77CD-46CC-93B2-7FC90D2FA96D}" type="presOf" srcId="{6DACF11B-59C2-422F-93E3-62ACB7248A55}" destId="{52A9CB40-6D1D-4CFE-B7C5-DEE0C443E1BC}" srcOrd="1" destOrd="0" presId="urn:microsoft.com/office/officeart/2005/8/layout/hierarchy3"/>
    <dgm:cxn modelId="{05A454BB-0A1D-4F53-8A7A-1C8CD81A4F27}" srcId="{6DACF11B-59C2-422F-93E3-62ACB7248A55}" destId="{2DEA3EF5-2C1F-4761-B8B8-097A23896006}" srcOrd="1" destOrd="0" parTransId="{4EDEBC5C-ADC8-4278-B12C-3B9572B69C78}" sibTransId="{FF37A942-6880-4F55-96EB-F7022107D198}"/>
    <dgm:cxn modelId="{461BDC18-0A46-4271-AF11-72705E23C5B9}" srcId="{99B0F6CB-E0BD-4E6E-BB73-376C3A2A75C6}" destId="{CC87CE73-F841-476C-8288-031A738F61AE}" srcOrd="0" destOrd="0" parTransId="{15A41D14-3740-434C-A865-39A33FA6AB6F}" sibTransId="{F09B5F7B-3BB1-47C0-8B1C-72100343D1A8}"/>
    <dgm:cxn modelId="{32820083-F570-4A8F-94DB-A762918D7F9A}" type="presOf" srcId="{3FC68CD8-0A6A-4608-A87A-447CE2942587}" destId="{E7188808-E350-48E5-8E03-26453E463B63}" srcOrd="0" destOrd="0" presId="urn:microsoft.com/office/officeart/2005/8/layout/hierarchy3"/>
    <dgm:cxn modelId="{77B12EF3-9DC2-4A41-967D-D332A31AFB5B}" srcId="{6DACF11B-59C2-422F-93E3-62ACB7248A55}" destId="{DE5E1995-0694-4C29-B27F-793086AED03B}" srcOrd="0" destOrd="0" parTransId="{518D31B6-F749-41D1-8746-3EBB5BA370AC}" sibTransId="{626FF3E5-6F8D-4588-B8FE-DB45CD3FDAB3}"/>
    <dgm:cxn modelId="{259695CC-9B21-4A0F-A459-84006E636620}" type="presOf" srcId="{79DBDC86-DBCB-4DA3-B79A-58D112D6964E}" destId="{44FBA022-86D6-4834-8AFF-6E30B6FE1DDA}" srcOrd="0" destOrd="0" presId="urn:microsoft.com/office/officeart/2005/8/layout/hierarchy3"/>
    <dgm:cxn modelId="{11C451C5-1339-4354-97A6-6FCC102CA432}" srcId="{79DBDC86-DBCB-4DA3-B79A-58D112D6964E}" destId="{99B0F6CB-E0BD-4E6E-BB73-376C3A2A75C6}" srcOrd="0" destOrd="0" parTransId="{93EE0A69-DCE9-42F1-A03F-350E31661DAB}" sibTransId="{755BEDAB-48D8-458C-8F98-45AA25BF0440}"/>
    <dgm:cxn modelId="{62183ECE-3020-4B3A-A037-1F3EE3BF4040}" type="presOf" srcId="{38E755B7-A975-4F2F-9CC1-67B4718E55C3}" destId="{1833B0B2-6EAA-48EF-A7D9-3BF459A27D69}" srcOrd="0" destOrd="0" presId="urn:microsoft.com/office/officeart/2005/8/layout/hierarchy3"/>
    <dgm:cxn modelId="{6479B0BF-4D2F-473B-AEF7-81839A09E6EB}" type="presOf" srcId="{518D31B6-F749-41D1-8746-3EBB5BA370AC}" destId="{36D4299A-35DB-4C88-BB5B-187E06ECC9C0}" srcOrd="0" destOrd="0" presId="urn:microsoft.com/office/officeart/2005/8/layout/hierarchy3"/>
    <dgm:cxn modelId="{04F72FA8-F5F5-4814-B8FC-C1443E3BFB1B}" type="presOf" srcId="{4EDEBC5C-ADC8-4278-B12C-3B9572B69C78}" destId="{B5536710-40DA-45F0-B948-5EC2BF38199C}" srcOrd="0" destOrd="0" presId="urn:microsoft.com/office/officeart/2005/8/layout/hierarchy3"/>
    <dgm:cxn modelId="{2B095854-E4B2-4FA4-A609-103A0794516E}" type="presParOf" srcId="{44FBA022-86D6-4834-8AFF-6E30B6FE1DDA}" destId="{F39A86FD-2E05-4D2F-B9DF-B7E5129C8F79}" srcOrd="0" destOrd="0" presId="urn:microsoft.com/office/officeart/2005/8/layout/hierarchy3"/>
    <dgm:cxn modelId="{1947A5D7-457E-49FB-AB36-7E42BFC10515}" type="presParOf" srcId="{F39A86FD-2E05-4D2F-B9DF-B7E5129C8F79}" destId="{3DE10FDB-276D-4809-8854-B419114265C8}" srcOrd="0" destOrd="0" presId="urn:microsoft.com/office/officeart/2005/8/layout/hierarchy3"/>
    <dgm:cxn modelId="{CB008DAA-7CF3-4017-8EDC-D1B47317721F}" type="presParOf" srcId="{3DE10FDB-276D-4809-8854-B419114265C8}" destId="{FEB194B0-F02A-4D4C-98EB-DE28B1C96E05}" srcOrd="0" destOrd="0" presId="urn:microsoft.com/office/officeart/2005/8/layout/hierarchy3"/>
    <dgm:cxn modelId="{02523686-F153-4DCC-99F2-9355C6CA9F03}" type="presParOf" srcId="{3DE10FDB-276D-4809-8854-B419114265C8}" destId="{8E7E2D7D-E747-4377-8550-B580E8C91018}" srcOrd="1" destOrd="0" presId="urn:microsoft.com/office/officeart/2005/8/layout/hierarchy3"/>
    <dgm:cxn modelId="{B1D193E2-8379-4EAF-81ED-B4BE09B6FFC6}" type="presParOf" srcId="{F39A86FD-2E05-4D2F-B9DF-B7E5129C8F79}" destId="{F8686979-BE4B-48E7-9AA5-8080923D34F6}" srcOrd="1" destOrd="0" presId="urn:microsoft.com/office/officeart/2005/8/layout/hierarchy3"/>
    <dgm:cxn modelId="{5F5CB0F3-513A-404C-8E86-F99250E48726}" type="presParOf" srcId="{F8686979-BE4B-48E7-9AA5-8080923D34F6}" destId="{853F7EEB-1E48-4105-A119-03153A1ACF8D}" srcOrd="0" destOrd="0" presId="urn:microsoft.com/office/officeart/2005/8/layout/hierarchy3"/>
    <dgm:cxn modelId="{E1AA533D-777D-45EE-9D16-C55E6E3B2D18}" type="presParOf" srcId="{F8686979-BE4B-48E7-9AA5-8080923D34F6}" destId="{0ECFD21D-6C4D-421F-8EF3-2DEFEF2FD252}" srcOrd="1" destOrd="0" presId="urn:microsoft.com/office/officeart/2005/8/layout/hierarchy3"/>
    <dgm:cxn modelId="{DB4E36F3-7845-41A2-82F3-9FF62834E8FF}" type="presParOf" srcId="{F8686979-BE4B-48E7-9AA5-8080923D34F6}" destId="{1833B0B2-6EAA-48EF-A7D9-3BF459A27D69}" srcOrd="2" destOrd="0" presId="urn:microsoft.com/office/officeart/2005/8/layout/hierarchy3"/>
    <dgm:cxn modelId="{2A44E72B-9677-4A34-B2BE-947C3846A0B6}" type="presParOf" srcId="{F8686979-BE4B-48E7-9AA5-8080923D34F6}" destId="{E7188808-E350-48E5-8E03-26453E463B63}" srcOrd="3" destOrd="0" presId="urn:microsoft.com/office/officeart/2005/8/layout/hierarchy3"/>
    <dgm:cxn modelId="{F45866BB-31A4-41A7-94BF-4D9B0B193011}" type="presParOf" srcId="{44FBA022-86D6-4834-8AFF-6E30B6FE1DDA}" destId="{73A23B69-5267-444D-A638-3C2A0A889AE5}" srcOrd="1" destOrd="0" presId="urn:microsoft.com/office/officeart/2005/8/layout/hierarchy3"/>
    <dgm:cxn modelId="{E59DBD83-3E06-4664-8B0F-35716789A66C}" type="presParOf" srcId="{73A23B69-5267-444D-A638-3C2A0A889AE5}" destId="{B3CFAC1C-9580-4468-B3BB-04715589FBBB}" srcOrd="0" destOrd="0" presId="urn:microsoft.com/office/officeart/2005/8/layout/hierarchy3"/>
    <dgm:cxn modelId="{CBEC56F4-F78D-468F-9733-87064169676C}" type="presParOf" srcId="{B3CFAC1C-9580-4468-B3BB-04715589FBBB}" destId="{58F929BB-3DED-440A-B52E-B4AAC0138428}" srcOrd="0" destOrd="0" presId="urn:microsoft.com/office/officeart/2005/8/layout/hierarchy3"/>
    <dgm:cxn modelId="{99FF45FB-9B62-4B67-AA82-0AB65CEBA5B0}" type="presParOf" srcId="{B3CFAC1C-9580-4468-B3BB-04715589FBBB}" destId="{52A9CB40-6D1D-4CFE-B7C5-DEE0C443E1BC}" srcOrd="1" destOrd="0" presId="urn:microsoft.com/office/officeart/2005/8/layout/hierarchy3"/>
    <dgm:cxn modelId="{7E39C1EA-D94A-4C67-A171-42B7B7778A89}" type="presParOf" srcId="{73A23B69-5267-444D-A638-3C2A0A889AE5}" destId="{5B04C1D9-71E5-459D-A4EC-165F3D2EB266}" srcOrd="1" destOrd="0" presId="urn:microsoft.com/office/officeart/2005/8/layout/hierarchy3"/>
    <dgm:cxn modelId="{BFF1296A-6B65-4014-A013-C7DBDCDF744A}" type="presParOf" srcId="{5B04C1D9-71E5-459D-A4EC-165F3D2EB266}" destId="{36D4299A-35DB-4C88-BB5B-187E06ECC9C0}" srcOrd="0" destOrd="0" presId="urn:microsoft.com/office/officeart/2005/8/layout/hierarchy3"/>
    <dgm:cxn modelId="{FF0E31FD-8E12-483C-9BA9-3C02532427EC}" type="presParOf" srcId="{5B04C1D9-71E5-459D-A4EC-165F3D2EB266}" destId="{1EED3458-6D46-41A0-81E5-5B464E4F6A1D}" srcOrd="1" destOrd="0" presId="urn:microsoft.com/office/officeart/2005/8/layout/hierarchy3"/>
    <dgm:cxn modelId="{D7568595-CC16-4EEA-8B25-8DD257B9E84D}" type="presParOf" srcId="{5B04C1D9-71E5-459D-A4EC-165F3D2EB266}" destId="{B5536710-40DA-45F0-B948-5EC2BF38199C}" srcOrd="2" destOrd="0" presId="urn:microsoft.com/office/officeart/2005/8/layout/hierarchy3"/>
    <dgm:cxn modelId="{F3BFE0AB-6A62-4ADC-8BB6-2E38FC0E2FBE}" type="presParOf" srcId="{5B04C1D9-71E5-459D-A4EC-165F3D2EB266}" destId="{A4784563-AD9C-4D2A-947D-3C0C4970516B}" srcOrd="3" destOrd="0" presId="urn:microsoft.com/office/officeart/2005/8/layout/hierarchy3"/>
  </dgm:cxnLst>
  <dgm:bg>
    <a:noFill/>
  </dgm:bg>
  <dgm:whole>
    <a:ln w="19050"/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6474E0-0197-4B05-8C1F-927907604DD8}" type="doc">
      <dgm:prSet loTypeId="urn:microsoft.com/office/officeart/2005/8/layout/defaul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B036A89-2E13-4052-80F0-C48B473A6329}">
      <dgm:prSet phldrT="[Текст]" custT="1"/>
      <dgm:spPr>
        <a:solidFill>
          <a:schemeClr val="accent3">
            <a:lumMod val="60000"/>
            <a:lumOff val="40000"/>
          </a:schemeClr>
        </a:solidFill>
        <a:ln w="19050">
          <a:solidFill>
            <a:schemeClr val="tx1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dirty="0" smtClean="0">
              <a:solidFill>
                <a:schemeClr val="tx1"/>
              </a:solidFill>
            </a:rPr>
            <a:t>Утрированное произношение общей части слова</a:t>
          </a:r>
          <a:endParaRPr lang="ru-RU" sz="2400" dirty="0">
            <a:solidFill>
              <a:schemeClr val="tx1"/>
            </a:solidFill>
          </a:endParaRPr>
        </a:p>
      </dgm:t>
    </dgm:pt>
    <dgm:pt modelId="{BD75F1E1-1E88-4394-91A4-79C12AD2FF42}" type="parTrans" cxnId="{F6E2B165-5EFD-4F6E-BA56-08D72243D1CE}">
      <dgm:prSet/>
      <dgm:spPr/>
      <dgm:t>
        <a:bodyPr/>
        <a:lstStyle/>
        <a:p>
          <a:endParaRPr lang="ru-RU"/>
        </a:p>
      </dgm:t>
    </dgm:pt>
    <dgm:pt modelId="{D5539B82-1757-43C4-BC14-D9E695A2B8D3}" type="sibTrans" cxnId="{F6E2B165-5EFD-4F6E-BA56-08D72243D1CE}">
      <dgm:prSet/>
      <dgm:spPr/>
      <dgm:t>
        <a:bodyPr/>
        <a:lstStyle/>
        <a:p>
          <a:endParaRPr lang="ru-RU"/>
        </a:p>
      </dgm:t>
    </dgm:pt>
    <dgm:pt modelId="{50E07317-0734-4B8F-B31B-1EB98812C38E}">
      <dgm:prSet phldrT="[Текст]" custT="1"/>
      <dgm:spPr>
        <a:solidFill>
          <a:schemeClr val="accent3">
            <a:lumMod val="60000"/>
            <a:lumOff val="40000"/>
          </a:schemeClr>
        </a:solidFill>
        <a:ln w="19050">
          <a:solidFill>
            <a:schemeClr val="tx1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dirty="0" smtClean="0">
              <a:solidFill>
                <a:schemeClr val="tx1"/>
              </a:solidFill>
            </a:rPr>
            <a:t>Подсказ нужной части слова</a:t>
          </a:r>
          <a:endParaRPr lang="ru-RU" sz="2400" dirty="0">
            <a:solidFill>
              <a:schemeClr val="tx1"/>
            </a:solidFill>
          </a:endParaRPr>
        </a:p>
      </dgm:t>
    </dgm:pt>
    <dgm:pt modelId="{EF5280B9-ADC6-4ECD-83DA-5A95D2C17BF7}" type="parTrans" cxnId="{7DB40E54-ED7F-4C94-95B2-4A8A0B880BB6}">
      <dgm:prSet/>
      <dgm:spPr/>
      <dgm:t>
        <a:bodyPr/>
        <a:lstStyle/>
        <a:p>
          <a:endParaRPr lang="ru-RU"/>
        </a:p>
      </dgm:t>
    </dgm:pt>
    <dgm:pt modelId="{40C42B36-5835-43FD-AEED-29F721685D9B}" type="sibTrans" cxnId="{7DB40E54-ED7F-4C94-95B2-4A8A0B880BB6}">
      <dgm:prSet/>
      <dgm:spPr/>
      <dgm:t>
        <a:bodyPr/>
        <a:lstStyle/>
        <a:p>
          <a:endParaRPr lang="ru-RU"/>
        </a:p>
      </dgm:t>
    </dgm:pt>
    <dgm:pt modelId="{3175C2ED-6F6C-4FCA-A8B3-AFE98CD5C3EA}">
      <dgm:prSet phldrT="[Текст]" custT="1"/>
      <dgm:spPr>
        <a:solidFill>
          <a:schemeClr val="accent3">
            <a:lumMod val="60000"/>
            <a:lumOff val="40000"/>
          </a:schemeClr>
        </a:solidFill>
        <a:ln w="28575">
          <a:solidFill>
            <a:schemeClr val="accent4">
              <a:lumMod val="75000"/>
            </a:schemeClr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dirty="0" smtClean="0">
              <a:solidFill>
                <a:schemeClr val="tx1"/>
              </a:solidFill>
            </a:rPr>
            <a:t>Исправление ошибки</a:t>
          </a:r>
          <a:endParaRPr lang="ru-RU" sz="2400" dirty="0">
            <a:solidFill>
              <a:schemeClr val="tx1"/>
            </a:solidFill>
          </a:endParaRPr>
        </a:p>
      </dgm:t>
    </dgm:pt>
    <dgm:pt modelId="{7BF19F56-52E3-4380-A6EB-B50A214DD799}" type="parTrans" cxnId="{55694646-D9D5-4CD3-8464-898FC1EE05A4}">
      <dgm:prSet/>
      <dgm:spPr/>
      <dgm:t>
        <a:bodyPr/>
        <a:lstStyle/>
        <a:p>
          <a:endParaRPr lang="ru-RU"/>
        </a:p>
      </dgm:t>
    </dgm:pt>
    <dgm:pt modelId="{72F078F2-8F1E-4469-A7BC-2407C0E050B9}" type="sibTrans" cxnId="{55694646-D9D5-4CD3-8464-898FC1EE05A4}">
      <dgm:prSet/>
      <dgm:spPr/>
      <dgm:t>
        <a:bodyPr/>
        <a:lstStyle/>
        <a:p>
          <a:endParaRPr lang="ru-RU"/>
        </a:p>
      </dgm:t>
    </dgm:pt>
    <dgm:pt modelId="{B9A6F8E5-A309-4D49-982A-233C5ADFEBE8}">
      <dgm:prSet phldrT="[Текст]" custT="1"/>
      <dgm:spPr>
        <a:solidFill>
          <a:schemeClr val="accent3">
            <a:lumMod val="60000"/>
            <a:lumOff val="40000"/>
          </a:schemeClr>
        </a:solidFill>
        <a:ln w="28575">
          <a:solidFill>
            <a:schemeClr val="tx1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dirty="0" smtClean="0">
              <a:solidFill>
                <a:schemeClr val="tx1"/>
              </a:solidFill>
            </a:rPr>
            <a:t>Вопросы подсказывающего и оценочного характера</a:t>
          </a:r>
          <a:endParaRPr lang="ru-RU" sz="2400" dirty="0">
            <a:solidFill>
              <a:schemeClr val="tx1"/>
            </a:solidFill>
          </a:endParaRPr>
        </a:p>
      </dgm:t>
    </dgm:pt>
    <dgm:pt modelId="{D87DB6D5-0439-4AA5-B227-C320A9E82CCE}" type="parTrans" cxnId="{0ECD50EB-002A-46EA-8354-87F7B0FA95E9}">
      <dgm:prSet/>
      <dgm:spPr/>
      <dgm:t>
        <a:bodyPr/>
        <a:lstStyle/>
        <a:p>
          <a:endParaRPr lang="ru-RU"/>
        </a:p>
      </dgm:t>
    </dgm:pt>
    <dgm:pt modelId="{DEBE5FE8-39DA-4060-8A6E-14D240485CBC}" type="sibTrans" cxnId="{0ECD50EB-002A-46EA-8354-87F7B0FA95E9}">
      <dgm:prSet/>
      <dgm:spPr/>
      <dgm:t>
        <a:bodyPr/>
        <a:lstStyle/>
        <a:p>
          <a:endParaRPr lang="ru-RU"/>
        </a:p>
      </dgm:t>
    </dgm:pt>
    <dgm:pt modelId="{B109B241-1D70-4618-BDAE-DB8DC79DD465}">
      <dgm:prSet phldrT="[Текст]" custT="1"/>
      <dgm:spPr>
        <a:solidFill>
          <a:schemeClr val="accent3">
            <a:lumMod val="60000"/>
            <a:lumOff val="40000"/>
          </a:schemeClr>
        </a:solidFill>
        <a:ln w="28575">
          <a:solidFill>
            <a:schemeClr val="tx1"/>
          </a:solidFill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dirty="0" smtClean="0">
              <a:solidFill>
                <a:schemeClr val="tx1"/>
              </a:solidFill>
            </a:rPr>
            <a:t>Сравнение слов</a:t>
          </a:r>
          <a:endParaRPr lang="ru-RU" sz="2400" dirty="0">
            <a:solidFill>
              <a:schemeClr val="tx1"/>
            </a:solidFill>
          </a:endParaRPr>
        </a:p>
      </dgm:t>
    </dgm:pt>
    <dgm:pt modelId="{5EF395C9-3632-4B7E-B4DD-F52C73A47E12}" type="parTrans" cxnId="{051FAEB0-E5E8-441D-97B5-47FA04CC0C00}">
      <dgm:prSet/>
      <dgm:spPr/>
      <dgm:t>
        <a:bodyPr/>
        <a:lstStyle/>
        <a:p>
          <a:endParaRPr lang="ru-RU"/>
        </a:p>
      </dgm:t>
    </dgm:pt>
    <dgm:pt modelId="{6D86B25D-3022-498F-ACA3-358F6232FE0B}" type="sibTrans" cxnId="{051FAEB0-E5E8-441D-97B5-47FA04CC0C00}">
      <dgm:prSet/>
      <dgm:spPr/>
      <dgm:t>
        <a:bodyPr/>
        <a:lstStyle/>
        <a:p>
          <a:endParaRPr lang="ru-RU"/>
        </a:p>
      </dgm:t>
    </dgm:pt>
    <dgm:pt modelId="{96711146-1A9F-41F7-9C49-2CE016AE46F0}" type="pres">
      <dgm:prSet presAssocID="{BC6474E0-0197-4B05-8C1F-927907604DD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2F6AF3-4F53-403B-B61F-D378DAE8C710}" type="pres">
      <dgm:prSet presAssocID="{EB036A89-2E13-4052-80F0-C48B473A6329}" presName="node" presStyleLbl="node1" presStyleIdx="0" presStyleCnt="5" custScaleX="1492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B22EDC-81DE-4563-BA6D-AA649CD2E2F5}" type="pres">
      <dgm:prSet presAssocID="{D5539B82-1757-43C4-BC14-D9E695A2B8D3}" presName="sibTrans" presStyleCnt="0"/>
      <dgm:spPr/>
    </dgm:pt>
    <dgm:pt modelId="{F32DA1B7-B16C-4EA0-8C55-A8CFD2321551}" type="pres">
      <dgm:prSet presAssocID="{50E07317-0734-4B8F-B31B-1EB98812C38E}" presName="node" presStyleLbl="node1" presStyleIdx="1" presStyleCnt="5" custScaleX="1617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2D50AB-A3B7-4CC0-9B93-47A79E2808BB}" type="pres">
      <dgm:prSet presAssocID="{40C42B36-5835-43FD-AEED-29F721685D9B}" presName="sibTrans" presStyleCnt="0"/>
      <dgm:spPr/>
    </dgm:pt>
    <dgm:pt modelId="{C862FF5F-18A2-4E03-AE3C-B2BB6069DF3A}" type="pres">
      <dgm:prSet presAssocID="{3175C2ED-6F6C-4FCA-A8B3-AFE98CD5C3EA}" presName="node" presStyleLbl="node1" presStyleIdx="2" presStyleCnt="5" custScaleX="1852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C5C669-1123-443E-9523-27DA268239CC}" type="pres">
      <dgm:prSet presAssocID="{72F078F2-8F1E-4469-A7BC-2407C0E050B9}" presName="sibTrans" presStyleCnt="0"/>
      <dgm:spPr/>
    </dgm:pt>
    <dgm:pt modelId="{E78873DA-D7FE-4FE8-885B-96E1BE40B278}" type="pres">
      <dgm:prSet presAssocID="{B9A6F8E5-A309-4D49-982A-233C5ADFEBE8}" presName="node" presStyleLbl="node1" presStyleIdx="3" presStyleCnt="5" custScaleX="1708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C41C70-687B-42C1-B8E3-B8CC273FE2C1}" type="pres">
      <dgm:prSet presAssocID="{DEBE5FE8-39DA-4060-8A6E-14D240485CBC}" presName="sibTrans" presStyleCnt="0"/>
      <dgm:spPr/>
    </dgm:pt>
    <dgm:pt modelId="{A7A4DB46-CAE2-4645-A1B1-2D7F43942D10}" type="pres">
      <dgm:prSet presAssocID="{B109B241-1D70-4618-BDAE-DB8DC79DD465}" presName="node" presStyleLbl="node1" presStyleIdx="4" presStyleCnt="5" custScaleX="1621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51FAEB0-E5E8-441D-97B5-47FA04CC0C00}" srcId="{BC6474E0-0197-4B05-8C1F-927907604DD8}" destId="{B109B241-1D70-4618-BDAE-DB8DC79DD465}" srcOrd="4" destOrd="0" parTransId="{5EF395C9-3632-4B7E-B4DD-F52C73A47E12}" sibTransId="{6D86B25D-3022-498F-ACA3-358F6232FE0B}"/>
    <dgm:cxn modelId="{D877CE23-F2E2-45C8-A523-FC7600893B14}" type="presOf" srcId="{BC6474E0-0197-4B05-8C1F-927907604DD8}" destId="{96711146-1A9F-41F7-9C49-2CE016AE46F0}" srcOrd="0" destOrd="0" presId="urn:microsoft.com/office/officeart/2005/8/layout/default"/>
    <dgm:cxn modelId="{8E945906-893D-42B3-87CB-1FE020E4138C}" type="presOf" srcId="{3175C2ED-6F6C-4FCA-A8B3-AFE98CD5C3EA}" destId="{C862FF5F-18A2-4E03-AE3C-B2BB6069DF3A}" srcOrd="0" destOrd="0" presId="urn:microsoft.com/office/officeart/2005/8/layout/default"/>
    <dgm:cxn modelId="{F6E2B165-5EFD-4F6E-BA56-08D72243D1CE}" srcId="{BC6474E0-0197-4B05-8C1F-927907604DD8}" destId="{EB036A89-2E13-4052-80F0-C48B473A6329}" srcOrd="0" destOrd="0" parTransId="{BD75F1E1-1E88-4394-91A4-79C12AD2FF42}" sibTransId="{D5539B82-1757-43C4-BC14-D9E695A2B8D3}"/>
    <dgm:cxn modelId="{55694646-D9D5-4CD3-8464-898FC1EE05A4}" srcId="{BC6474E0-0197-4B05-8C1F-927907604DD8}" destId="{3175C2ED-6F6C-4FCA-A8B3-AFE98CD5C3EA}" srcOrd="2" destOrd="0" parTransId="{7BF19F56-52E3-4380-A6EB-B50A214DD799}" sibTransId="{72F078F2-8F1E-4469-A7BC-2407C0E050B9}"/>
    <dgm:cxn modelId="{C5E4A49E-2A0A-40DF-83DA-9EE8D5C136C2}" type="presOf" srcId="{50E07317-0734-4B8F-B31B-1EB98812C38E}" destId="{F32DA1B7-B16C-4EA0-8C55-A8CFD2321551}" srcOrd="0" destOrd="0" presId="urn:microsoft.com/office/officeart/2005/8/layout/default"/>
    <dgm:cxn modelId="{56DA8E36-A98D-45D2-BAE8-48ABF166A08B}" type="presOf" srcId="{B9A6F8E5-A309-4D49-982A-233C5ADFEBE8}" destId="{E78873DA-D7FE-4FE8-885B-96E1BE40B278}" srcOrd="0" destOrd="0" presId="urn:microsoft.com/office/officeart/2005/8/layout/default"/>
    <dgm:cxn modelId="{0ECD50EB-002A-46EA-8354-87F7B0FA95E9}" srcId="{BC6474E0-0197-4B05-8C1F-927907604DD8}" destId="{B9A6F8E5-A309-4D49-982A-233C5ADFEBE8}" srcOrd="3" destOrd="0" parTransId="{D87DB6D5-0439-4AA5-B227-C320A9E82CCE}" sibTransId="{DEBE5FE8-39DA-4060-8A6E-14D240485CBC}"/>
    <dgm:cxn modelId="{7DB40E54-ED7F-4C94-95B2-4A8A0B880BB6}" srcId="{BC6474E0-0197-4B05-8C1F-927907604DD8}" destId="{50E07317-0734-4B8F-B31B-1EB98812C38E}" srcOrd="1" destOrd="0" parTransId="{EF5280B9-ADC6-4ECD-83DA-5A95D2C17BF7}" sibTransId="{40C42B36-5835-43FD-AEED-29F721685D9B}"/>
    <dgm:cxn modelId="{2DCDDFDC-DE55-4A81-9D75-E85516615B36}" type="presOf" srcId="{B109B241-1D70-4618-BDAE-DB8DC79DD465}" destId="{A7A4DB46-CAE2-4645-A1B1-2D7F43942D10}" srcOrd="0" destOrd="0" presId="urn:microsoft.com/office/officeart/2005/8/layout/default"/>
    <dgm:cxn modelId="{440D3B3A-737A-4E27-BD27-7191786EC4D6}" type="presOf" srcId="{EB036A89-2E13-4052-80F0-C48B473A6329}" destId="{A12F6AF3-4F53-403B-B61F-D378DAE8C710}" srcOrd="0" destOrd="0" presId="urn:microsoft.com/office/officeart/2005/8/layout/default"/>
    <dgm:cxn modelId="{B3F2F613-3F9E-4233-89D5-D62947A86635}" type="presParOf" srcId="{96711146-1A9F-41F7-9C49-2CE016AE46F0}" destId="{A12F6AF3-4F53-403B-B61F-D378DAE8C710}" srcOrd="0" destOrd="0" presId="urn:microsoft.com/office/officeart/2005/8/layout/default"/>
    <dgm:cxn modelId="{528ECFC6-D15B-4CA8-885D-D9289AC115AA}" type="presParOf" srcId="{96711146-1A9F-41F7-9C49-2CE016AE46F0}" destId="{0BB22EDC-81DE-4563-BA6D-AA649CD2E2F5}" srcOrd="1" destOrd="0" presId="urn:microsoft.com/office/officeart/2005/8/layout/default"/>
    <dgm:cxn modelId="{7A213348-33CF-4BBB-92C9-600AB20F2689}" type="presParOf" srcId="{96711146-1A9F-41F7-9C49-2CE016AE46F0}" destId="{F32DA1B7-B16C-4EA0-8C55-A8CFD2321551}" srcOrd="2" destOrd="0" presId="urn:microsoft.com/office/officeart/2005/8/layout/default"/>
    <dgm:cxn modelId="{64648D24-8F76-4BE9-BD34-7F3127DE7032}" type="presParOf" srcId="{96711146-1A9F-41F7-9C49-2CE016AE46F0}" destId="{9D2D50AB-A3B7-4CC0-9B93-47A79E2808BB}" srcOrd="3" destOrd="0" presId="urn:microsoft.com/office/officeart/2005/8/layout/default"/>
    <dgm:cxn modelId="{A7BEA125-9185-4B28-ADE3-2EFA63FC8342}" type="presParOf" srcId="{96711146-1A9F-41F7-9C49-2CE016AE46F0}" destId="{C862FF5F-18A2-4E03-AE3C-B2BB6069DF3A}" srcOrd="4" destOrd="0" presId="urn:microsoft.com/office/officeart/2005/8/layout/default"/>
    <dgm:cxn modelId="{A9F7BFEE-F83F-4370-BF12-A6FE04C7704A}" type="presParOf" srcId="{96711146-1A9F-41F7-9C49-2CE016AE46F0}" destId="{D4C5C669-1123-443E-9523-27DA268239CC}" srcOrd="5" destOrd="0" presId="urn:microsoft.com/office/officeart/2005/8/layout/default"/>
    <dgm:cxn modelId="{7DD68767-5EA4-436D-AE5F-3CA19B15119F}" type="presParOf" srcId="{96711146-1A9F-41F7-9C49-2CE016AE46F0}" destId="{E78873DA-D7FE-4FE8-885B-96E1BE40B278}" srcOrd="6" destOrd="0" presId="urn:microsoft.com/office/officeart/2005/8/layout/default"/>
    <dgm:cxn modelId="{BC0A5FA7-4532-4BDB-8C8F-E0F624352A82}" type="presParOf" srcId="{96711146-1A9F-41F7-9C49-2CE016AE46F0}" destId="{97C41C70-687B-42C1-B8E3-B8CC273FE2C1}" srcOrd="7" destOrd="0" presId="urn:microsoft.com/office/officeart/2005/8/layout/default"/>
    <dgm:cxn modelId="{87CB88F4-5A44-45F5-8775-E64F09F36840}" type="presParOf" srcId="{96711146-1A9F-41F7-9C49-2CE016AE46F0}" destId="{A7A4DB46-CAE2-4645-A1B1-2D7F43942D1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BACB4D6-6618-4748-B4A2-DB39F2F0C059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69D0B47-308B-42E0-8C38-1DC6722FEF1C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dirty="0" smtClean="0">
              <a:solidFill>
                <a:schemeClr val="tx1">
                  <a:lumMod val="85000"/>
                  <a:lumOff val="15000"/>
                </a:schemeClr>
              </a:solidFill>
            </a:rPr>
            <a:t>Образец высказывания</a:t>
          </a:r>
          <a:endParaRPr lang="ru-RU" sz="24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93ED9451-1E7B-4022-A615-67C0B0362B04}" type="parTrans" cxnId="{AB7370E1-D8B4-481D-85EB-6963EE34CF7A}">
      <dgm:prSet/>
      <dgm:spPr/>
      <dgm:t>
        <a:bodyPr/>
        <a:lstStyle/>
        <a:p>
          <a:endParaRPr lang="ru-RU"/>
        </a:p>
      </dgm:t>
    </dgm:pt>
    <dgm:pt modelId="{6A254E1F-A905-4EC7-BD18-9E592FE1EF39}" type="sibTrans" cxnId="{AB7370E1-D8B4-481D-85EB-6963EE34CF7A}">
      <dgm:prSet/>
      <dgm:spPr/>
      <dgm:t>
        <a:bodyPr/>
        <a:lstStyle/>
        <a:p>
          <a:endParaRPr lang="ru-RU"/>
        </a:p>
      </dgm:t>
    </dgm:pt>
    <dgm:pt modelId="{E772312E-46C3-49EB-8D70-B0AD0868CAFC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dirty="0" smtClean="0">
              <a:solidFill>
                <a:schemeClr val="tx1">
                  <a:lumMod val="85000"/>
                  <a:lumOff val="15000"/>
                </a:schemeClr>
              </a:solidFill>
            </a:rPr>
            <a:t>Сопряжённая, отражённая речь</a:t>
          </a:r>
          <a:endParaRPr lang="ru-RU" sz="24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5ED36216-D840-4668-B563-20F4251DA33E}" type="parTrans" cxnId="{E15E13EB-BA30-4781-BC76-DB988BA4E5A5}">
      <dgm:prSet/>
      <dgm:spPr/>
      <dgm:t>
        <a:bodyPr/>
        <a:lstStyle/>
        <a:p>
          <a:endParaRPr lang="ru-RU"/>
        </a:p>
      </dgm:t>
    </dgm:pt>
    <dgm:pt modelId="{808D12C1-29D2-4559-A43E-AFF337234FD8}" type="sibTrans" cxnId="{E15E13EB-BA30-4781-BC76-DB988BA4E5A5}">
      <dgm:prSet/>
      <dgm:spPr/>
      <dgm:t>
        <a:bodyPr/>
        <a:lstStyle/>
        <a:p>
          <a:endParaRPr lang="ru-RU"/>
        </a:p>
      </dgm:t>
    </dgm:pt>
    <dgm:pt modelId="{F9AEABEE-30A5-452A-B6B7-843A655A0276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dirty="0" smtClean="0">
              <a:solidFill>
                <a:schemeClr val="tx1">
                  <a:lumMod val="85000"/>
                  <a:lumOff val="15000"/>
                </a:schemeClr>
              </a:solidFill>
            </a:rPr>
            <a:t>Демонстрация и  </a:t>
          </a:r>
          <a:r>
            <a:rPr lang="ru-RU" sz="24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оречевление</a:t>
          </a:r>
          <a:r>
            <a:rPr lang="ru-RU" sz="2400" dirty="0" smtClean="0">
              <a:solidFill>
                <a:schemeClr val="tx1">
                  <a:lumMod val="85000"/>
                  <a:lumOff val="15000"/>
                </a:schemeClr>
              </a:solidFill>
            </a:rPr>
            <a:t> действия производным наименованием</a:t>
          </a:r>
          <a:endParaRPr lang="ru-RU" sz="24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B30AD02B-6B17-4EA1-97AD-32FD5BDE70B5}" type="parTrans" cxnId="{80D9731B-CD66-46EE-A20C-AEF3AD269E4F}">
      <dgm:prSet/>
      <dgm:spPr/>
      <dgm:t>
        <a:bodyPr/>
        <a:lstStyle/>
        <a:p>
          <a:endParaRPr lang="ru-RU"/>
        </a:p>
      </dgm:t>
    </dgm:pt>
    <dgm:pt modelId="{2A85FEC4-80E3-47DA-B4A8-745609F95A0E}" type="sibTrans" cxnId="{80D9731B-CD66-46EE-A20C-AEF3AD269E4F}">
      <dgm:prSet/>
      <dgm:spPr/>
      <dgm:t>
        <a:bodyPr/>
        <a:lstStyle/>
        <a:p>
          <a:endParaRPr lang="ru-RU"/>
        </a:p>
      </dgm:t>
    </dgm:pt>
    <dgm:pt modelId="{C138E5E7-4FD6-429D-BA9E-DCA60AE9A88F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dirty="0" smtClean="0">
              <a:solidFill>
                <a:schemeClr val="tx1">
                  <a:lumMod val="85000"/>
                  <a:lumOff val="15000"/>
                </a:schemeClr>
              </a:solidFill>
            </a:rPr>
            <a:t>Объяснение значения производного слова через анализ морфологической структуры слова с опорой на символы  и наглядно-графическое обозначение</a:t>
          </a:r>
          <a:endParaRPr lang="ru-RU" sz="24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10F40551-2610-4C4B-975E-F71FB7186077}" type="parTrans" cxnId="{64810C1D-66E8-491F-A714-08D0D956B872}">
      <dgm:prSet/>
      <dgm:spPr/>
      <dgm:t>
        <a:bodyPr/>
        <a:lstStyle/>
        <a:p>
          <a:endParaRPr lang="ru-RU"/>
        </a:p>
      </dgm:t>
    </dgm:pt>
    <dgm:pt modelId="{B6A340E5-F5FF-4FA0-96E8-57D506D9116B}" type="sibTrans" cxnId="{64810C1D-66E8-491F-A714-08D0D956B872}">
      <dgm:prSet/>
      <dgm:spPr/>
      <dgm:t>
        <a:bodyPr/>
        <a:lstStyle/>
        <a:p>
          <a:endParaRPr lang="ru-RU"/>
        </a:p>
      </dgm:t>
    </dgm:pt>
    <dgm:pt modelId="{05ED1150-E8DC-4FCD-A5BA-58EFFDC55C4E}">
      <dgm:prSet phldrT="[Текст]" custT="1"/>
      <dgm:spPr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dirty="0" smtClean="0">
              <a:solidFill>
                <a:schemeClr val="tx1"/>
              </a:solidFill>
            </a:rPr>
            <a:t>Дидактические игры со специально подобранным материалом</a:t>
          </a:r>
          <a:endParaRPr lang="ru-RU" sz="2400" dirty="0">
            <a:solidFill>
              <a:schemeClr val="tx1"/>
            </a:solidFill>
          </a:endParaRPr>
        </a:p>
      </dgm:t>
    </dgm:pt>
    <dgm:pt modelId="{ADA0AF0F-BF0D-4972-AE42-49BD70DBFFC2}" type="sibTrans" cxnId="{E9658EDC-C261-44CB-82F7-1B96391E0317}">
      <dgm:prSet/>
      <dgm:spPr/>
      <dgm:t>
        <a:bodyPr/>
        <a:lstStyle/>
        <a:p>
          <a:endParaRPr lang="ru-RU"/>
        </a:p>
      </dgm:t>
    </dgm:pt>
    <dgm:pt modelId="{AEDEA13D-31FB-460F-8379-D3006DC6BFDB}" type="parTrans" cxnId="{E9658EDC-C261-44CB-82F7-1B96391E0317}">
      <dgm:prSet/>
      <dgm:spPr/>
      <dgm:t>
        <a:bodyPr/>
        <a:lstStyle/>
        <a:p>
          <a:endParaRPr lang="ru-RU"/>
        </a:p>
      </dgm:t>
    </dgm:pt>
    <dgm:pt modelId="{B61E012E-DFB3-4BEE-A32F-6CA1259DDFA0}" type="pres">
      <dgm:prSet presAssocID="{9BACB4D6-6618-4748-B4A2-DB39F2F0C05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6E79097-A8A6-442A-9EBE-DEB7AA886ABD}" type="pres">
      <dgm:prSet presAssocID="{969D0B47-308B-42E0-8C38-1DC6722FEF1C}" presName="node" presStyleLbl="node1" presStyleIdx="0" presStyleCnt="5" custScaleX="113713" custScaleY="357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F8C8A9-55B0-4AE7-9DCB-2E3DDA4FB191}" type="pres">
      <dgm:prSet presAssocID="{6A254E1F-A905-4EC7-BD18-9E592FE1EF39}" presName="sibTrans" presStyleCnt="0"/>
      <dgm:spPr/>
    </dgm:pt>
    <dgm:pt modelId="{FF15CB7A-46C0-46EB-A3E6-9968BDED9202}" type="pres">
      <dgm:prSet presAssocID="{E772312E-46C3-49EB-8D70-B0AD0868CAFC}" presName="node" presStyleLbl="node1" presStyleIdx="1" presStyleCnt="5" custScaleX="122588" custScaleY="394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AB059F-A967-4DB9-AA0E-A08D7479FAC7}" type="pres">
      <dgm:prSet presAssocID="{808D12C1-29D2-4559-A43E-AFF337234FD8}" presName="sibTrans" presStyleCnt="0"/>
      <dgm:spPr/>
    </dgm:pt>
    <dgm:pt modelId="{8051800A-E10E-4273-B997-813B0444AB8A}" type="pres">
      <dgm:prSet presAssocID="{05ED1150-E8DC-4FCD-A5BA-58EFFDC55C4E}" presName="node" presStyleLbl="node1" presStyleIdx="2" presStyleCnt="5" custScaleX="113815" custScaleY="554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4A0D3C-55FD-40D1-823A-5A8F8FD266A1}" type="pres">
      <dgm:prSet presAssocID="{ADA0AF0F-BF0D-4972-AE42-49BD70DBFFC2}" presName="sibTrans" presStyleCnt="0"/>
      <dgm:spPr/>
    </dgm:pt>
    <dgm:pt modelId="{C28A651B-D4AB-4DE5-805F-0F44FDB4458B}" type="pres">
      <dgm:prSet presAssocID="{F9AEABEE-30A5-452A-B6B7-843A655A0276}" presName="node" presStyleLbl="node1" presStyleIdx="3" presStyleCnt="5" custScaleX="111569" custScaleY="581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8D56B9-9547-413D-A03C-7B275199FC96}" type="pres">
      <dgm:prSet presAssocID="{2A85FEC4-80E3-47DA-B4A8-745609F95A0E}" presName="sibTrans" presStyleCnt="0"/>
      <dgm:spPr/>
    </dgm:pt>
    <dgm:pt modelId="{AA8E22E0-AC59-4906-B20D-5E5ACCB64520}" type="pres">
      <dgm:prSet presAssocID="{C138E5E7-4FD6-429D-BA9E-DCA60AE9A88F}" presName="node" presStyleLbl="node1" presStyleIdx="4" presStyleCnt="5" custScaleX="135854" custScaleY="792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F5E677-7B37-45E4-A197-FB03DD5B8D1D}" type="presOf" srcId="{9BACB4D6-6618-4748-B4A2-DB39F2F0C059}" destId="{B61E012E-DFB3-4BEE-A32F-6CA1259DDFA0}" srcOrd="0" destOrd="0" presId="urn:microsoft.com/office/officeart/2005/8/layout/default"/>
    <dgm:cxn modelId="{E15E13EB-BA30-4781-BC76-DB988BA4E5A5}" srcId="{9BACB4D6-6618-4748-B4A2-DB39F2F0C059}" destId="{E772312E-46C3-49EB-8D70-B0AD0868CAFC}" srcOrd="1" destOrd="0" parTransId="{5ED36216-D840-4668-B563-20F4251DA33E}" sibTransId="{808D12C1-29D2-4559-A43E-AFF337234FD8}"/>
    <dgm:cxn modelId="{64810C1D-66E8-491F-A714-08D0D956B872}" srcId="{9BACB4D6-6618-4748-B4A2-DB39F2F0C059}" destId="{C138E5E7-4FD6-429D-BA9E-DCA60AE9A88F}" srcOrd="4" destOrd="0" parTransId="{10F40551-2610-4C4B-975E-F71FB7186077}" sibTransId="{B6A340E5-F5FF-4FA0-96E8-57D506D9116B}"/>
    <dgm:cxn modelId="{DE5182BA-9139-4A60-8EFB-057F7439D453}" type="presOf" srcId="{969D0B47-308B-42E0-8C38-1DC6722FEF1C}" destId="{06E79097-A8A6-442A-9EBE-DEB7AA886ABD}" srcOrd="0" destOrd="0" presId="urn:microsoft.com/office/officeart/2005/8/layout/default"/>
    <dgm:cxn modelId="{E9658EDC-C261-44CB-82F7-1B96391E0317}" srcId="{9BACB4D6-6618-4748-B4A2-DB39F2F0C059}" destId="{05ED1150-E8DC-4FCD-A5BA-58EFFDC55C4E}" srcOrd="2" destOrd="0" parTransId="{AEDEA13D-31FB-460F-8379-D3006DC6BFDB}" sibTransId="{ADA0AF0F-BF0D-4972-AE42-49BD70DBFFC2}"/>
    <dgm:cxn modelId="{80D9731B-CD66-46EE-A20C-AEF3AD269E4F}" srcId="{9BACB4D6-6618-4748-B4A2-DB39F2F0C059}" destId="{F9AEABEE-30A5-452A-B6B7-843A655A0276}" srcOrd="3" destOrd="0" parTransId="{B30AD02B-6B17-4EA1-97AD-32FD5BDE70B5}" sibTransId="{2A85FEC4-80E3-47DA-B4A8-745609F95A0E}"/>
    <dgm:cxn modelId="{5DCC66CE-9874-4128-B917-7176C13B41FF}" type="presOf" srcId="{C138E5E7-4FD6-429D-BA9E-DCA60AE9A88F}" destId="{AA8E22E0-AC59-4906-B20D-5E5ACCB64520}" srcOrd="0" destOrd="0" presId="urn:microsoft.com/office/officeart/2005/8/layout/default"/>
    <dgm:cxn modelId="{DB7BA4C8-291B-45F9-BB8D-95F0CF1B6819}" type="presOf" srcId="{E772312E-46C3-49EB-8D70-B0AD0868CAFC}" destId="{FF15CB7A-46C0-46EB-A3E6-9968BDED9202}" srcOrd="0" destOrd="0" presId="urn:microsoft.com/office/officeart/2005/8/layout/default"/>
    <dgm:cxn modelId="{08F23C48-C74A-4267-8E72-8E0D5373E4D6}" type="presOf" srcId="{F9AEABEE-30A5-452A-B6B7-843A655A0276}" destId="{C28A651B-D4AB-4DE5-805F-0F44FDB4458B}" srcOrd="0" destOrd="0" presId="urn:microsoft.com/office/officeart/2005/8/layout/default"/>
    <dgm:cxn modelId="{AB7370E1-D8B4-481D-85EB-6963EE34CF7A}" srcId="{9BACB4D6-6618-4748-B4A2-DB39F2F0C059}" destId="{969D0B47-308B-42E0-8C38-1DC6722FEF1C}" srcOrd="0" destOrd="0" parTransId="{93ED9451-1E7B-4022-A615-67C0B0362B04}" sibTransId="{6A254E1F-A905-4EC7-BD18-9E592FE1EF39}"/>
    <dgm:cxn modelId="{CB0F2123-4F73-42DA-8AA5-259E6E69BE15}" type="presOf" srcId="{05ED1150-E8DC-4FCD-A5BA-58EFFDC55C4E}" destId="{8051800A-E10E-4273-B997-813B0444AB8A}" srcOrd="0" destOrd="0" presId="urn:microsoft.com/office/officeart/2005/8/layout/default"/>
    <dgm:cxn modelId="{08091763-B439-4E83-8BEC-60FD981AC796}" type="presParOf" srcId="{B61E012E-DFB3-4BEE-A32F-6CA1259DDFA0}" destId="{06E79097-A8A6-442A-9EBE-DEB7AA886ABD}" srcOrd="0" destOrd="0" presId="urn:microsoft.com/office/officeart/2005/8/layout/default"/>
    <dgm:cxn modelId="{74475307-BE96-4833-A4E2-F075471ECB3D}" type="presParOf" srcId="{B61E012E-DFB3-4BEE-A32F-6CA1259DDFA0}" destId="{BEF8C8A9-55B0-4AE7-9DCB-2E3DDA4FB191}" srcOrd="1" destOrd="0" presId="urn:microsoft.com/office/officeart/2005/8/layout/default"/>
    <dgm:cxn modelId="{2F969021-E598-4ADE-8F2F-465AB93AEEBE}" type="presParOf" srcId="{B61E012E-DFB3-4BEE-A32F-6CA1259DDFA0}" destId="{FF15CB7A-46C0-46EB-A3E6-9968BDED9202}" srcOrd="2" destOrd="0" presId="urn:microsoft.com/office/officeart/2005/8/layout/default"/>
    <dgm:cxn modelId="{D2196046-CF70-4E4E-AC61-0B4B32631B40}" type="presParOf" srcId="{B61E012E-DFB3-4BEE-A32F-6CA1259DDFA0}" destId="{D4AB059F-A967-4DB9-AA0E-A08D7479FAC7}" srcOrd="3" destOrd="0" presId="urn:microsoft.com/office/officeart/2005/8/layout/default"/>
    <dgm:cxn modelId="{2560EDF5-4CBF-46D4-AB86-D9BFCF4EFF32}" type="presParOf" srcId="{B61E012E-DFB3-4BEE-A32F-6CA1259DDFA0}" destId="{8051800A-E10E-4273-B997-813B0444AB8A}" srcOrd="4" destOrd="0" presId="urn:microsoft.com/office/officeart/2005/8/layout/default"/>
    <dgm:cxn modelId="{2E5F5239-6A13-4634-AC0E-F72A8C96E1B4}" type="presParOf" srcId="{B61E012E-DFB3-4BEE-A32F-6CA1259DDFA0}" destId="{5F4A0D3C-55FD-40D1-823A-5A8F8FD266A1}" srcOrd="5" destOrd="0" presId="urn:microsoft.com/office/officeart/2005/8/layout/default"/>
    <dgm:cxn modelId="{7B602EA2-0050-4DAC-B663-D67E14817A71}" type="presParOf" srcId="{B61E012E-DFB3-4BEE-A32F-6CA1259DDFA0}" destId="{C28A651B-D4AB-4DE5-805F-0F44FDB4458B}" srcOrd="6" destOrd="0" presId="urn:microsoft.com/office/officeart/2005/8/layout/default"/>
    <dgm:cxn modelId="{18FB3168-0053-447F-9D8E-E879792E242D}" type="presParOf" srcId="{B61E012E-DFB3-4BEE-A32F-6CA1259DDFA0}" destId="{078D56B9-9547-413D-A03C-7B275199FC96}" srcOrd="7" destOrd="0" presId="urn:microsoft.com/office/officeart/2005/8/layout/default"/>
    <dgm:cxn modelId="{A79180B1-D525-4616-A46D-251A79671CE8}" type="presParOf" srcId="{B61E012E-DFB3-4BEE-A32F-6CA1259DDFA0}" destId="{AA8E22E0-AC59-4906-B20D-5E5ACCB6452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D0A4BE-FA42-4E61-B4A9-4D616A693F50}">
      <dsp:nvSpPr>
        <dsp:cNvPr id="0" name=""/>
        <dsp:cNvSpPr/>
      </dsp:nvSpPr>
      <dsp:spPr>
        <a:xfrm>
          <a:off x="0" y="720087"/>
          <a:ext cx="8064896" cy="147616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kern="1200" dirty="0" smtClean="0"/>
            <a:t>Идея преобразований</a:t>
          </a:r>
          <a:endParaRPr lang="ru-RU" sz="5400" kern="1200" dirty="0"/>
        </a:p>
      </dsp:txBody>
      <dsp:txXfrm>
        <a:off x="43235" y="763322"/>
        <a:ext cx="7978426" cy="1389694"/>
      </dsp:txXfrm>
    </dsp:sp>
    <dsp:sp modelId="{504357B9-5D1E-4D20-A0D3-7F5DC7839ED6}">
      <dsp:nvSpPr>
        <dsp:cNvPr id="0" name=""/>
        <dsp:cNvSpPr/>
      </dsp:nvSpPr>
      <dsp:spPr>
        <a:xfrm>
          <a:off x="0" y="2258530"/>
          <a:ext cx="1476164" cy="1476164"/>
        </a:xfrm>
        <a:prstGeom prst="roundRect">
          <a:avLst>
            <a:gd name="adj" fmla="val 166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BFF433-ACC1-4F99-A30A-08416AD98773}">
      <dsp:nvSpPr>
        <dsp:cNvPr id="0" name=""/>
        <dsp:cNvSpPr/>
      </dsp:nvSpPr>
      <dsp:spPr>
        <a:xfrm>
          <a:off x="1512147" y="2304262"/>
          <a:ext cx="6500162" cy="1476164"/>
        </a:xfrm>
        <a:prstGeom prst="roundRect">
          <a:avLst>
            <a:gd name="adj" fmla="val 166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bg1"/>
              </a:solidFill>
            </a:rPr>
            <a:t>Выявление и диагностика особых образовательных  потребностей ребёнка с ОВЗ</a:t>
          </a:r>
          <a:endParaRPr lang="ru-RU" sz="2800" kern="1200" dirty="0">
            <a:solidFill>
              <a:schemeClr val="bg1"/>
            </a:solidFill>
          </a:endParaRPr>
        </a:p>
      </dsp:txBody>
      <dsp:txXfrm>
        <a:off x="1584220" y="2376335"/>
        <a:ext cx="6356016" cy="1332018"/>
      </dsp:txXfrm>
    </dsp:sp>
    <dsp:sp modelId="{C2F6FEA5-C725-41B5-8B48-300885856A08}">
      <dsp:nvSpPr>
        <dsp:cNvPr id="0" name=""/>
        <dsp:cNvSpPr/>
      </dsp:nvSpPr>
      <dsp:spPr>
        <a:xfrm>
          <a:off x="0" y="3911834"/>
          <a:ext cx="1476164" cy="1476164"/>
        </a:xfrm>
        <a:prstGeom prst="roundRect">
          <a:avLst>
            <a:gd name="adj" fmla="val 1667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D0B7F9-AD92-491A-8959-01ACB4902256}">
      <dsp:nvSpPr>
        <dsp:cNvPr id="0" name=""/>
        <dsp:cNvSpPr/>
      </dsp:nvSpPr>
      <dsp:spPr>
        <a:xfrm>
          <a:off x="1564733" y="3911834"/>
          <a:ext cx="6500162" cy="1476164"/>
        </a:xfrm>
        <a:prstGeom prst="roundRect">
          <a:avLst>
            <a:gd name="adj" fmla="val 1667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Выделение комплекса специальных коррекционно- развивающих задач</a:t>
          </a:r>
          <a:endParaRPr lang="ru-RU" sz="2800" kern="1200" dirty="0"/>
        </a:p>
      </dsp:txBody>
      <dsp:txXfrm>
        <a:off x="1636806" y="3983907"/>
        <a:ext cx="6356016" cy="13320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954444-B011-4B02-86AA-9A1F5AEF9577}">
      <dsp:nvSpPr>
        <dsp:cNvPr id="0" name=""/>
        <dsp:cNvSpPr/>
      </dsp:nvSpPr>
      <dsp:spPr>
        <a:xfrm>
          <a:off x="1304901" y="-424164"/>
          <a:ext cx="4674764" cy="139789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chemeClr val="accent2">
                  <a:lumMod val="50000"/>
                </a:schemeClr>
              </a:solidFill>
            </a:rPr>
            <a:t>Цель педагогического опыта</a:t>
          </a:r>
          <a:endParaRPr lang="ru-RU" sz="3600" b="1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1345844" y="-383221"/>
        <a:ext cx="4592878" cy="1316011"/>
      </dsp:txXfrm>
    </dsp:sp>
    <dsp:sp modelId="{EEFDE503-99CC-41BC-B371-C16B6F97231B}">
      <dsp:nvSpPr>
        <dsp:cNvPr id="0" name=""/>
        <dsp:cNvSpPr/>
      </dsp:nvSpPr>
      <dsp:spPr>
        <a:xfrm rot="3565331">
          <a:off x="4139023" y="1553721"/>
          <a:ext cx="807002" cy="489264"/>
        </a:xfrm>
        <a:prstGeom prst="left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4285802" y="1651574"/>
        <a:ext cx="513444" cy="293558"/>
      </dsp:txXfrm>
    </dsp:sp>
    <dsp:sp modelId="{A43E0A78-3171-4422-B3BD-9A454D503F00}">
      <dsp:nvSpPr>
        <dsp:cNvPr id="0" name=""/>
        <dsp:cNvSpPr/>
      </dsp:nvSpPr>
      <dsp:spPr>
        <a:xfrm>
          <a:off x="4104472" y="2622972"/>
          <a:ext cx="3683292" cy="310165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accent2">
                  <a:lumMod val="50000"/>
                </a:schemeClr>
              </a:solidFill>
            </a:rPr>
            <a:t>Показать эффективность использования разработанной серии дидактических игр</a:t>
          </a:r>
          <a:endParaRPr lang="ru-RU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4195316" y="2713816"/>
        <a:ext cx="3501604" cy="2919966"/>
      </dsp:txXfrm>
    </dsp:sp>
    <dsp:sp modelId="{2AC5D774-C0A0-4F1D-A4F6-9FDC8FE6D382}">
      <dsp:nvSpPr>
        <dsp:cNvPr id="0" name=""/>
        <dsp:cNvSpPr/>
      </dsp:nvSpPr>
      <dsp:spPr>
        <a:xfrm rot="10918303">
          <a:off x="3212406" y="3848709"/>
          <a:ext cx="793208" cy="489264"/>
        </a:xfrm>
        <a:prstGeom prst="left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 rot="10800000">
        <a:off x="3359185" y="3946562"/>
        <a:ext cx="499650" cy="293558"/>
      </dsp:txXfrm>
    </dsp:sp>
    <dsp:sp modelId="{9F0055C5-2DEC-40C1-B3D3-630BFDD1294E}">
      <dsp:nvSpPr>
        <dsp:cNvPr id="0" name=""/>
        <dsp:cNvSpPr/>
      </dsp:nvSpPr>
      <dsp:spPr>
        <a:xfrm>
          <a:off x="-305232" y="2550105"/>
          <a:ext cx="3418781" cy="29346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accent2">
                  <a:lumMod val="50000"/>
                </a:schemeClr>
              </a:solidFill>
            </a:rPr>
            <a:t>Разработать серию дидактических игр для развития процессов словообразования</a:t>
          </a:r>
          <a:endParaRPr lang="ru-RU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-219279" y="2636058"/>
        <a:ext cx="3246875" cy="2762756"/>
      </dsp:txXfrm>
    </dsp:sp>
    <dsp:sp modelId="{AEF5FC36-1669-4FC1-A109-AAFA9ABD18C4}">
      <dsp:nvSpPr>
        <dsp:cNvPr id="0" name=""/>
        <dsp:cNvSpPr/>
      </dsp:nvSpPr>
      <dsp:spPr>
        <a:xfrm rot="18052779">
          <a:off x="2300912" y="1517287"/>
          <a:ext cx="904114" cy="489264"/>
        </a:xfrm>
        <a:prstGeom prst="left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100" kern="1200"/>
        </a:p>
      </dsp:txBody>
      <dsp:txXfrm>
        <a:off x="2447691" y="1615140"/>
        <a:ext cx="610556" cy="2935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B194B0-F02A-4D4C-98EB-DE28B1C96E05}">
      <dsp:nvSpPr>
        <dsp:cNvPr id="0" name=""/>
        <dsp:cNvSpPr/>
      </dsp:nvSpPr>
      <dsp:spPr>
        <a:xfrm>
          <a:off x="198320" y="2232"/>
          <a:ext cx="3536127" cy="1768063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38100"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 prst="relaxedInset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</a:rPr>
            <a:t>Научить правильно образовывать словообразовательные модели различных частей речи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250105" y="54017"/>
        <a:ext cx="3432557" cy="1664493"/>
      </dsp:txXfrm>
    </dsp:sp>
    <dsp:sp modelId="{853F7EEB-1E48-4105-A119-03153A1ACF8D}">
      <dsp:nvSpPr>
        <dsp:cNvPr id="0" name=""/>
        <dsp:cNvSpPr/>
      </dsp:nvSpPr>
      <dsp:spPr>
        <a:xfrm>
          <a:off x="551933" y="1770296"/>
          <a:ext cx="353612" cy="1326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26047"/>
              </a:lnTo>
              <a:lnTo>
                <a:pt x="353612" y="13260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>
          <a:bevelT prst="relaxedInset"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ECFD21D-6C4D-421F-8EF3-2DEFEF2FD252}">
      <dsp:nvSpPr>
        <dsp:cNvPr id="0" name=""/>
        <dsp:cNvSpPr/>
      </dsp:nvSpPr>
      <dsp:spPr>
        <a:xfrm>
          <a:off x="905546" y="2212312"/>
          <a:ext cx="2828901" cy="1768063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  <a:alpha val="90000"/>
          </a:schemeClr>
        </a:solidFill>
        <a:ln w="28575" cap="flat" cmpd="sng" algn="ctr">
          <a:solidFill>
            <a:scrgbClr r="0" g="0" b="0">
              <a:shade val="95000"/>
              <a:satMod val="105000"/>
            </a:sc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-152400" prstMaterial="plastic">
          <a:bevelT w="25400" h="25400" prst="relaxedInset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Повысить речевую активность, коммуникацию</a:t>
          </a:r>
          <a:endParaRPr lang="ru-RU" sz="2400" kern="1200" dirty="0"/>
        </a:p>
      </dsp:txBody>
      <dsp:txXfrm>
        <a:off x="957331" y="2264097"/>
        <a:ext cx="2725331" cy="1664493"/>
      </dsp:txXfrm>
    </dsp:sp>
    <dsp:sp modelId="{1833B0B2-6EAA-48EF-A7D9-3BF459A27D69}">
      <dsp:nvSpPr>
        <dsp:cNvPr id="0" name=""/>
        <dsp:cNvSpPr/>
      </dsp:nvSpPr>
      <dsp:spPr>
        <a:xfrm>
          <a:off x="551933" y="1770296"/>
          <a:ext cx="353612" cy="35361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36127"/>
              </a:lnTo>
              <a:lnTo>
                <a:pt x="353612" y="353612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>
          <a:bevelT prst="relaxedInset"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7188808-E350-48E5-8E03-26453E463B63}">
      <dsp:nvSpPr>
        <dsp:cNvPr id="0" name=""/>
        <dsp:cNvSpPr/>
      </dsp:nvSpPr>
      <dsp:spPr>
        <a:xfrm>
          <a:off x="905546" y="4422391"/>
          <a:ext cx="2828901" cy="1768063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8575" cap="flat" cmpd="sng" algn="ctr">
          <a:solidFill>
            <a:scrgbClr r="0" g="0" b="0">
              <a:shade val="95000"/>
              <a:satMod val="105000"/>
            </a:sc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-152400" prstMaterial="plastic">
          <a:bevelT w="25400" h="25400" prst="relaxedInset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Обогащать, расширять словарный запас детей</a:t>
          </a:r>
          <a:endParaRPr lang="ru-RU" sz="2400" kern="1200" dirty="0"/>
        </a:p>
      </dsp:txBody>
      <dsp:txXfrm>
        <a:off x="957331" y="4474176"/>
        <a:ext cx="2725331" cy="1664493"/>
      </dsp:txXfrm>
    </dsp:sp>
    <dsp:sp modelId="{58F929BB-3DED-440A-B52E-B4AAC0138428}">
      <dsp:nvSpPr>
        <dsp:cNvPr id="0" name=""/>
        <dsp:cNvSpPr/>
      </dsp:nvSpPr>
      <dsp:spPr>
        <a:xfrm>
          <a:off x="4618479" y="2232"/>
          <a:ext cx="3536127" cy="1768063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 prst="relaxedInset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tx1"/>
              </a:solidFill>
            </a:rPr>
            <a:t>Развивать фонематическое восприятие</a:t>
          </a:r>
          <a:endParaRPr lang="ru-RU" sz="2800" kern="1200" dirty="0">
            <a:solidFill>
              <a:schemeClr val="tx1"/>
            </a:solidFill>
          </a:endParaRPr>
        </a:p>
      </dsp:txBody>
      <dsp:txXfrm>
        <a:off x="4670264" y="54017"/>
        <a:ext cx="3432557" cy="1664493"/>
      </dsp:txXfrm>
    </dsp:sp>
    <dsp:sp modelId="{36D4299A-35DB-4C88-BB5B-187E06ECC9C0}">
      <dsp:nvSpPr>
        <dsp:cNvPr id="0" name=""/>
        <dsp:cNvSpPr/>
      </dsp:nvSpPr>
      <dsp:spPr>
        <a:xfrm>
          <a:off x="4972092" y="1770296"/>
          <a:ext cx="353612" cy="1326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26047"/>
              </a:lnTo>
              <a:lnTo>
                <a:pt x="353612" y="13260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>
          <a:bevelT prst="relaxedInset"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EED3458-6D46-41A0-81E5-5B464E4F6A1D}">
      <dsp:nvSpPr>
        <dsp:cNvPr id="0" name=""/>
        <dsp:cNvSpPr/>
      </dsp:nvSpPr>
      <dsp:spPr>
        <a:xfrm>
          <a:off x="5325705" y="2212312"/>
          <a:ext cx="2828901" cy="1768063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8575" cap="flat" cmpd="sng" algn="ctr">
          <a:solidFill>
            <a:scrgbClr r="0" g="0" b="0">
              <a:shade val="95000"/>
              <a:satMod val="105000"/>
            </a:sc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-152400" prstMaterial="plastic">
          <a:bevelT w="25400" h="25400" prst="relaxedInset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</a:rPr>
            <a:t>Развивать языковое чутьё, творческую активность детей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5377490" y="2264097"/>
        <a:ext cx="2725331" cy="1664493"/>
      </dsp:txXfrm>
    </dsp:sp>
    <dsp:sp modelId="{B5536710-40DA-45F0-B948-5EC2BF38199C}">
      <dsp:nvSpPr>
        <dsp:cNvPr id="0" name=""/>
        <dsp:cNvSpPr/>
      </dsp:nvSpPr>
      <dsp:spPr>
        <a:xfrm>
          <a:off x="4972092" y="1770296"/>
          <a:ext cx="353612" cy="35361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36127"/>
              </a:lnTo>
              <a:lnTo>
                <a:pt x="353612" y="353612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25400" prstMaterial="plastic">
          <a:bevelT prst="relaxedInset"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A4784563-AD9C-4D2A-947D-3C0C4970516B}">
      <dsp:nvSpPr>
        <dsp:cNvPr id="0" name=""/>
        <dsp:cNvSpPr/>
      </dsp:nvSpPr>
      <dsp:spPr>
        <a:xfrm>
          <a:off x="5325705" y="4422391"/>
          <a:ext cx="2828901" cy="1768063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  <a:alpha val="90000"/>
          </a:schemeClr>
        </a:solidFill>
        <a:ln w="28575" cap="flat" cmpd="sng" algn="ctr">
          <a:solidFill>
            <a:scrgbClr r="0" g="0" b="0">
              <a:shade val="95000"/>
              <a:satMod val="105000"/>
            </a:sc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-152400" prstMaterial="plastic">
          <a:bevelT w="25400" h="25400" prst="relaxedInset"/>
          <a:bevelB w="25400" h="254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Совершенствовать просодическую сторону речи</a:t>
          </a:r>
          <a:endParaRPr lang="ru-RU" sz="2400" kern="1200" dirty="0"/>
        </a:p>
      </dsp:txBody>
      <dsp:txXfrm>
        <a:off x="5377490" y="4474176"/>
        <a:ext cx="2725331" cy="166449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2F6AF3-4F53-403B-B61F-D378DAE8C710}">
      <dsp:nvSpPr>
        <dsp:cNvPr id="0" name=""/>
        <dsp:cNvSpPr/>
      </dsp:nvSpPr>
      <dsp:spPr>
        <a:xfrm>
          <a:off x="247335" y="274284"/>
          <a:ext cx="3351654" cy="1347597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19050">
          <a:solidFill>
            <a:schemeClr val="tx1"/>
          </a:solidFill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</a:rPr>
            <a:t>Утрированное произношение общей части слова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247335" y="274284"/>
        <a:ext cx="3351654" cy="1347597"/>
      </dsp:txXfrm>
    </dsp:sp>
    <dsp:sp modelId="{F32DA1B7-B16C-4EA0-8C55-A8CFD2321551}">
      <dsp:nvSpPr>
        <dsp:cNvPr id="0" name=""/>
        <dsp:cNvSpPr/>
      </dsp:nvSpPr>
      <dsp:spPr>
        <a:xfrm>
          <a:off x="3823589" y="274284"/>
          <a:ext cx="3633931" cy="1347597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19050">
          <a:solidFill>
            <a:schemeClr val="tx1"/>
          </a:solidFill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</a:rPr>
            <a:t>Подсказ нужной части слова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3823589" y="274284"/>
        <a:ext cx="3633931" cy="1347597"/>
      </dsp:txXfrm>
    </dsp:sp>
    <dsp:sp modelId="{C862FF5F-18A2-4E03-AE3C-B2BB6069DF3A}">
      <dsp:nvSpPr>
        <dsp:cNvPr id="0" name=""/>
        <dsp:cNvSpPr/>
      </dsp:nvSpPr>
      <dsp:spPr>
        <a:xfrm>
          <a:off x="1772478" y="1846481"/>
          <a:ext cx="4159898" cy="1347597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28575">
          <a:solidFill>
            <a:schemeClr val="accent4">
              <a:lumMod val="75000"/>
            </a:schemeClr>
          </a:solidFill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</a:rPr>
            <a:t>Исправление ошибки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1772478" y="1846481"/>
        <a:ext cx="4159898" cy="1347597"/>
      </dsp:txXfrm>
    </dsp:sp>
    <dsp:sp modelId="{E78873DA-D7FE-4FE8-885B-96E1BE40B278}">
      <dsp:nvSpPr>
        <dsp:cNvPr id="0" name=""/>
        <dsp:cNvSpPr/>
      </dsp:nvSpPr>
      <dsp:spPr>
        <a:xfrm>
          <a:off x="1286" y="3418678"/>
          <a:ext cx="3836452" cy="1347597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28575">
          <a:solidFill>
            <a:schemeClr val="tx1"/>
          </a:solidFill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</a:rPr>
            <a:t>Вопросы подсказывающего и оценочного характера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1286" y="3418678"/>
        <a:ext cx="3836452" cy="1347597"/>
      </dsp:txXfrm>
    </dsp:sp>
    <dsp:sp modelId="{A7A4DB46-CAE2-4645-A1B1-2D7F43942D10}">
      <dsp:nvSpPr>
        <dsp:cNvPr id="0" name=""/>
        <dsp:cNvSpPr/>
      </dsp:nvSpPr>
      <dsp:spPr>
        <a:xfrm>
          <a:off x="4062338" y="3418678"/>
          <a:ext cx="3641230" cy="1347597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28575">
          <a:solidFill>
            <a:schemeClr val="tx1"/>
          </a:solidFill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</a:rPr>
            <a:t>Сравнение слов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4062338" y="3418678"/>
        <a:ext cx="3641230" cy="134759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E79097-A8A6-442A-9EBE-DEB7AA886ABD}">
      <dsp:nvSpPr>
        <dsp:cNvPr id="0" name=""/>
        <dsp:cNvSpPr/>
      </dsp:nvSpPr>
      <dsp:spPr>
        <a:xfrm>
          <a:off x="2765" y="833388"/>
          <a:ext cx="4219076" cy="796234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Образец высказывания</a:t>
          </a:r>
          <a:endParaRPr lang="ru-RU" sz="24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2765" y="833388"/>
        <a:ext cx="4219076" cy="796234"/>
      </dsp:txXfrm>
    </dsp:sp>
    <dsp:sp modelId="{FF15CB7A-46C0-46EB-A3E6-9968BDED9202}">
      <dsp:nvSpPr>
        <dsp:cNvPr id="0" name=""/>
        <dsp:cNvSpPr/>
      </dsp:nvSpPr>
      <dsp:spPr>
        <a:xfrm>
          <a:off x="4592870" y="792081"/>
          <a:ext cx="4548364" cy="878847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Сопряжённая, отражённая речь</a:t>
          </a:r>
          <a:endParaRPr lang="ru-RU" sz="24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4592870" y="792081"/>
        <a:ext cx="4548364" cy="878847"/>
      </dsp:txXfrm>
    </dsp:sp>
    <dsp:sp modelId="{8051800A-E10E-4273-B997-813B0444AB8A}">
      <dsp:nvSpPr>
        <dsp:cNvPr id="0" name=""/>
        <dsp:cNvSpPr/>
      </dsp:nvSpPr>
      <dsp:spPr>
        <a:xfrm>
          <a:off x="205291" y="2072568"/>
          <a:ext cx="4222861" cy="1234367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</a:rPr>
            <a:t>Дидактические игры со специально подобранным материалом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205291" y="2072568"/>
        <a:ext cx="4222861" cy="1234367"/>
      </dsp:txXfrm>
    </dsp:sp>
    <dsp:sp modelId="{C28A651B-D4AB-4DE5-805F-0F44FDB4458B}">
      <dsp:nvSpPr>
        <dsp:cNvPr id="0" name=""/>
        <dsp:cNvSpPr/>
      </dsp:nvSpPr>
      <dsp:spPr>
        <a:xfrm>
          <a:off x="4799180" y="2041958"/>
          <a:ext cx="4139528" cy="1295587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Демонстрация и  </a:t>
          </a:r>
          <a:r>
            <a:rPr lang="ru-RU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</a:rPr>
            <a:t>оречевление</a:t>
          </a:r>
          <a:r>
            <a:rPr lang="ru-RU" sz="2400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 действия производным наименованием</a:t>
          </a:r>
          <a:endParaRPr lang="ru-RU" sz="24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4799180" y="2041958"/>
        <a:ext cx="4139528" cy="1295587"/>
      </dsp:txXfrm>
    </dsp:sp>
    <dsp:sp modelId="{AA8E22E0-AC59-4906-B20D-5E5ACCB64520}">
      <dsp:nvSpPr>
        <dsp:cNvPr id="0" name=""/>
        <dsp:cNvSpPr/>
      </dsp:nvSpPr>
      <dsp:spPr>
        <a:xfrm>
          <a:off x="2051714" y="3708573"/>
          <a:ext cx="5040570" cy="1764040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>
                  <a:lumMod val="85000"/>
                  <a:lumOff val="15000"/>
                </a:schemeClr>
              </a:solidFill>
            </a:rPr>
            <a:t>Объяснение значения производного слова через анализ морфологической структуры слова с опорой на символы  и наглядно-графическое обозначение</a:t>
          </a:r>
          <a:endParaRPr lang="ru-RU" sz="2400" kern="1200" dirty="0">
            <a:solidFill>
              <a:schemeClr val="tx1">
                <a:lumMod val="85000"/>
                <a:lumOff val="15000"/>
              </a:schemeClr>
            </a:solidFill>
          </a:endParaRPr>
        </a:p>
      </dsp:txBody>
      <dsp:txXfrm>
        <a:off x="2051714" y="3708573"/>
        <a:ext cx="5040570" cy="17640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789799-1D7B-4C81-B3D0-1FE84A991745}" type="datetimeFigureOut">
              <a:rPr lang="ru-RU" smtClean="0"/>
              <a:t>16.05.2020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50ABB4-FFD7-4FC8-B838-3CCD44533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9749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23724" algn="l"/>
                <a:tab pos="848952" algn="l"/>
                <a:tab pos="1274178" algn="l"/>
                <a:tab pos="1699406" algn="l"/>
                <a:tab pos="2124632" algn="l"/>
                <a:tab pos="2549860" algn="l"/>
                <a:tab pos="2975086" algn="l"/>
                <a:tab pos="3400314" algn="l"/>
                <a:tab pos="3825540" algn="l"/>
                <a:tab pos="4250767" algn="l"/>
                <a:tab pos="4675994" algn="l"/>
                <a:tab pos="5101221" algn="l"/>
                <a:tab pos="5526448" algn="l"/>
                <a:tab pos="5951675" algn="l"/>
                <a:tab pos="6376902" algn="l"/>
                <a:tab pos="6802129" algn="l"/>
                <a:tab pos="7227356" algn="l"/>
                <a:tab pos="7652583" algn="l"/>
                <a:tab pos="8077810" algn="l"/>
                <a:tab pos="8503037" algn="l"/>
              </a:tabLst>
              <a:defRPr>
                <a:solidFill>
                  <a:schemeClr val="bg1"/>
                </a:solidFill>
                <a:latin typeface="Times New Roman" pitchFamily="18" charset="0"/>
              </a:defRPr>
            </a:lvl1pPr>
            <a:lvl2pPr marL="703202" indent="-270462" eaLnBrk="0" hangingPunct="0">
              <a:tabLst>
                <a:tab pos="0" algn="l"/>
                <a:tab pos="423724" algn="l"/>
                <a:tab pos="848952" algn="l"/>
                <a:tab pos="1274178" algn="l"/>
                <a:tab pos="1699406" algn="l"/>
                <a:tab pos="2124632" algn="l"/>
                <a:tab pos="2549860" algn="l"/>
                <a:tab pos="2975086" algn="l"/>
                <a:tab pos="3400314" algn="l"/>
                <a:tab pos="3825540" algn="l"/>
                <a:tab pos="4250767" algn="l"/>
                <a:tab pos="4675994" algn="l"/>
                <a:tab pos="5101221" algn="l"/>
                <a:tab pos="5526448" algn="l"/>
                <a:tab pos="5951675" algn="l"/>
                <a:tab pos="6376902" algn="l"/>
                <a:tab pos="6802129" algn="l"/>
                <a:tab pos="7227356" algn="l"/>
                <a:tab pos="7652583" algn="l"/>
                <a:tab pos="8077810" algn="l"/>
                <a:tab pos="8503037" algn="l"/>
              </a:tabLst>
              <a:defRPr>
                <a:solidFill>
                  <a:schemeClr val="bg1"/>
                </a:solidFill>
                <a:latin typeface="Times New Roman" pitchFamily="18" charset="0"/>
              </a:defRPr>
            </a:lvl2pPr>
            <a:lvl3pPr marL="1081850" indent="-216370" eaLnBrk="0" hangingPunct="0">
              <a:tabLst>
                <a:tab pos="0" algn="l"/>
                <a:tab pos="423724" algn="l"/>
                <a:tab pos="848952" algn="l"/>
                <a:tab pos="1274178" algn="l"/>
                <a:tab pos="1699406" algn="l"/>
                <a:tab pos="2124632" algn="l"/>
                <a:tab pos="2549860" algn="l"/>
                <a:tab pos="2975086" algn="l"/>
                <a:tab pos="3400314" algn="l"/>
                <a:tab pos="3825540" algn="l"/>
                <a:tab pos="4250767" algn="l"/>
                <a:tab pos="4675994" algn="l"/>
                <a:tab pos="5101221" algn="l"/>
                <a:tab pos="5526448" algn="l"/>
                <a:tab pos="5951675" algn="l"/>
                <a:tab pos="6376902" algn="l"/>
                <a:tab pos="6802129" algn="l"/>
                <a:tab pos="7227356" algn="l"/>
                <a:tab pos="7652583" algn="l"/>
                <a:tab pos="8077810" algn="l"/>
                <a:tab pos="8503037" algn="l"/>
              </a:tabLst>
              <a:defRPr>
                <a:solidFill>
                  <a:schemeClr val="bg1"/>
                </a:solidFill>
                <a:latin typeface="Times New Roman" pitchFamily="18" charset="0"/>
              </a:defRPr>
            </a:lvl3pPr>
            <a:lvl4pPr marL="1514589" indent="-216370" eaLnBrk="0" hangingPunct="0">
              <a:tabLst>
                <a:tab pos="0" algn="l"/>
                <a:tab pos="423724" algn="l"/>
                <a:tab pos="848952" algn="l"/>
                <a:tab pos="1274178" algn="l"/>
                <a:tab pos="1699406" algn="l"/>
                <a:tab pos="2124632" algn="l"/>
                <a:tab pos="2549860" algn="l"/>
                <a:tab pos="2975086" algn="l"/>
                <a:tab pos="3400314" algn="l"/>
                <a:tab pos="3825540" algn="l"/>
                <a:tab pos="4250767" algn="l"/>
                <a:tab pos="4675994" algn="l"/>
                <a:tab pos="5101221" algn="l"/>
                <a:tab pos="5526448" algn="l"/>
                <a:tab pos="5951675" algn="l"/>
                <a:tab pos="6376902" algn="l"/>
                <a:tab pos="6802129" algn="l"/>
                <a:tab pos="7227356" algn="l"/>
                <a:tab pos="7652583" algn="l"/>
                <a:tab pos="8077810" algn="l"/>
                <a:tab pos="8503037" algn="l"/>
              </a:tabLst>
              <a:defRPr>
                <a:solidFill>
                  <a:schemeClr val="bg1"/>
                </a:solidFill>
                <a:latin typeface="Times New Roman" pitchFamily="18" charset="0"/>
              </a:defRPr>
            </a:lvl4pPr>
            <a:lvl5pPr marL="1947329" indent="-216370" eaLnBrk="0" hangingPunct="0">
              <a:tabLst>
                <a:tab pos="0" algn="l"/>
                <a:tab pos="423724" algn="l"/>
                <a:tab pos="848952" algn="l"/>
                <a:tab pos="1274178" algn="l"/>
                <a:tab pos="1699406" algn="l"/>
                <a:tab pos="2124632" algn="l"/>
                <a:tab pos="2549860" algn="l"/>
                <a:tab pos="2975086" algn="l"/>
                <a:tab pos="3400314" algn="l"/>
                <a:tab pos="3825540" algn="l"/>
                <a:tab pos="4250767" algn="l"/>
                <a:tab pos="4675994" algn="l"/>
                <a:tab pos="5101221" algn="l"/>
                <a:tab pos="5526448" algn="l"/>
                <a:tab pos="5951675" algn="l"/>
                <a:tab pos="6376902" algn="l"/>
                <a:tab pos="6802129" algn="l"/>
                <a:tab pos="7227356" algn="l"/>
                <a:tab pos="7652583" algn="l"/>
                <a:tab pos="8077810" algn="l"/>
                <a:tab pos="8503037" algn="l"/>
              </a:tabLst>
              <a:defRPr>
                <a:solidFill>
                  <a:schemeClr val="bg1"/>
                </a:solidFill>
                <a:latin typeface="Times New Roman" pitchFamily="18" charset="0"/>
              </a:defRPr>
            </a:lvl5pPr>
            <a:lvl6pPr marL="2380069" indent="-216370" defTabSz="425227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pitchFamily="34" charset="0"/>
              <a:tabLst>
                <a:tab pos="0" algn="l"/>
                <a:tab pos="423724" algn="l"/>
                <a:tab pos="848952" algn="l"/>
                <a:tab pos="1274178" algn="l"/>
                <a:tab pos="1699406" algn="l"/>
                <a:tab pos="2124632" algn="l"/>
                <a:tab pos="2549860" algn="l"/>
                <a:tab pos="2975086" algn="l"/>
                <a:tab pos="3400314" algn="l"/>
                <a:tab pos="3825540" algn="l"/>
                <a:tab pos="4250767" algn="l"/>
                <a:tab pos="4675994" algn="l"/>
                <a:tab pos="5101221" algn="l"/>
                <a:tab pos="5526448" algn="l"/>
                <a:tab pos="5951675" algn="l"/>
                <a:tab pos="6376902" algn="l"/>
                <a:tab pos="6802129" algn="l"/>
                <a:tab pos="7227356" algn="l"/>
                <a:tab pos="7652583" algn="l"/>
                <a:tab pos="8077810" algn="l"/>
                <a:tab pos="8503037" algn="l"/>
              </a:tabLst>
              <a:defRPr>
                <a:solidFill>
                  <a:schemeClr val="bg1"/>
                </a:solidFill>
                <a:latin typeface="Times New Roman" pitchFamily="18" charset="0"/>
              </a:defRPr>
            </a:lvl6pPr>
            <a:lvl7pPr marL="2812809" indent="-216370" defTabSz="425227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pitchFamily="34" charset="0"/>
              <a:tabLst>
                <a:tab pos="0" algn="l"/>
                <a:tab pos="423724" algn="l"/>
                <a:tab pos="848952" algn="l"/>
                <a:tab pos="1274178" algn="l"/>
                <a:tab pos="1699406" algn="l"/>
                <a:tab pos="2124632" algn="l"/>
                <a:tab pos="2549860" algn="l"/>
                <a:tab pos="2975086" algn="l"/>
                <a:tab pos="3400314" algn="l"/>
                <a:tab pos="3825540" algn="l"/>
                <a:tab pos="4250767" algn="l"/>
                <a:tab pos="4675994" algn="l"/>
                <a:tab pos="5101221" algn="l"/>
                <a:tab pos="5526448" algn="l"/>
                <a:tab pos="5951675" algn="l"/>
                <a:tab pos="6376902" algn="l"/>
                <a:tab pos="6802129" algn="l"/>
                <a:tab pos="7227356" algn="l"/>
                <a:tab pos="7652583" algn="l"/>
                <a:tab pos="8077810" algn="l"/>
                <a:tab pos="8503037" algn="l"/>
              </a:tabLst>
              <a:defRPr>
                <a:solidFill>
                  <a:schemeClr val="bg1"/>
                </a:solidFill>
                <a:latin typeface="Times New Roman" pitchFamily="18" charset="0"/>
              </a:defRPr>
            </a:lvl7pPr>
            <a:lvl8pPr marL="3245549" indent="-216370" defTabSz="425227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pitchFamily="34" charset="0"/>
              <a:tabLst>
                <a:tab pos="0" algn="l"/>
                <a:tab pos="423724" algn="l"/>
                <a:tab pos="848952" algn="l"/>
                <a:tab pos="1274178" algn="l"/>
                <a:tab pos="1699406" algn="l"/>
                <a:tab pos="2124632" algn="l"/>
                <a:tab pos="2549860" algn="l"/>
                <a:tab pos="2975086" algn="l"/>
                <a:tab pos="3400314" algn="l"/>
                <a:tab pos="3825540" algn="l"/>
                <a:tab pos="4250767" algn="l"/>
                <a:tab pos="4675994" algn="l"/>
                <a:tab pos="5101221" algn="l"/>
                <a:tab pos="5526448" algn="l"/>
                <a:tab pos="5951675" algn="l"/>
                <a:tab pos="6376902" algn="l"/>
                <a:tab pos="6802129" algn="l"/>
                <a:tab pos="7227356" algn="l"/>
                <a:tab pos="7652583" algn="l"/>
                <a:tab pos="8077810" algn="l"/>
                <a:tab pos="8503037" algn="l"/>
              </a:tabLst>
              <a:defRPr>
                <a:solidFill>
                  <a:schemeClr val="bg1"/>
                </a:solidFill>
                <a:latin typeface="Times New Roman" pitchFamily="18" charset="0"/>
              </a:defRPr>
            </a:lvl8pPr>
            <a:lvl9pPr marL="3678288" indent="-216370" defTabSz="425227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pitchFamily="34" charset="0"/>
              <a:tabLst>
                <a:tab pos="0" algn="l"/>
                <a:tab pos="423724" algn="l"/>
                <a:tab pos="848952" algn="l"/>
                <a:tab pos="1274178" algn="l"/>
                <a:tab pos="1699406" algn="l"/>
                <a:tab pos="2124632" algn="l"/>
                <a:tab pos="2549860" algn="l"/>
                <a:tab pos="2975086" algn="l"/>
                <a:tab pos="3400314" algn="l"/>
                <a:tab pos="3825540" algn="l"/>
                <a:tab pos="4250767" algn="l"/>
                <a:tab pos="4675994" algn="l"/>
                <a:tab pos="5101221" algn="l"/>
                <a:tab pos="5526448" algn="l"/>
                <a:tab pos="5951675" algn="l"/>
                <a:tab pos="6376902" algn="l"/>
                <a:tab pos="6802129" algn="l"/>
                <a:tab pos="7227356" algn="l"/>
                <a:tab pos="7652583" algn="l"/>
                <a:tab pos="8077810" algn="l"/>
                <a:tab pos="8503037" algn="l"/>
              </a:tabLst>
              <a:defRPr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>
              <a:buFont typeface="Calibri" pitchFamily="34" charset="0"/>
              <a:buNone/>
            </a:pPr>
            <a:fld id="{164DCF4A-42E2-4243-BD45-8C748D446AEC}" type="slidenum">
              <a:rPr lang="en-GB" altLang="ru-RU">
                <a:solidFill>
                  <a:srgbClr val="000000"/>
                </a:solidFill>
                <a:latin typeface="Calibri" pitchFamily="34" charset="0"/>
              </a:rPr>
              <a:pPr eaLnBrk="1" hangingPunct="1">
                <a:buFont typeface="Calibri" pitchFamily="34" charset="0"/>
                <a:buNone/>
              </a:pPr>
              <a:t>40</a:t>
            </a:fld>
            <a:endParaRPr lang="en-GB" altLang="ru-RU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37891" name="Text Box 1"/>
          <p:cNvSpPr txBox="1">
            <a:spLocks noChangeArrowheads="1"/>
          </p:cNvSpPr>
          <p:nvPr/>
        </p:nvSpPr>
        <p:spPr bwMode="auto">
          <a:xfrm>
            <a:off x="935900" y="685329"/>
            <a:ext cx="4989361" cy="342954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86548" tIns="43274" rIns="86548" bIns="43274" anchor="ctr"/>
          <a:lstStyle>
            <a:lvl1pPr eaLnBrk="0" hangingPunct="0">
              <a:defRPr>
                <a:solidFill>
                  <a:schemeClr val="bg1"/>
                </a:solidFill>
                <a:latin typeface="Times New Roman" pitchFamily="18" charset="0"/>
              </a:defRPr>
            </a:lvl1pPr>
            <a:lvl2pPr marL="742950" indent="-285750" eaLnBrk="0" hangingPunct="0">
              <a:defRPr>
                <a:solidFill>
                  <a:schemeClr val="bg1"/>
                </a:solidFill>
                <a:latin typeface="Times New Roman" pitchFamily="18" charset="0"/>
              </a:defRPr>
            </a:lvl2pPr>
            <a:lvl3pPr marL="1143000" indent="-228600" eaLnBrk="0" hangingPunct="0">
              <a:defRPr>
                <a:solidFill>
                  <a:schemeClr val="bg1"/>
                </a:solidFill>
                <a:latin typeface="Times New Roman" pitchFamily="18" charset="0"/>
              </a:defRPr>
            </a:lvl3pPr>
            <a:lvl4pPr marL="1600200" indent="-228600" eaLnBrk="0" hangingPunct="0">
              <a:defRPr>
                <a:solidFill>
                  <a:schemeClr val="bg1"/>
                </a:solidFill>
                <a:latin typeface="Times New Roman" pitchFamily="18" charset="0"/>
              </a:defRPr>
            </a:lvl4pPr>
            <a:lvl5pPr marL="2057400" indent="-228600" eaLnBrk="0" hangingPunct="0">
              <a:defRPr>
                <a:solidFill>
                  <a:schemeClr val="bg1"/>
                </a:solidFill>
                <a:latin typeface="Times New Roman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pitchFamily="34" charset="0"/>
              <a:defRPr>
                <a:solidFill>
                  <a:schemeClr val="bg1"/>
                </a:solidFill>
                <a:latin typeface="Times New Roman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pitchFamily="34" charset="0"/>
              <a:defRPr>
                <a:solidFill>
                  <a:schemeClr val="bg1"/>
                </a:solidFill>
                <a:latin typeface="Times New Roman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pitchFamily="34" charset="0"/>
              <a:defRPr>
                <a:solidFill>
                  <a:schemeClr val="bg1"/>
                </a:solidFill>
                <a:latin typeface="Times New Roman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FFFFFF"/>
              </a:buClr>
              <a:buSzPct val="100000"/>
              <a:buFont typeface="Arial" pitchFamily="34" charset="0"/>
              <a:defRPr>
                <a:solidFill>
                  <a:schemeClr val="bg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ru-RU" altLang="ru-RU">
              <a:solidFill>
                <a:prstClr val="white"/>
              </a:solidFill>
              <a:latin typeface="Arial" pitchFamily="34" charset="0"/>
            </a:endParaRPr>
          </a:p>
        </p:txBody>
      </p:sp>
      <p:sp>
        <p:nvSpPr>
          <p:cNvPr id="37892" name="Rectangle 2"/>
          <p:cNvSpPr>
            <a:spLocks noGrp="1" noChangeArrowheads="1"/>
          </p:cNvSpPr>
          <p:nvPr>
            <p:ph type="body"/>
          </p:nvPr>
        </p:nvSpPr>
        <p:spPr>
          <a:xfrm>
            <a:off x="686116" y="4343798"/>
            <a:ext cx="5485768" cy="411632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797F8-F47C-4DEC-9E7A-EEC9AC781EA2}" type="datetimeFigureOut">
              <a:rPr lang="ru-RU" smtClean="0"/>
              <a:t>16.05.2020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38BB-4741-49B5-A52B-169EED09C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5168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797F8-F47C-4DEC-9E7A-EEC9AC781EA2}" type="datetimeFigureOut">
              <a:rPr lang="ru-RU" smtClean="0"/>
              <a:t>16.05.2020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38BB-4741-49B5-A52B-169EED09C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050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797F8-F47C-4DEC-9E7A-EEC9AC781EA2}" type="datetimeFigureOut">
              <a:rPr lang="ru-RU" smtClean="0"/>
              <a:t>16.05.2020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38BB-4741-49B5-A52B-169EED09C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3830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797F8-F47C-4DEC-9E7A-EEC9AC781EA2}" type="datetimeFigureOut">
              <a:rPr lang="ru-RU" smtClean="0"/>
              <a:t>16.05.2020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38BB-4741-49B5-A52B-169EED09C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858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797F8-F47C-4DEC-9E7A-EEC9AC781EA2}" type="datetimeFigureOut">
              <a:rPr lang="ru-RU" smtClean="0"/>
              <a:t>16.05.2020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38BB-4741-49B5-A52B-169EED09C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1103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797F8-F47C-4DEC-9E7A-EEC9AC781EA2}" type="datetimeFigureOut">
              <a:rPr lang="ru-RU" smtClean="0"/>
              <a:t>16.05.2020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38BB-4741-49B5-A52B-169EED09C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2661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797F8-F47C-4DEC-9E7A-EEC9AC781EA2}" type="datetimeFigureOut">
              <a:rPr lang="ru-RU" smtClean="0"/>
              <a:t>16.05.2020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38BB-4741-49B5-A52B-169EED09C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2866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797F8-F47C-4DEC-9E7A-EEC9AC781EA2}" type="datetimeFigureOut">
              <a:rPr lang="ru-RU" smtClean="0"/>
              <a:t>16.05.2020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38BB-4741-49B5-A52B-169EED09C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931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797F8-F47C-4DEC-9E7A-EEC9AC781EA2}" type="datetimeFigureOut">
              <a:rPr lang="ru-RU" smtClean="0"/>
              <a:t>16.05.2020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38BB-4741-49B5-A52B-169EED09C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728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797F8-F47C-4DEC-9E7A-EEC9AC781EA2}" type="datetimeFigureOut">
              <a:rPr lang="ru-RU" smtClean="0"/>
              <a:t>16.05.2020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38BB-4741-49B5-A52B-169EED09C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200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797F8-F47C-4DEC-9E7A-EEC9AC781EA2}" type="datetimeFigureOut">
              <a:rPr lang="ru-RU" smtClean="0"/>
              <a:t>16.05.2020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D38BB-4741-49B5-A52B-169EED09C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392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797F8-F47C-4DEC-9E7A-EEC9AC781EA2}" type="datetimeFigureOut">
              <a:rPr lang="ru-RU" smtClean="0"/>
              <a:t>16.05.2020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D38BB-4741-49B5-A52B-169EED09C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05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755576" y="755908"/>
            <a:ext cx="7344816" cy="4761324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762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isometricBottomDown"/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Блок-схема: перфолента 3"/>
          <p:cNvSpPr/>
          <p:nvPr/>
        </p:nvSpPr>
        <p:spPr>
          <a:xfrm>
            <a:off x="1331640" y="1124744"/>
            <a:ext cx="6768752" cy="3384376"/>
          </a:xfrm>
          <a:prstGeom prst="flowChartPunchedTape">
            <a:avLst/>
          </a:prstGeom>
          <a:solidFill>
            <a:schemeClr val="accent2">
              <a:lumMod val="75000"/>
            </a:schemeClr>
          </a:solidFill>
          <a:ln w="57150">
            <a:solidFill>
              <a:schemeClr val="tx1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 </a:t>
            </a:r>
            <a:r>
              <a:rPr lang="ru-RU" sz="3600" b="1" dirty="0" smtClean="0"/>
              <a:t>К вопросу формирования грамматической компетенции (словообразование)</a:t>
            </a:r>
            <a:endParaRPr lang="ru-RU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23528" y="116632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ГОСУДАРСТВЕННОЕ БЮДЖЕТНОЕ ОБРАЗОВАТЕЛЬНОЕ УЧРЕЖДЕНИЕ  ШКОЛА №1985</a:t>
            </a:r>
            <a:endParaRPr lang="ru-RU" sz="2000" b="1" dirty="0"/>
          </a:p>
        </p:txBody>
      </p:sp>
      <p:sp>
        <p:nvSpPr>
          <p:cNvPr id="5" name="TextBox 4"/>
          <p:cNvSpPr txBox="1"/>
          <p:nvPr/>
        </p:nvSpPr>
        <p:spPr>
          <a:xfrm rot="10800000" flipV="1">
            <a:off x="323528" y="5825873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УЧИТЕЛЬ –ЛОГОПЕД : КРЫСАНОВА ЕЛЕНА АЛЕКСАНДРОВНА</a:t>
            </a:r>
            <a:endParaRPr lang="ru-RU" sz="2400" b="1" dirty="0">
              <a:solidFill>
                <a:schemeClr val="tx2">
                  <a:lumMod val="50000"/>
                </a:schemeClr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6817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карточка 1"/>
          <p:cNvSpPr/>
          <p:nvPr/>
        </p:nvSpPr>
        <p:spPr>
          <a:xfrm>
            <a:off x="395536" y="620688"/>
            <a:ext cx="7920880" cy="5472608"/>
          </a:xfrm>
          <a:prstGeom prst="flowChartPunchedCard">
            <a:avLst/>
          </a:prstGeom>
          <a:scene3d>
            <a:camera prst="isometricLeftDown"/>
            <a:lightRig rig="threePt" dir="t"/>
          </a:scene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Волна 2"/>
          <p:cNvSpPr/>
          <p:nvPr/>
        </p:nvSpPr>
        <p:spPr>
          <a:xfrm>
            <a:off x="1853952" y="1412776"/>
            <a:ext cx="6480720" cy="4248472"/>
          </a:xfrm>
          <a:prstGeom prst="wave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</a:rPr>
              <a:t>Данные о содержании педагогического опыта</a:t>
            </a:r>
            <a:endParaRPr lang="ru-RU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8633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знак завершения 1"/>
          <p:cNvSpPr/>
          <p:nvPr/>
        </p:nvSpPr>
        <p:spPr>
          <a:xfrm>
            <a:off x="1547664" y="620688"/>
            <a:ext cx="5904656" cy="864096"/>
          </a:xfrm>
          <a:prstGeom prst="flowChartTerminator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ChevronInverted">
              <a:avLst/>
            </a:prstTxWarp>
          </a:bodyPr>
          <a:lstStyle/>
          <a:p>
            <a:pPr algn="ctr"/>
            <a:r>
              <a:rPr lang="ru-RU" dirty="0" smtClean="0">
                <a:ln w="12700">
                  <a:solidFill>
                    <a:schemeClr val="tx1"/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</a:rPr>
              <a:t>Источник преобразований</a:t>
            </a:r>
            <a:endParaRPr lang="ru-RU" dirty="0">
              <a:ln w="12700">
                <a:solidFill>
                  <a:schemeClr val="tx1"/>
                </a:solidFill>
              </a:ln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Стрелка вниз 2"/>
          <p:cNvSpPr/>
          <p:nvPr/>
        </p:nvSpPr>
        <p:spPr>
          <a:xfrm>
            <a:off x="1907704" y="1628800"/>
            <a:ext cx="576064" cy="576064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низ 3"/>
          <p:cNvSpPr/>
          <p:nvPr/>
        </p:nvSpPr>
        <p:spPr>
          <a:xfrm>
            <a:off x="4067944" y="1628800"/>
            <a:ext cx="648072" cy="792088"/>
          </a:xfrm>
          <a:prstGeom prst="downArrow">
            <a:avLst>
              <a:gd name="adj1" fmla="val 50000"/>
              <a:gd name="adj2" fmla="val 46977"/>
            </a:avLst>
          </a:prstGeom>
          <a:solidFill>
            <a:schemeClr val="accent2">
              <a:lumMod val="40000"/>
              <a:lumOff val="60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6300192" y="1628800"/>
            <a:ext cx="504056" cy="648072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251520" y="2420888"/>
            <a:ext cx="4248472" cy="194421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Рост числа детей с ОНР с недостаточным уровнем </a:t>
            </a:r>
            <a:r>
              <a:rPr lang="ru-RU" sz="2000" dirty="0" err="1" smtClean="0">
                <a:solidFill>
                  <a:schemeClr val="tx1"/>
                </a:solidFill>
              </a:rPr>
              <a:t>сформированности</a:t>
            </a:r>
            <a:r>
              <a:rPr lang="ru-RU" sz="2000" dirty="0" smtClean="0">
                <a:solidFill>
                  <a:schemeClr val="tx1"/>
                </a:solidFill>
              </a:rPr>
              <a:t> словообразовательных процессов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4716016" y="2420888"/>
            <a:ext cx="4176464" cy="208823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Низкий просветительский уровень родителей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339752" y="4581128"/>
            <a:ext cx="4464496" cy="194421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Увеличение числа социально- неблагополучных семей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954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33310112"/>
              </p:ext>
            </p:extLst>
          </p:nvPr>
        </p:nvGraphicFramePr>
        <p:xfrm>
          <a:off x="611560" y="332656"/>
          <a:ext cx="8064896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8236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  <a:ln w="38100"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ru-RU" dirty="0" smtClean="0"/>
              <a:t>Концепция преобразований</a:t>
            </a:r>
            <a:endParaRPr lang="ru-RU" dirty="0"/>
          </a:p>
        </p:txBody>
      </p:sp>
      <p:sp>
        <p:nvSpPr>
          <p:cNvPr id="11" name="Выноска со стрелкой вниз 10"/>
          <p:cNvSpPr/>
          <p:nvPr/>
        </p:nvSpPr>
        <p:spPr>
          <a:xfrm>
            <a:off x="4283968" y="1628800"/>
            <a:ext cx="648072" cy="1008112"/>
          </a:xfrm>
          <a:prstGeom prst="downArrowCallou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Выноска со стрелкой влево 11"/>
          <p:cNvSpPr/>
          <p:nvPr/>
        </p:nvSpPr>
        <p:spPr>
          <a:xfrm>
            <a:off x="1979712" y="1772817"/>
            <a:ext cx="1440160" cy="504056"/>
          </a:xfrm>
          <a:prstGeom prst="leftArrowCallou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Выноска со стрелкой вправо 12"/>
          <p:cNvSpPr/>
          <p:nvPr/>
        </p:nvSpPr>
        <p:spPr>
          <a:xfrm>
            <a:off x="5724128" y="1772817"/>
            <a:ext cx="1512168" cy="504055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  <a:reflection blurRad="6350" stA="50000" endA="300" endPos="900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323528" y="2780928"/>
            <a:ext cx="2664296" cy="324036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19050"/>
          <a:effectLst>
            <a:glow rad="101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Определение </a:t>
            </a:r>
            <a:r>
              <a:rPr lang="ru-RU" sz="2000" dirty="0" err="1" smtClean="0">
                <a:solidFill>
                  <a:schemeClr val="tx1"/>
                </a:solidFill>
              </a:rPr>
              <a:t>эффективностииспользования</a:t>
            </a:r>
            <a:r>
              <a:rPr lang="ru-RU" sz="2000" dirty="0" smtClean="0">
                <a:solidFill>
                  <a:schemeClr val="tx1"/>
                </a:solidFill>
              </a:rPr>
              <a:t> дидактических игр при формировании словообразовательных навыков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3419872" y="2780928"/>
            <a:ext cx="2520280" cy="324036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28575"/>
          <a:effectLst>
            <a:glow rad="101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Воспитание гармонически развитой личности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6300192" y="2780928"/>
            <a:ext cx="2664296" cy="3240360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19050"/>
          <a:effectLst>
            <a:glow rad="1397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solidFill>
                  <a:schemeClr val="tx1"/>
                </a:solidFill>
              </a:rPr>
              <a:t>Обеспече-ние</a:t>
            </a:r>
            <a:r>
              <a:rPr lang="ru-RU" sz="2400" dirty="0" smtClean="0">
                <a:solidFill>
                  <a:schemeClr val="tx1"/>
                </a:solidFill>
              </a:rPr>
              <a:t> успешной социальной адаптации ребёнка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1987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лок-схема: дисплей 2"/>
          <p:cNvSpPr/>
          <p:nvPr/>
        </p:nvSpPr>
        <p:spPr>
          <a:xfrm>
            <a:off x="251520" y="1268760"/>
            <a:ext cx="1872208" cy="3672408"/>
          </a:xfrm>
          <a:prstGeom prst="flowChartDisplay">
            <a:avLst/>
          </a:prstGeom>
          <a:solidFill>
            <a:schemeClr val="accent6">
              <a:lumMod val="60000"/>
              <a:lumOff val="40000"/>
            </a:schemeClr>
          </a:solidFill>
          <a:ln w="38100"/>
          <a:effectLst>
            <a:glow rad="101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Обоснование</a:t>
            </a:r>
          </a:p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педагогическо</a:t>
            </a:r>
          </a:p>
          <a:p>
            <a:pPr algn="ctr"/>
            <a:r>
              <a:rPr lang="ru-RU" sz="2400" b="1" dirty="0" err="1">
                <a:solidFill>
                  <a:srgbClr val="7030A0"/>
                </a:solidFill>
              </a:rPr>
              <a:t>г</a:t>
            </a:r>
            <a:r>
              <a:rPr lang="ru-RU" sz="2400" b="1" dirty="0" err="1" smtClean="0">
                <a:solidFill>
                  <a:srgbClr val="7030A0"/>
                </a:solidFill>
              </a:rPr>
              <a:t>о</a:t>
            </a:r>
            <a:r>
              <a:rPr lang="ru-RU" sz="2400" b="1" dirty="0" smtClean="0">
                <a:solidFill>
                  <a:srgbClr val="7030A0"/>
                </a:solidFill>
              </a:rPr>
              <a:t> опыта</a:t>
            </a:r>
            <a:endParaRPr lang="ru-RU" sz="2400" b="1" dirty="0">
              <a:solidFill>
                <a:srgbClr val="7030A0"/>
              </a:solidFill>
            </a:endParaRPr>
          </a:p>
        </p:txBody>
      </p:sp>
      <p:sp>
        <p:nvSpPr>
          <p:cNvPr id="4" name="Пятиугольник 3"/>
          <p:cNvSpPr/>
          <p:nvPr/>
        </p:nvSpPr>
        <p:spPr>
          <a:xfrm>
            <a:off x="3455876" y="188640"/>
            <a:ext cx="4428492" cy="864096"/>
          </a:xfrm>
          <a:prstGeom prst="homePlate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Низкий словообразовательный уровень у дошкольников с ОНР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3419872" y="2348880"/>
            <a:ext cx="4464496" cy="936104"/>
          </a:xfrm>
          <a:prstGeom prst="homePlat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Необходимость профилактической работы с целью предупреждения специфических ошибок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7" name="Пятиугольник 6"/>
          <p:cNvSpPr/>
          <p:nvPr/>
        </p:nvSpPr>
        <p:spPr>
          <a:xfrm>
            <a:off x="3419872" y="3429000"/>
            <a:ext cx="4320480" cy="1008112"/>
          </a:xfrm>
          <a:prstGeom prst="homePlat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Развитие лексической системы языка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Пятиугольник 7"/>
          <p:cNvSpPr/>
          <p:nvPr/>
        </p:nvSpPr>
        <p:spPr>
          <a:xfrm>
            <a:off x="3347864" y="4581128"/>
            <a:ext cx="4536504" cy="864096"/>
          </a:xfrm>
          <a:prstGeom prst="homePlat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Низкая речевая мотивация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9" name="Пятиугольник 8"/>
          <p:cNvSpPr/>
          <p:nvPr/>
        </p:nvSpPr>
        <p:spPr>
          <a:xfrm>
            <a:off x="3347864" y="5589240"/>
            <a:ext cx="4536504" cy="1008112"/>
          </a:xfrm>
          <a:prstGeom prst="homePlat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Недостаточная речевая коммуникация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3455876" y="1268760"/>
            <a:ext cx="4284476" cy="916680"/>
          </a:xfrm>
          <a:prstGeom prst="homePlate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Стойкие  специфические ошибки при письме и чтении у младших школьников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2339752" y="2816932"/>
            <a:ext cx="792088" cy="513771"/>
          </a:xfrm>
          <a:prstGeom prst="rightArrow">
            <a:avLst>
              <a:gd name="adj1" fmla="val 50000"/>
              <a:gd name="adj2" fmla="val 60731"/>
            </a:avLst>
          </a:prstGeom>
          <a:solidFill>
            <a:schemeClr val="accent4">
              <a:lumMod val="75000"/>
            </a:schemeClr>
          </a:solidFill>
          <a:ln w="285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9073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992284915"/>
              </p:ext>
            </p:extLst>
          </p:nvPr>
        </p:nvGraphicFramePr>
        <p:xfrm>
          <a:off x="1043608" y="548680"/>
          <a:ext cx="7416824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98224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74638"/>
            <a:ext cx="5688632" cy="922114"/>
          </a:xfrm>
          <a:solidFill>
            <a:srgbClr val="92D050"/>
          </a:solidFill>
          <a:ln w="12700">
            <a:solidFill>
              <a:schemeClr val="tx1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870710547"/>
              </p:ext>
            </p:extLst>
          </p:nvPr>
        </p:nvGraphicFramePr>
        <p:xfrm>
          <a:off x="251520" y="332656"/>
          <a:ext cx="8352928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27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solidFill>
            <a:schemeClr val="accent6">
              <a:lumMod val="40000"/>
              <a:lumOff val="60000"/>
            </a:schemeClr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  <a:t>Дидактические условия, методические приёмы</a:t>
            </a:r>
            <a:endParaRPr lang="ru-RU" sz="3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622634633"/>
              </p:ext>
            </p:extLst>
          </p:nvPr>
        </p:nvGraphicFramePr>
        <p:xfrm>
          <a:off x="971600" y="1412776"/>
          <a:ext cx="7704856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1840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233358458"/>
              </p:ext>
            </p:extLst>
          </p:nvPr>
        </p:nvGraphicFramePr>
        <p:xfrm>
          <a:off x="0" y="404664"/>
          <a:ext cx="9144000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331640" y="188640"/>
            <a:ext cx="7272808" cy="954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4">
                    <a:lumMod val="75000"/>
                  </a:schemeClr>
                </a:solidFill>
              </a:rPr>
              <a:t>Дидактические условия, методические приёмы</a:t>
            </a:r>
            <a:endParaRPr lang="ru-RU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9552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Вертикальный свиток 5"/>
          <p:cNvSpPr/>
          <p:nvPr/>
        </p:nvSpPr>
        <p:spPr>
          <a:xfrm>
            <a:off x="2051720" y="3861048"/>
            <a:ext cx="5328592" cy="2808312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accent1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Сравнение и сопоставление производного слова с производящей основой, подкрепляемое развёрнутым речевым анализом и наглядно-графической символикой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467544" y="1484784"/>
            <a:ext cx="3600400" cy="2088232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  <a:ln w="57150"/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Наглядно-графическое моделирование словообразовательной структуры слова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4860032" y="1484784"/>
            <a:ext cx="3838536" cy="2088232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  <a:ln w="57150"/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Завершение высказывания производными словами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88640"/>
            <a:ext cx="7870984" cy="107721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chemeClr val="accent4">
                    <a:lumMod val="75000"/>
                  </a:schemeClr>
                </a:solidFill>
              </a:rPr>
              <a:t>Дидактические условия, методические приёмы</a:t>
            </a:r>
            <a:endParaRPr lang="ru-RU" sz="3200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610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7776864" cy="994122"/>
          </a:xfrm>
          <a:solidFill>
            <a:schemeClr val="accent6">
              <a:lumMod val="40000"/>
              <a:lumOff val="60000"/>
            </a:schemeClr>
          </a:solidFill>
          <a:ln>
            <a:noFill/>
            <a:prstDash val="dashDot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r>
              <a:rPr lang="ru-RU" dirty="0" smtClean="0"/>
              <a:t>Дидактическое обеспечение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173675"/>
              </p:ext>
            </p:extLst>
          </p:nvPr>
        </p:nvGraphicFramePr>
        <p:xfrm>
          <a:off x="827584" y="1484784"/>
          <a:ext cx="7632848" cy="4464496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7632848"/>
              </a:tblGrid>
              <a:tr h="836451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Дидактические игры со специально подобранным материалом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75798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Символы и наглядно-графические модели</a:t>
                      </a:r>
                      <a:endParaRPr lang="ru-RU" sz="2400" b="1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75798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Сюжетные и предметные картинки</a:t>
                      </a:r>
                      <a:endParaRPr lang="ru-RU" sz="2400" b="1" dirty="0"/>
                    </a:p>
                  </a:txBody>
                  <a:tcPr>
                    <a:cell3D prstMaterial="dkEdge">
                      <a:bevel prst="relaxedInset"/>
                      <a:lightRig rig="flood" dir="t"/>
                    </a:cell3D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836451">
                <a:tc>
                  <a:txBody>
                    <a:bodyPr/>
                    <a:lstStyle/>
                    <a:p>
                      <a:r>
                        <a:rPr lang="ru-RU" sz="2400" b="1" dirty="0" smtClean="0"/>
                        <a:t>Дидактические материал(</a:t>
                      </a:r>
                      <a:r>
                        <a:rPr lang="ru-RU" sz="2400" b="1" baseline="0" dirty="0" smtClean="0"/>
                        <a:t> иллюстрационный, раздаточный)</a:t>
                      </a:r>
                      <a:endParaRPr lang="ru-RU" sz="2400" b="1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239998">
                <a:tc>
                  <a:txBody>
                    <a:bodyPr/>
                    <a:lstStyle/>
                    <a:p>
                      <a:endParaRPr lang="ru-RU" sz="2400" dirty="0" smtClean="0"/>
                    </a:p>
                    <a:p>
                      <a:r>
                        <a:rPr lang="ru-RU" sz="2400" b="1" dirty="0" smtClean="0"/>
                        <a:t>Видео, аудио материалы.</a:t>
                      </a:r>
                    </a:p>
                    <a:p>
                      <a:endParaRPr lang="ru-RU" sz="2400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59963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259632" y="260648"/>
            <a:ext cx="6624736" cy="7920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bg2">
                    <a:lumMod val="10000"/>
                  </a:schemeClr>
                </a:solidFill>
              </a:rPr>
              <a:t>Условия преобразований</a:t>
            </a:r>
            <a:endParaRPr lang="ru-RU" sz="36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3568" y="1772816"/>
            <a:ext cx="3384376" cy="18002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Изучение и внедрение передового  опыта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860032" y="1844824"/>
            <a:ext cx="3528392" cy="172819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Совместная деятельность педагогов ГБОУ, участвующих в коррекционно-развивающем процессе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48477" y="3933056"/>
            <a:ext cx="3384376" cy="187220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Вовлечение родителей в коррекционно-образовательную деятельность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860032" y="3933056"/>
            <a:ext cx="3528392" cy="194421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Наличие соответствующей предметно-развивающей среды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4" name="Стрелка вниз 13"/>
          <p:cNvSpPr/>
          <p:nvPr/>
        </p:nvSpPr>
        <p:spPr>
          <a:xfrm>
            <a:off x="4427984" y="1340768"/>
            <a:ext cx="484632" cy="648072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2627784" y="1340768"/>
            <a:ext cx="484632" cy="324036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6624228" y="1340768"/>
            <a:ext cx="484632" cy="432048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8116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259632" y="332656"/>
            <a:ext cx="6912768" cy="72008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Ожидаемые результаты</a:t>
            </a:r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323528" y="1268759"/>
            <a:ext cx="3888432" cy="1440159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Высокий уровень 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сформированности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словообразовательных процессов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5004048" y="1205236"/>
            <a:ext cx="3672408" cy="1503683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Развитая лексико- грамматическая система языка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23528" y="2852936"/>
            <a:ext cx="4032448" cy="17281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Полноценная речевая коммуникация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004048" y="2852936"/>
            <a:ext cx="3672408" cy="172819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Профилактика появления специфических ошибок на письме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627784" y="4725144"/>
            <a:ext cx="4140460" cy="172819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Успешная социализация детей с ОВЗ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8790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755576" y="404664"/>
            <a:ext cx="7632848" cy="115212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Педагогическая технология формирования словообразовательных процессов</a:t>
            </a:r>
            <a:endParaRPr lang="ru-RU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5472319"/>
              </p:ext>
            </p:extLst>
          </p:nvPr>
        </p:nvGraphicFramePr>
        <p:xfrm>
          <a:off x="323528" y="1772816"/>
          <a:ext cx="8640960" cy="452417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20078"/>
                <a:gridCol w="2232250"/>
                <a:gridCol w="2016224"/>
                <a:gridCol w="2160240"/>
                <a:gridCol w="1512168"/>
              </a:tblGrid>
              <a:tr h="1224136">
                <a:tc>
                  <a:txBody>
                    <a:bodyPr/>
                    <a:lstStyle/>
                    <a:p>
                      <a:pPr algn="ctr"/>
                      <a:endParaRPr lang="ru-RU" sz="2400" dirty="0" smtClean="0"/>
                    </a:p>
                    <a:p>
                      <a:pPr algn="ctr"/>
                      <a:r>
                        <a:rPr lang="ru-RU" sz="2400" dirty="0" smtClean="0"/>
                        <a:t>№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Существи</a:t>
                      </a: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тельное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Глагол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endParaRPr lang="ru-RU" sz="24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ное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4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Родствен</a:t>
                      </a:r>
                    </a:p>
                    <a:p>
                      <a:pPr algn="ctr"/>
                      <a:r>
                        <a:rPr lang="ru-RU" sz="24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слова</a:t>
                      </a:r>
                      <a:endParaRPr lang="ru-RU" sz="2400" dirty="0"/>
                    </a:p>
                  </a:txBody>
                  <a:tcPr/>
                </a:tc>
              </a:tr>
              <a:tr h="296969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</a:t>
                      </a:r>
                    </a:p>
                    <a:p>
                      <a:pPr algn="ctr"/>
                      <a:r>
                        <a:rPr lang="ru-RU" b="1" dirty="0" smtClean="0"/>
                        <a:t>этап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Образование  уменьшительно – ласкательных 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сущ</a:t>
                      </a: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–х  с</a:t>
                      </a:r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суффиксами  -К-, -ИК-,  -ЧИК-,  -ЕЧК-,</a:t>
                      </a:r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-ЧИК-.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</a:t>
                      </a:r>
                      <a:r>
                        <a:rPr lang="ru-RU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Дифференциа</a:t>
                      </a: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ция</a:t>
                      </a: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глаголов  </a:t>
                      </a:r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совершенного  </a:t>
                      </a:r>
                      <a:r>
                        <a:rPr lang="ru-RU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инесовершен</a:t>
                      </a:r>
                      <a:endParaRPr lang="ru-RU" sz="18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-го</a:t>
                      </a:r>
                      <a:r>
                        <a:rPr lang="ru-RU" sz="1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вида.</a:t>
                      </a:r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  <a:r>
                        <a:rPr lang="ru-RU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Дифференциа</a:t>
                      </a: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ция</a:t>
                      </a: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возвратных</a:t>
                      </a:r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  невозвратных</a:t>
                      </a:r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глаголов.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Образование  притяжательных</a:t>
                      </a:r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прилагательных</a:t>
                      </a:r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с суффиксами</a:t>
                      </a:r>
                      <a:endParaRPr lang="ru-RU" sz="18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ИН,  -ОВ-.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24109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803965"/>
              </p:ext>
            </p:extLst>
          </p:nvPr>
        </p:nvGraphicFramePr>
        <p:xfrm>
          <a:off x="251520" y="188640"/>
          <a:ext cx="8712968" cy="64922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648072"/>
                <a:gridCol w="2520280"/>
                <a:gridCol w="2088232"/>
                <a:gridCol w="2520280"/>
                <a:gridCol w="936104"/>
              </a:tblGrid>
              <a:tr h="3600400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2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этап</a:t>
                      </a:r>
                      <a:endParaRPr lang="ru-RU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Образование  уменьшительно – ласкательных  </a:t>
                      </a:r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сущ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-х  с  суффиксами  -ОНЬК-,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-ЕНЬК-, -ЫШЕК-, ЕЦ-,  -ИЦ-,  -Ц-.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Существительных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 суффиксом  -НИЦ-.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Существительных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 суффиксами  -ИНК-,  -ИН-.</a:t>
                      </a:r>
                      <a:endParaRPr lang="ru-RU" b="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 Глаголы  с 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приставками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-В-,  -ВЫ-, -НА-.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Глаголы  про-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странственного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значения  с  при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ставкой  -ПРИ-. </a:t>
                      </a:r>
                      <a:endParaRPr lang="ru-RU" b="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Образование  притяжательных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прилагательных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 суффиксом-И- без  чередования.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Качественных  </a:t>
                      </a:r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гательных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 </a:t>
                      </a:r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суффик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сами -Н-,  -ИВ-, -ЧИВ-, -ЛИВ-.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Относительных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прилагательных  с  суффиксами-ОВ-,  -ЕВ-, -Н-,</a:t>
                      </a:r>
                      <a:r>
                        <a:rPr lang="ru-RU" sz="18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ЯН-,  -ЕНН-.</a:t>
                      </a:r>
                      <a:endParaRPr lang="ru-RU" b="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698007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3</a:t>
                      </a:r>
                    </a:p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этап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Закрепление  всех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пройденных  </a:t>
                      </a:r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словооб</a:t>
                      </a:r>
                      <a:endParaRPr lang="ru-RU" sz="1800" b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разовательных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делей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Глаголы  прост-</a:t>
                      </a:r>
                    </a:p>
                    <a:p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ранственного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значения  с  при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ставками:  -С-,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-У-, -ПОД-, -ОТ-, -ЗА-,  -ПРИ-, -ПЕРЕ-,</a:t>
                      </a: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-ДО-.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Притяжательные  прилагательные  с  </a:t>
                      </a:r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суффисом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-И-  с  </a:t>
                      </a:r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чере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дованием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..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Относительные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Прилагательные с  </a:t>
                      </a:r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суф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фиксами-АН-,  -ЯН-,  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-ЕНН-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3.Качественные</a:t>
                      </a: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гательные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-ОВАТ-ЕНЬК-, 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Образование  </a:t>
                      </a:r>
                      <a:r>
                        <a:rPr lang="ru-RU" sz="18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родст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endParaRPr lang="ru-RU" sz="18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венных  слов.</a:t>
                      </a:r>
                      <a:endParaRPr lang="ru-RU" b="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88495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683568" y="404664"/>
            <a:ext cx="7632848" cy="120243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Формирование словообразовательных моделей на основе лексических тем</a:t>
            </a:r>
            <a:endParaRPr lang="ru-RU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6684888"/>
              </p:ext>
            </p:extLst>
          </p:nvPr>
        </p:nvGraphicFramePr>
        <p:xfrm>
          <a:off x="395536" y="1988840"/>
          <a:ext cx="8424936" cy="412410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576064"/>
                <a:gridCol w="1800200"/>
                <a:gridCol w="3456384"/>
                <a:gridCol w="2592288"/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№</a:t>
                      </a:r>
                      <a:endParaRPr lang="ru-RU" sz="24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err="1" smtClean="0"/>
                        <a:t>Лексичес</a:t>
                      </a:r>
                      <a:r>
                        <a:rPr lang="ru-RU" sz="2400" dirty="0" smtClean="0"/>
                        <a:t>-</a:t>
                      </a:r>
                    </a:p>
                    <a:p>
                      <a:pPr algn="ctr"/>
                      <a:r>
                        <a:rPr lang="ru-RU" sz="2400" dirty="0" smtClean="0"/>
                        <a:t>кая тема</a:t>
                      </a:r>
                      <a:endParaRPr lang="ru-RU" sz="24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Словообразовательные</a:t>
                      </a:r>
                    </a:p>
                    <a:p>
                      <a:pPr algn="ctr"/>
                      <a:r>
                        <a:rPr lang="ru-RU" sz="2400" dirty="0" smtClean="0"/>
                        <a:t> модели</a:t>
                      </a:r>
                      <a:endParaRPr lang="ru-RU" sz="24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Дидактические игры,</a:t>
                      </a:r>
                    </a:p>
                    <a:p>
                      <a:pPr algn="ctr"/>
                      <a:r>
                        <a:rPr lang="ru-RU" sz="2400" dirty="0" smtClean="0"/>
                        <a:t>мелкая</a:t>
                      </a:r>
                      <a:r>
                        <a:rPr lang="ru-RU" sz="2400" baseline="0" dirty="0" smtClean="0"/>
                        <a:t> моторика</a:t>
                      </a:r>
                      <a:endParaRPr lang="ru-RU" sz="24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293538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Помещение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детского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сада</a:t>
                      </a:r>
                      <a:endParaRPr lang="ru-RU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Глаголы совершенного и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несо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вершенного вида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Глаголы с приставками –В-,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-НА-, -ВЫ-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Существительные с уменьшительно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</a:t>
                      </a:r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«Чем отличаются слова?»,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«Добавь слово»,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Мелкая моторика.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Игры «Гномик»,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«Танечка»</a:t>
                      </a:r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4673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5436871"/>
              </p:ext>
            </p:extLst>
          </p:nvPr>
        </p:nvGraphicFramePr>
        <p:xfrm>
          <a:off x="539552" y="476672"/>
          <a:ext cx="8136904" cy="57606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432048"/>
                <a:gridCol w="1872208"/>
                <a:gridCol w="3456384"/>
                <a:gridCol w="2376264"/>
              </a:tblGrid>
              <a:tr h="2880320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Фрукты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Относительные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 суффиксами –Н-, -ОВ-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Приставочные глаголы с при-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ставками –С-, -ПО-, -ОБ-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3.Существительные с  уменьш.-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Родственные слова к словам (яблоко,</a:t>
                      </a:r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сад)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«Какое варенье?»,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Какой компот, пи-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рог?»,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«Помоги Незнайке»,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«Подумай и назови»,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«Повар».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288032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Овощи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Относительные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(морковный, капустный…)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Существительные с уменьш.-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Приставочные глаголы с при-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ставками –ВЫ-, -ПЕРЕ-, -ЗА-</a:t>
                      </a:r>
                    </a:p>
                    <a:p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+mj-lt"/>
                          <a:ea typeface="Times New Roman"/>
                        </a:rPr>
                        <a:t>Д/и «Какой </a:t>
                      </a:r>
                      <a:r>
                        <a:rPr lang="ru-RU" sz="1800" b="1" dirty="0">
                          <a:effectLst/>
                          <a:latin typeface="+mj-lt"/>
                          <a:ea typeface="Times New Roman"/>
                        </a:rPr>
                        <a:t>сок?»,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ea typeface="Times New Roman"/>
                        </a:rPr>
                        <a:t>«Скажи правильно?»,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ea typeface="Times New Roman"/>
                        </a:rPr>
                        <a:t>«Угадай»,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ea typeface="Times New Roman"/>
                        </a:rPr>
                        <a:t>«Ласково неласково».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ea typeface="Times New Roman"/>
                        </a:rPr>
                        <a:t>Мелкая моторика.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ea typeface="Times New Roman"/>
                        </a:rPr>
                        <a:t> Игра :«Огород».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2907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859276"/>
              </p:ext>
            </p:extLst>
          </p:nvPr>
        </p:nvGraphicFramePr>
        <p:xfrm>
          <a:off x="323528" y="260648"/>
          <a:ext cx="8640960" cy="612068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504056"/>
                <a:gridCol w="2088232"/>
                <a:gridCol w="3528392"/>
                <a:gridCol w="2520280"/>
              </a:tblGrid>
              <a:tr h="3060340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Осень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Качественные прилагательные с суффиксами –ЛИВ-, -Н-,-ИВ-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(дождливый)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Относительные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(кленовый, берёзовый…)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Существительные с уменьш.-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Родственные слова к словам (гриб, ягода, лист, лес)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«С какой ветки лист?,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«Деревья»,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«Волшебник»,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«Подумай и назови».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Мелкая моторика.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Игры: «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Рябинушка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«Лесник».</a:t>
                      </a:r>
                      <a:endParaRPr lang="ru-RU" dirty="0"/>
                    </a:p>
                  </a:txBody>
                  <a:tcPr/>
                </a:tc>
              </a:tr>
              <a:tr h="30603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Одежда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Притяжательные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 суффиксом –ИН-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Относительные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 суффиксами –ОВ-, -ЕВ-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Существительные с уменьш.-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Родственные слова к слову (шляпа)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«Угадай, кто хозяин?,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«Помоги Незнайке»,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«Мастера- умельцы»,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«Лото».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84041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07233"/>
              </p:ext>
            </p:extLst>
          </p:nvPr>
        </p:nvGraphicFramePr>
        <p:xfrm>
          <a:off x="395536" y="332656"/>
          <a:ext cx="8352928" cy="64922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602013"/>
                <a:gridCol w="2422323"/>
                <a:gridCol w="3240360"/>
                <a:gridCol w="2088232"/>
              </a:tblGrid>
              <a:tr h="3096344"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Обувь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Относительные прилагательные с суффиксом –ОВ-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Существительные с уменьш.-ласкательными суффиксами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-ОНЬК-, -ЕНЬК-, -ОЧК-, -К-.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Возвратные и невозврат-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глаголы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Родственные слова (обувь,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сапог)</a:t>
                      </a:r>
                      <a:b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Д/и «Подбери </a:t>
                      </a:r>
                      <a:r>
                        <a:rPr lang="ru-RU" sz="1800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слова – родственники»,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«Назови общую часть</a:t>
                      </a:r>
                      <a:r>
                        <a:rPr lang="ru-RU" sz="1800" dirty="0" smtClean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»,</a:t>
                      </a:r>
                      <a:endParaRPr lang="ru-RU" sz="1800" dirty="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«Мастера – умельцы</a:t>
                      </a:r>
                      <a:r>
                        <a:rPr lang="ru-RU" sz="1400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».</a:t>
                      </a:r>
                      <a:endParaRPr lang="ru-RU" sz="1200" dirty="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88332">
                <a:tc>
                  <a:txBody>
                    <a:bodyPr/>
                    <a:lstStyle/>
                    <a:p>
                      <a:r>
                        <a:rPr lang="ru-RU" b="1" dirty="0" smtClean="0"/>
                        <a:t>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Игрушки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Относительные прилагательные с суффиксами –ЯН-, -ОВ-, -Н-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Приставочные глаголы с приставками –У-, -ОБ-, -ПОД-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Существительные с уменьш.-ласкательными суффиксами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Родственные слова (машина, кукла, игра)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«Волшебник»,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«Что из чего сделано?»,«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Бол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ь-шой –маленький»,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«Подбери слова –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родственники».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Мелкая моторика.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Игры «Гномик»,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«Барабанщик»,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«Мышка»,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«Колобок».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73746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9258258"/>
              </p:ext>
            </p:extLst>
          </p:nvPr>
        </p:nvGraphicFramePr>
        <p:xfrm>
          <a:off x="467543" y="476672"/>
          <a:ext cx="8352930" cy="6097292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522058"/>
                <a:gridCol w="2162812"/>
                <a:gridCol w="3356088"/>
                <a:gridCol w="2311972"/>
              </a:tblGrid>
              <a:tr h="2988332"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Посуда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Существительные с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суффик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сом –НИЦ-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Относительные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 суффиксом –Н-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Приставочные глаголы с при-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ставками –ПРИ-, -ЗА-, -ПОД-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Родственные слова (соль,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рец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салат)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«Ждём гостей»,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Дюймовочка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«Мастера – умельцы»,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«Найди общую часть».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Мелкая моторика.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 «Хозяюшка».</a:t>
                      </a:r>
                      <a:endParaRPr lang="ru-RU" dirty="0"/>
                    </a:p>
                  </a:txBody>
                  <a:tcPr/>
                </a:tc>
              </a:tr>
              <a:tr h="2988332">
                <a:tc>
                  <a:txBody>
                    <a:bodyPr/>
                    <a:lstStyle/>
                    <a:p>
                      <a:r>
                        <a:rPr lang="ru-RU" b="1" dirty="0" smtClean="0"/>
                        <a:t>9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Продукты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питания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Относительные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 суффиксами –ОВ-, -ЕВ-, -Н-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Существительные с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суффик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сом –НИЦ-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Приставочные глаголы (испечь,</a:t>
                      </a:r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запечь)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4.Родственные слова (соль,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хар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 сыр, мука, чай, хлеб, кофе)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«Какой пирог?»,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«Ждём гостей»,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«Закончи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предложе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«Похожие слова»,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«Повар»,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«Что для чего?».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4931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3660061"/>
              </p:ext>
            </p:extLst>
          </p:nvPr>
        </p:nvGraphicFramePr>
        <p:xfrm>
          <a:off x="467544" y="332656"/>
          <a:ext cx="8280919" cy="6048672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439695"/>
                <a:gridCol w="2051909"/>
                <a:gridCol w="3590841"/>
                <a:gridCol w="2198474"/>
              </a:tblGrid>
              <a:tr h="3024336"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Профессии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Приставочные глаголы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Существительные с уменьш.-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«Закончи предложение»,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«Исправь ошибки»,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«Волшебник».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Мелкая моторика.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Игра:«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Дрессиров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щик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dirty="0"/>
                    </a:p>
                  </a:txBody>
                  <a:tcPr/>
                </a:tc>
              </a:tr>
              <a:tr h="302433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11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Зима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Существительные с уменьш.-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кКчественные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прилагательные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суффиксом –Н- (морозный)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Приставочные  глаголы (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сле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пить, вылепить)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Родственные слова (зима, снег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мороз, лёд, лыжи, холод)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«Назови лишнее слово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«Закончи  предложение»,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«Помоги Незнайке».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Мелкая моторика.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Игры  «Зима»,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«Снег».</a:t>
                      </a:r>
                      <a:endParaRPr lang="ru-RU" sz="18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8626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6877492"/>
              </p:ext>
            </p:extLst>
          </p:nvPr>
        </p:nvGraphicFramePr>
        <p:xfrm>
          <a:off x="539552" y="476672"/>
          <a:ext cx="8064896" cy="5904656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432048"/>
                <a:gridCol w="2088232"/>
                <a:gridCol w="3528392"/>
                <a:gridCol w="2016224"/>
              </a:tblGrid>
              <a:tr h="2952328">
                <a:tc>
                  <a:txBody>
                    <a:bodyPr/>
                    <a:lstStyle/>
                    <a:p>
                      <a:r>
                        <a:rPr lang="ru-RU" dirty="0" smtClean="0"/>
                        <a:t>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Зимующие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птицы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Существительные с уменьш.- 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-ЫШК-,  -ИЧК-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Приставочные глаголы с при-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ставками –В-, -ВЫ-, -ПРИ-, -ОТ-, -С-, -У-, -ЗА-.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3.Родственные слова (зима, снег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мороз, лёд, лыжи, холод)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«Назови правильно»,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«Добавь слово»,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«Подбери слова –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родственники».</a:t>
                      </a:r>
                      <a:endParaRPr lang="ru-RU" dirty="0"/>
                    </a:p>
                  </a:txBody>
                  <a:tcPr/>
                </a:tc>
              </a:tr>
              <a:tr h="2952328">
                <a:tc>
                  <a:txBody>
                    <a:bodyPr/>
                    <a:lstStyle/>
                    <a:p>
                      <a:r>
                        <a:rPr lang="ru-RU" b="1" dirty="0" smtClean="0"/>
                        <a:t>13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Части тела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 лица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1.Существительные с суффикса-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 –ИК-, -К-, -ИЩ-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2.Приставочные глаголы с при-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ставками –ПО-, -ПОД-.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3.рРдственные слова (рука,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зуб, нос)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«Два брата»,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«Поймай мяч»,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«Волшебник»,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«Назови лишнее слово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«Карлики – великаны».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59689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535307"/>
              </p:ext>
            </p:extLst>
          </p:nvPr>
        </p:nvGraphicFramePr>
        <p:xfrm>
          <a:off x="395536" y="332656"/>
          <a:ext cx="8424936" cy="612068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504056"/>
                <a:gridCol w="2088232"/>
                <a:gridCol w="3600400"/>
                <a:gridCol w="2232248"/>
              </a:tblGrid>
              <a:tr h="3060340">
                <a:tc>
                  <a:txBody>
                    <a:bodyPr/>
                    <a:lstStyle/>
                    <a:p>
                      <a:r>
                        <a:rPr lang="ru-RU" dirty="0" smtClean="0"/>
                        <a:t>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Дикие 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животные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Притяжательные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 суффиксом –Й-.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Существительные с  суффикса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ми –ОНОК-, -ЁНОК-.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Родственные слова (лес, лист,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гриб, дерево).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«Чьи хвосты?»,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«Медвежьи шахматы»,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«Ералаш»,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«Назови общую часть»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«У кого какая шуба?»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Мелкая моторика.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Игра: «Бельчонок».</a:t>
                      </a:r>
                      <a:endParaRPr lang="ru-RU" dirty="0"/>
                    </a:p>
                  </a:txBody>
                  <a:tcPr/>
                </a:tc>
              </a:tr>
              <a:tr h="30603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15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Новый 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год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1.Качественные прилагательные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 суффиксом –ИВ-.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Относительные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 суффиксом –Н- (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бумаж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ный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хрустальный…).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3.Существительные с уменьш.-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суффиксами.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справь ошибку»,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«Подбери словечко»,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Дюймовочка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«Назови ласково».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63280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446081"/>
              </p:ext>
            </p:extLst>
          </p:nvPr>
        </p:nvGraphicFramePr>
        <p:xfrm>
          <a:off x="611559" y="476672"/>
          <a:ext cx="7848874" cy="621792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550799"/>
                <a:gridCol w="1927794"/>
                <a:gridCol w="3354056"/>
                <a:gridCol w="2016225"/>
              </a:tblGrid>
              <a:tr h="2735290">
                <a:tc>
                  <a:txBody>
                    <a:bodyPr/>
                    <a:lstStyle/>
                    <a:p>
                      <a:r>
                        <a:rPr lang="ru-RU" dirty="0" smtClean="0"/>
                        <a:t>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Домашние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животные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Притяжательные  прилагательные с суффиксом -Й-.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Существительные с суффиксами –ОНОК-, -ЁНОК-.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Приставочные глаголы.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Родственные слова (корова, конь, кот).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«Ералаш»,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«Чей дом?»,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«Чья голова?,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«Рассеянный ученик»,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«Найди общую часть слов – родственников»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«Кто у кого?».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358048">
                <a:tc>
                  <a:txBody>
                    <a:bodyPr/>
                    <a:lstStyle/>
                    <a:p>
                      <a:r>
                        <a:rPr lang="ru-RU" b="1" dirty="0" smtClean="0"/>
                        <a:t>17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Семья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1.Существительные  с уменьш.-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-ОЧК-, - ЕЧК-.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Притяжательные прилагательные с суффиксом –ИН-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Родственные слова (семья, друг, гость)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«Угадай, кто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хозяин?»,«Назови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ласково»,«Найди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лишнее слово».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Мелкая моторика.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Игры: «Мамочка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моя»,«Дедушка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«Барабанщик»,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«Ленивый  мальчик».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37983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828534"/>
              </p:ext>
            </p:extLst>
          </p:nvPr>
        </p:nvGraphicFramePr>
        <p:xfrm>
          <a:off x="467544" y="332656"/>
          <a:ext cx="8280920" cy="612068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504056"/>
                <a:gridCol w="2160240"/>
                <a:gridCol w="3312368"/>
                <a:gridCol w="2304256"/>
              </a:tblGrid>
              <a:tr h="3060340">
                <a:tc>
                  <a:txBody>
                    <a:bodyPr/>
                    <a:lstStyle/>
                    <a:p>
                      <a:r>
                        <a:rPr lang="ru-RU" dirty="0" smtClean="0"/>
                        <a:t>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Домашние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птицы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Существительные с уменьш.- ласкательным суффиксом</a:t>
                      </a:r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-ЁНОК-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Притяжательные прилагательные с суффиксом –ИН-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Родственные слова от слов (птица, курица, петух)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«Кто у кого?»,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«Скажи правильно»,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«Чьи хвосты?»,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«Назови общую часть»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0603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19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Инструменты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Относительные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 суффиксом –Н-, -ЯН-.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2.Существительные с уменьш.-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Притяжательные прилагательные.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«Закончи предложение»,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«Не ошибись»,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«Что из чего сделано?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«Большой – маленький».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57338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3576881"/>
              </p:ext>
            </p:extLst>
          </p:nvPr>
        </p:nvGraphicFramePr>
        <p:xfrm>
          <a:off x="611560" y="249128"/>
          <a:ext cx="8064896" cy="64922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504056"/>
                <a:gridCol w="1944216"/>
                <a:gridCol w="3456384"/>
                <a:gridCol w="2160240"/>
              </a:tblGrid>
              <a:tr h="2916324">
                <a:tc>
                  <a:txBody>
                    <a:bodyPr/>
                    <a:lstStyle/>
                    <a:p>
                      <a:r>
                        <a:rPr lang="ru-RU" dirty="0" smtClean="0"/>
                        <a:t>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Весна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Существительные с уменьш.-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-ИК-, -ОЧК-, -ЧК-, -К-.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Относительные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 суффиксом –Н- (весенний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солнечный…).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Приставочные глаголы.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Родственные слова к словам (весна,  луч).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«Скажи правильно»,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«Добавь слово»,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«Чем отличаются 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слова?»,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«Найди начало слова», «Найди лишнее слово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Мелкая моторика.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«Мамочка моя»,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«Одуванчик»</a:t>
                      </a:r>
                      <a:endParaRPr lang="ru-RU" dirty="0"/>
                    </a:p>
                  </a:txBody>
                  <a:tcPr/>
                </a:tc>
              </a:tr>
              <a:tr h="3155736">
                <a:tc>
                  <a:txBody>
                    <a:bodyPr/>
                    <a:lstStyle/>
                    <a:p>
                      <a:r>
                        <a:rPr lang="ru-RU" b="1" dirty="0" smtClean="0"/>
                        <a:t>21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Перелётные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птицы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Приставочные глаголы с при-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ставками –У-, -С-, -ПОЛ-, -ОТ-.-ПЕРЕ-, -ДО-.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Прилагательные с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суффик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-сом  ЕНЬК-.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Притяжательные прилагательные с суффиксом –Й-.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Существительные с уменьш.-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Родственные слова (птица,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ворона, гнездо, кукушка)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«Чья голова, чей хвост?,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«Помоги Незнайке»,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«Закончи предложение»,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«Что общего?»,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«Назови ласково».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3867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1429203"/>
              </p:ext>
            </p:extLst>
          </p:nvPr>
        </p:nvGraphicFramePr>
        <p:xfrm>
          <a:off x="395536" y="332656"/>
          <a:ext cx="8424937" cy="621792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517321"/>
                <a:gridCol w="2024686"/>
                <a:gridCol w="3631438"/>
                <a:gridCol w="2251492"/>
              </a:tblGrid>
              <a:tr h="3060340">
                <a:tc>
                  <a:txBody>
                    <a:bodyPr/>
                    <a:lstStyle/>
                    <a:p>
                      <a:r>
                        <a:rPr lang="ru-RU" dirty="0" smtClean="0"/>
                        <a:t>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Наш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город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Существительные с уменьш.-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Приставочные глаголы с при-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ставками –В-, -ВЫ-, -ОТ-,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-ПОД-, -ПЕРЕ-.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Относительные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 суффиксом –СК- (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городс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кой).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Родственные слова к словам (город, улица, почта, школа, дом).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«Волшебник»,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«Добавь подходящее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словечко»,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«Помоги Незнайке»,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«Назови слова».</a:t>
                      </a:r>
                      <a:endParaRPr lang="ru-RU" dirty="0"/>
                    </a:p>
                  </a:txBody>
                  <a:tcPr/>
                </a:tc>
              </a:tr>
              <a:tr h="30603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23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Транспорт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Приставочные глаголы с при-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ставками –ПОД-, -ОБ-, -ПЕРЕ-,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-В-, -ВЫ-, -С-, -У-.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Относительные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 суффиксом –Н-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(железный).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Существительные с уменьш.-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Родственные слова к словам (машина, корабль, велосипед).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«Скажи правильно»,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«Не ошибись»,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«Большой –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малень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кий», «Закончи предложение».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44623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648394"/>
              </p:ext>
            </p:extLst>
          </p:nvPr>
        </p:nvGraphicFramePr>
        <p:xfrm>
          <a:off x="611560" y="476672"/>
          <a:ext cx="7992888" cy="603500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504056"/>
                <a:gridCol w="1944216"/>
                <a:gridCol w="3456384"/>
                <a:gridCol w="2088232"/>
              </a:tblGrid>
              <a:tr h="2880320">
                <a:tc>
                  <a:txBody>
                    <a:bodyPr/>
                    <a:lstStyle/>
                    <a:p>
                      <a:r>
                        <a:rPr lang="ru-RU" dirty="0" smtClean="0"/>
                        <a:t>24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Мебель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Существительные с уменьш.-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 суффиксом –ИК-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Существительные с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суффик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сом –ИЩ-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Относительные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 суффиксами –ЯН-, -ОВ-,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-Н-.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Родственные слова</a:t>
                      </a:r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 словам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(мебель,</a:t>
                      </a:r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</a:t>
                      </a:r>
                      <a:r>
                        <a:rPr lang="ru-RU" dirty="0" smtClean="0"/>
                        <a:t>тол)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«Два брата»,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«Два медведя»,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«Скажи правильно»,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«Найди общую часть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 словах».</a:t>
                      </a:r>
                      <a:endParaRPr lang="ru-RU" dirty="0"/>
                    </a:p>
                  </a:txBody>
                  <a:tcPr/>
                </a:tc>
              </a:tr>
              <a:tr h="288032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25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Деревья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Существительные с уменьш.-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ласкательными суффиксами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-ОНЬК-, -ОК-, -ЧЕК-.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2.Относительные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прилагатель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ные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 суффиксами –ОВ-, -ЕВ-.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Родственные слова к словам (лес, лист,</a:t>
                      </a:r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дуб, берёза, гриб,, дерево).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Приставочные глаголы (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поса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  <a:p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дил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пересадил).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Д/и «Назови</a:t>
                      </a:r>
                      <a:r>
                        <a:rPr lang="ru-RU" sz="1800" b="1" baseline="0" dirty="0" smtClean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b="1" dirty="0" smtClean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ласково</a:t>
                      </a:r>
                      <a:r>
                        <a:rPr lang="ru-RU" sz="1800" b="1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»,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«С какой ветки детка?»,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«Найди лишнее </a:t>
                      </a:r>
                      <a:r>
                        <a:rPr lang="ru-RU" sz="1800" b="1" dirty="0" err="1" smtClean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слово«Деревья</a:t>
                      </a:r>
                      <a:r>
                        <a:rPr lang="ru-RU" sz="1800" b="1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».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Мелкая моторика.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Игры</a:t>
                      </a:r>
                      <a:r>
                        <a:rPr lang="ru-RU" sz="1800" b="1" dirty="0" smtClean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:«</a:t>
                      </a:r>
                      <a:r>
                        <a:rPr lang="ru-RU" sz="1800" b="1" dirty="0" err="1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Рябинушка</a:t>
                      </a:r>
                      <a:r>
                        <a:rPr lang="ru-RU" sz="1800" b="1" dirty="0" smtClean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»,«</a:t>
                      </a:r>
                      <a:r>
                        <a:rPr lang="ru-RU" sz="1800" b="1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Лесник», «В лесу».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79905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1650477"/>
              </p:ext>
            </p:extLst>
          </p:nvPr>
        </p:nvGraphicFramePr>
        <p:xfrm>
          <a:off x="683568" y="476672"/>
          <a:ext cx="8064896" cy="5976664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591919"/>
                <a:gridCol w="2071716"/>
                <a:gridCol w="3033585"/>
                <a:gridCol w="2367676"/>
              </a:tblGrid>
              <a:tr h="2988332">
                <a:tc>
                  <a:txBody>
                    <a:bodyPr/>
                    <a:lstStyle/>
                    <a:p>
                      <a:r>
                        <a:rPr lang="ru-RU" dirty="0" smtClean="0"/>
                        <a:t>26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Насекомые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Приставочные глаголы.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Существительные с уменьш.-ласкательными суффиксами.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Притяжательные прилагательные  (комариный).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Родственные слова к словам (пчела, муравей).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«Исправь 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ощибку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«Закончи предложение»,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«Скажи правильно».</a:t>
                      </a:r>
                      <a:endParaRPr lang="ru-RU" dirty="0"/>
                    </a:p>
                  </a:txBody>
                  <a:tcPr/>
                </a:tc>
              </a:tr>
              <a:tr h="2988332">
                <a:tc>
                  <a:txBody>
                    <a:bodyPr/>
                    <a:lstStyle/>
                    <a:p>
                      <a:r>
                        <a:rPr lang="ru-RU" b="1" dirty="0" smtClean="0"/>
                        <a:t>27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Цветы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Существительные с уменьш.-ласкательными  суффиксами.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Относительные прилагательные (солнечный).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Родственные слова  к словам(цветок,</a:t>
                      </a:r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роза).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Глаголы с префиксами.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Д/и «</a:t>
                      </a:r>
                      <a:r>
                        <a:rPr lang="ru-RU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Дюймовочка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«Волшебник»,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«Закончи предложение»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«Помоги Незнайке».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Мелкая моторика.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Игры: «Одуванчик»,</a:t>
                      </a:r>
                    </a:p>
                    <a:p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«Летний дождь».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42425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707904" y="3068960"/>
            <a:ext cx="1634480" cy="1584176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Учитель- логопед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84168" y="1163652"/>
            <a:ext cx="2448272" cy="82518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Консультации (индивидуальные и подгрупповые)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732240" y="2420888"/>
            <a:ext cx="2160240" cy="86409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Семинары- практикумы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516216" y="3717032"/>
            <a:ext cx="2520280" cy="10801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Педагогические беседы (индивидуальные и подгрупповые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012160" y="5301208"/>
            <a:ext cx="2880320" cy="105841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Открытые показы занятий (индивидуальные, подгрупповые, фронтальные</a:t>
            </a:r>
            <a:r>
              <a:rPr lang="ru-RU" dirty="0" smtClean="0"/>
              <a:t>)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419872" y="5661248"/>
            <a:ext cx="2232248" cy="7920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Папки передвижки стенды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1519" y="5157192"/>
            <a:ext cx="2664297" cy="9144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Дни открытых дверей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1519" y="3861048"/>
            <a:ext cx="2160241" cy="7920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Анкетирование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51519" y="2492896"/>
            <a:ext cx="2664297" cy="72008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Подбор методической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литературы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5536" y="332656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Основные формы работы  учителя- логопеда с родителями</a:t>
            </a:r>
          </a:p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п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о формированию словообразовательных навыков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10800000" flipV="1">
            <a:off x="611560" y="1163653"/>
            <a:ext cx="2448272" cy="82518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Семейные речевые праздники, досуги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707904" y="1340769"/>
            <a:ext cx="1944216" cy="64807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Родительские собрания</a:t>
            </a:r>
            <a:endParaRPr lang="ru-RU" b="1" dirty="0">
              <a:solidFill>
                <a:schemeClr val="tx1"/>
              </a:solidFill>
            </a:endParaRPr>
          </a:p>
        </p:txBody>
      </p:sp>
      <p:cxnSp>
        <p:nvCxnSpPr>
          <p:cNvPr id="22" name="Прямая со стрелкой 21"/>
          <p:cNvCxnSpPr/>
          <p:nvPr/>
        </p:nvCxnSpPr>
        <p:spPr>
          <a:xfrm flipV="1">
            <a:off x="4525144" y="2132856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5148064" y="2132856"/>
            <a:ext cx="1368152" cy="9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5436096" y="4077072"/>
            <a:ext cx="936104" cy="1800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5508104" y="3212976"/>
            <a:ext cx="1008112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5342384" y="4509120"/>
            <a:ext cx="1029816" cy="64807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4535996" y="4833156"/>
            <a:ext cx="0" cy="68407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H="1">
            <a:off x="3059832" y="4653136"/>
            <a:ext cx="792088" cy="52205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H="1">
            <a:off x="2627784" y="4077072"/>
            <a:ext cx="828092" cy="9001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H="1" flipV="1">
            <a:off x="3041830" y="3068960"/>
            <a:ext cx="666074" cy="2520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3851920" y="3068960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H="1" flipV="1">
            <a:off x="3041830" y="2204864"/>
            <a:ext cx="954106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31286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188640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</a:rPr>
              <a:t>Общая стратегия деятельности специалистов ГБОУ по формированию    словообразовательных навыков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03648" y="1124744"/>
            <a:ext cx="6318702" cy="601216"/>
          </a:xfrm>
          <a:prstGeom prst="rect">
            <a:avLst/>
          </a:prstGeom>
          <a:solidFill>
            <a:schemeClr val="accent3"/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Многоуровневое обследование ребёнка специалистами    ГБОУ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9512" y="2060848"/>
            <a:ext cx="3744416" cy="792088"/>
          </a:xfrm>
          <a:prstGeom prst="rect">
            <a:avLst/>
          </a:prstGeom>
          <a:solidFill>
            <a:srgbClr val="FFC000"/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Определение маршрута коррекционной помощи ребёнку, составление комплексных программ    развития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79512" y="3140968"/>
            <a:ext cx="3744416" cy="720080"/>
          </a:xfrm>
          <a:prstGeom prst="rect">
            <a:avLst/>
          </a:prstGeom>
          <a:solidFill>
            <a:srgbClr val="FFC000"/>
          </a:solidFill>
          <a:ln w="28575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Определение деятельности различных специалистов по коррекционно- развивающей работе</a:t>
            </a:r>
            <a:endParaRPr lang="ru-RU" sz="16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79512" y="4221088"/>
            <a:ext cx="3600400" cy="864096"/>
          </a:xfrm>
          <a:prstGeom prst="rect">
            <a:avLst/>
          </a:prstGeom>
          <a:solidFill>
            <a:srgbClr val="FFC000"/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Определение содержания дидактического оснащения и методической </a:t>
            </a:r>
            <a:r>
              <a:rPr lang="ru-RU" sz="1600" dirty="0" err="1" smtClean="0"/>
              <a:t>иструментовки</a:t>
            </a:r>
            <a:r>
              <a:rPr lang="ru-RU" sz="1600" dirty="0" smtClean="0"/>
              <a:t> НОД</a:t>
            </a:r>
            <a:endParaRPr lang="ru-RU" sz="1600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6372200" y="1725960"/>
            <a:ext cx="0" cy="851520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4499992" y="2577480"/>
            <a:ext cx="3816424" cy="995536"/>
          </a:xfrm>
          <a:prstGeom prst="rect">
            <a:avLst/>
          </a:prstGeom>
          <a:solidFill>
            <a:srgbClr val="FFC000"/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Проведение оценки эффективности коррекционно- развивающей работы (итоговое обследование)</a:t>
            </a:r>
            <a:endParaRPr lang="ru-RU" sz="1400" dirty="0"/>
          </a:p>
        </p:txBody>
      </p:sp>
      <p:cxnSp>
        <p:nvCxnSpPr>
          <p:cNvPr id="24" name="Прямая со стрелкой 23"/>
          <p:cNvCxnSpPr/>
          <p:nvPr/>
        </p:nvCxnSpPr>
        <p:spPr>
          <a:xfrm flipH="1">
            <a:off x="3059832" y="1725960"/>
            <a:ext cx="576064" cy="3348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13" idx="2"/>
          </p:cNvCxnSpPr>
          <p:nvPr/>
        </p:nvCxnSpPr>
        <p:spPr>
          <a:xfrm>
            <a:off x="2051720" y="2852936"/>
            <a:ext cx="0" cy="288032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16" idx="2"/>
            <a:endCxn id="18" idx="0"/>
          </p:cNvCxnSpPr>
          <p:nvPr/>
        </p:nvCxnSpPr>
        <p:spPr>
          <a:xfrm flipH="1">
            <a:off x="1979712" y="3861048"/>
            <a:ext cx="72008" cy="360040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18" idx="3"/>
          </p:cNvCxnSpPr>
          <p:nvPr/>
        </p:nvCxnSpPr>
        <p:spPr>
          <a:xfrm>
            <a:off x="3779912" y="4653136"/>
            <a:ext cx="432048" cy="0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4211960" y="4653136"/>
            <a:ext cx="0" cy="864096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H="1">
            <a:off x="899592" y="5517232"/>
            <a:ext cx="3312368" cy="0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4211960" y="5517232"/>
            <a:ext cx="3672408" cy="0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899592" y="5517232"/>
            <a:ext cx="0" cy="504056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221594" y="6021288"/>
            <a:ext cx="2622213" cy="504056"/>
          </a:xfrm>
          <a:prstGeom prst="rect">
            <a:avLst/>
          </a:prstGeom>
          <a:solidFill>
            <a:srgbClr val="FFC000"/>
          </a:solidFill>
          <a:ln w="28575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Фронтальная коррекционная работа</a:t>
            </a:r>
            <a:endParaRPr lang="ru-RU" sz="1600" dirty="0"/>
          </a:p>
        </p:txBody>
      </p:sp>
      <p:cxnSp>
        <p:nvCxnSpPr>
          <p:cNvPr id="50" name="Прямая со стрелкой 49"/>
          <p:cNvCxnSpPr/>
          <p:nvPr/>
        </p:nvCxnSpPr>
        <p:spPr>
          <a:xfrm>
            <a:off x="4211960" y="5517232"/>
            <a:ext cx="0" cy="504056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51" name="Прямоугольник 50"/>
          <p:cNvSpPr/>
          <p:nvPr/>
        </p:nvSpPr>
        <p:spPr>
          <a:xfrm>
            <a:off x="3059832" y="6021288"/>
            <a:ext cx="2988332" cy="432048"/>
          </a:xfrm>
          <a:prstGeom prst="rect">
            <a:avLst/>
          </a:prstGeom>
          <a:solidFill>
            <a:srgbClr val="FFC000"/>
          </a:solidFill>
          <a:ln w="28575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Подгрупповая коррекционная работа</a:t>
            </a:r>
            <a:endParaRPr lang="ru-RU" sz="1600" dirty="0"/>
          </a:p>
        </p:txBody>
      </p:sp>
      <p:cxnSp>
        <p:nvCxnSpPr>
          <p:cNvPr id="53" name="Прямая со стрелкой 52"/>
          <p:cNvCxnSpPr/>
          <p:nvPr/>
        </p:nvCxnSpPr>
        <p:spPr>
          <a:xfrm>
            <a:off x="7884368" y="5517232"/>
            <a:ext cx="0" cy="504056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54" name="Прямоугольник 53"/>
          <p:cNvSpPr/>
          <p:nvPr/>
        </p:nvSpPr>
        <p:spPr>
          <a:xfrm>
            <a:off x="6480212" y="6021288"/>
            <a:ext cx="2484276" cy="432048"/>
          </a:xfrm>
          <a:prstGeom prst="rect">
            <a:avLst/>
          </a:prstGeom>
          <a:solidFill>
            <a:srgbClr val="FFC000"/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Индивидуальная коррекционная работа</a:t>
            </a:r>
            <a:endParaRPr lang="ru-RU" sz="1600" dirty="0"/>
          </a:p>
        </p:txBody>
      </p:sp>
      <p:cxnSp>
        <p:nvCxnSpPr>
          <p:cNvPr id="58" name="Прямая со стрелкой 57"/>
          <p:cNvCxnSpPr/>
          <p:nvPr/>
        </p:nvCxnSpPr>
        <p:spPr>
          <a:xfrm>
            <a:off x="4211960" y="4653136"/>
            <a:ext cx="1944216" cy="0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59" name="Прямоугольник 58"/>
          <p:cNvSpPr/>
          <p:nvPr/>
        </p:nvSpPr>
        <p:spPr>
          <a:xfrm>
            <a:off x="6372200" y="4365104"/>
            <a:ext cx="2592288" cy="720080"/>
          </a:xfrm>
          <a:prstGeom prst="rect">
            <a:avLst/>
          </a:prstGeom>
          <a:solidFill>
            <a:srgbClr val="FFC000"/>
          </a:solidFill>
          <a:ln w="38100">
            <a:solidFill>
              <a:schemeClr val="accent3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Проведение мониторингов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5639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88569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Этапы работы по преодолению недоразвития словообразовательных процессов у дошкольников с ОНР</a:t>
            </a:r>
            <a:endParaRPr lang="ru-R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67744" y="896527"/>
            <a:ext cx="4680520" cy="51625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 w="5715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Создание благоприятного эмоционального фона, установление контакта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67744" y="1628800"/>
            <a:ext cx="4644516" cy="36004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 w="5715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Логопедическое обследование ребёнка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17021" y="2487362"/>
            <a:ext cx="3960440" cy="50959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 w="5715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Консультация родителей по заявленной проблеме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076056" y="2487361"/>
            <a:ext cx="3744416" cy="61845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 w="5715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Консультация воспитателей, узких специалистов по заявленной проблеме</a:t>
            </a:r>
            <a:endParaRPr lang="ru-RU" sz="1600" b="1" dirty="0">
              <a:solidFill>
                <a:schemeClr val="tx1"/>
              </a:solidFill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 flipH="1">
            <a:off x="2015716" y="2184431"/>
            <a:ext cx="266429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4631411" y="2184431"/>
            <a:ext cx="273630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015716" y="2184431"/>
            <a:ext cx="0" cy="30293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7367715" y="2184431"/>
            <a:ext cx="0" cy="30293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1993064" y="2971078"/>
            <a:ext cx="0" cy="3600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7420710" y="3104964"/>
            <a:ext cx="0" cy="18002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2015716" y="3284984"/>
            <a:ext cx="544099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4644008" y="3194974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4" name="Прямоугольник 43"/>
          <p:cNvSpPr/>
          <p:nvPr/>
        </p:nvSpPr>
        <p:spPr>
          <a:xfrm>
            <a:off x="1963906" y="3501008"/>
            <a:ext cx="5456804" cy="468211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 w="5715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Разработка комплекса дидактических игр по заявленной проблеме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1763688" y="4206726"/>
            <a:ext cx="5832648" cy="511237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 w="5715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Цикл коррекционных занятий с ребёнком с использованием серии дидактических игр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1963906" y="5038408"/>
            <a:ext cx="5456804" cy="437434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 w="5715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Отслеживание динамики после цикла  коррекционных занятий</a:t>
            </a:r>
            <a:endParaRPr lang="ru-RU" sz="1600" b="1" dirty="0">
              <a:solidFill>
                <a:schemeClr val="tx1"/>
              </a:solidFill>
            </a:endParaRPr>
          </a:p>
        </p:txBody>
      </p:sp>
      <p:cxnSp>
        <p:nvCxnSpPr>
          <p:cNvPr id="55" name="Прямая со стрелкой 54"/>
          <p:cNvCxnSpPr/>
          <p:nvPr/>
        </p:nvCxnSpPr>
        <p:spPr>
          <a:xfrm>
            <a:off x="4590002" y="2054420"/>
            <a:ext cx="10099" cy="13001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>
            <a:stCxn id="50" idx="2"/>
          </p:cNvCxnSpPr>
          <p:nvPr/>
        </p:nvCxnSpPr>
        <p:spPr>
          <a:xfrm>
            <a:off x="4692308" y="5475842"/>
            <a:ext cx="10098" cy="32942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7" name="Прямоугольник 66"/>
          <p:cNvSpPr/>
          <p:nvPr/>
        </p:nvSpPr>
        <p:spPr>
          <a:xfrm rot="10800000" flipV="1">
            <a:off x="1403648" y="5805262"/>
            <a:ext cx="6624736" cy="576065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 w="57150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</a:rPr>
              <a:t>П</a:t>
            </a:r>
            <a:r>
              <a:rPr lang="ru-RU" sz="1600" b="1" dirty="0" smtClean="0">
                <a:solidFill>
                  <a:schemeClr val="tx1"/>
                </a:solidFill>
              </a:rPr>
              <a:t>одведение итогов работы, ознакомление родителей с результатами, отзывы родителей на актуальность проблемы</a:t>
            </a:r>
            <a:endParaRPr lang="ru-RU" sz="1600" b="1" dirty="0">
              <a:solidFill>
                <a:schemeClr val="tx1"/>
              </a:solidFill>
            </a:endParaRPr>
          </a:p>
        </p:txBody>
      </p:sp>
      <p:cxnSp>
        <p:nvCxnSpPr>
          <p:cNvPr id="72" name="Прямая со стрелкой 71"/>
          <p:cNvCxnSpPr/>
          <p:nvPr/>
        </p:nvCxnSpPr>
        <p:spPr>
          <a:xfrm>
            <a:off x="4666021" y="3969219"/>
            <a:ext cx="0" cy="23750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>
            <a:off x="4666021" y="4797152"/>
            <a:ext cx="0" cy="2412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17251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88640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  <a:latin typeface="+mj-lt"/>
                <a:cs typeface="Arial" panose="020B0604020202020204" pitchFamily="34" charset="0"/>
              </a:rPr>
              <a:t>Взаимосвязь процесса словообразования с компонентами речевой деятельности и неречевыми процессами</a:t>
            </a:r>
            <a:endParaRPr lang="ru-RU" sz="2400" b="1" dirty="0">
              <a:solidFill>
                <a:schemeClr val="bg2">
                  <a:lumMod val="1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196752"/>
            <a:ext cx="7776864" cy="457200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СЛОВООБРАЗОВАНИЕ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1988840"/>
            <a:ext cx="2448272" cy="637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Слуховое, зрительное  внимание и память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516216" y="1988840"/>
            <a:ext cx="2304256" cy="637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Ф</a:t>
            </a:r>
            <a:r>
              <a:rPr lang="ru-RU" b="1" dirty="0" smtClean="0">
                <a:solidFill>
                  <a:schemeClr val="tx1"/>
                </a:solidFill>
              </a:rPr>
              <a:t>онетика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779912" y="1988840"/>
            <a:ext cx="2088232" cy="637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Г</a:t>
            </a:r>
            <a:r>
              <a:rPr lang="ru-RU" b="1" dirty="0" smtClean="0">
                <a:solidFill>
                  <a:schemeClr val="tx1"/>
                </a:solidFill>
              </a:rPr>
              <a:t>рамматика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39552" y="2996952"/>
            <a:ext cx="2016224" cy="5040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М</a:t>
            </a:r>
            <a:r>
              <a:rPr lang="ru-RU" b="1" dirty="0" smtClean="0">
                <a:solidFill>
                  <a:schemeClr val="tx1"/>
                </a:solidFill>
              </a:rPr>
              <a:t>ышление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11560" y="3933056"/>
            <a:ext cx="1944216" cy="61921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chemeClr val="tx1"/>
                </a:solidFill>
              </a:rPr>
              <a:t>С</a:t>
            </a:r>
            <a:r>
              <a:rPr lang="ru-RU" b="1" dirty="0" err="1" smtClean="0">
                <a:solidFill>
                  <a:schemeClr val="tx1"/>
                </a:solidFill>
              </a:rPr>
              <a:t>енсорика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779912" y="2996952"/>
            <a:ext cx="2088232" cy="58321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Л</a:t>
            </a:r>
            <a:r>
              <a:rPr lang="ru-RU" b="1" dirty="0" smtClean="0">
                <a:solidFill>
                  <a:schemeClr val="tx1"/>
                </a:solidFill>
              </a:rPr>
              <a:t>ексика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779912" y="4005064"/>
            <a:ext cx="2088232" cy="54721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Фонематический слух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635896" y="4941168"/>
            <a:ext cx="2376264" cy="648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</a:rPr>
              <a:t>Звуко</a:t>
            </a:r>
            <a:r>
              <a:rPr lang="ru-RU" b="1" dirty="0" smtClean="0">
                <a:solidFill>
                  <a:schemeClr val="tx1"/>
                </a:solidFill>
              </a:rPr>
              <a:t>-слоговой анализ и синтез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635896" y="6093296"/>
            <a:ext cx="2376264" cy="648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Связная речь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732240" y="2996952"/>
            <a:ext cx="1944216" cy="60300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П</a:t>
            </a:r>
            <a:r>
              <a:rPr lang="ru-RU" b="1" dirty="0" smtClean="0">
                <a:solidFill>
                  <a:schemeClr val="tx1"/>
                </a:solidFill>
              </a:rPr>
              <a:t>росодика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732240" y="4005064"/>
            <a:ext cx="1944216" cy="792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Мелкая, общая, артикуляционная моторика</a:t>
            </a:r>
            <a:endParaRPr lang="ru-RU" b="1" dirty="0">
              <a:solidFill>
                <a:schemeClr val="tx1"/>
              </a:solidFill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>
            <a:off x="1475656" y="1653952"/>
            <a:ext cx="0" cy="3348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1475656" y="2626060"/>
            <a:ext cx="0" cy="29888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475656" y="3580166"/>
            <a:ext cx="0" cy="35289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4824028" y="1653952"/>
            <a:ext cx="0" cy="3348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stCxn id="15" idx="2"/>
          </p:cNvCxnSpPr>
          <p:nvPr/>
        </p:nvCxnSpPr>
        <p:spPr>
          <a:xfrm>
            <a:off x="4824028" y="2626060"/>
            <a:ext cx="0" cy="29888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4824028" y="3599955"/>
            <a:ext cx="0" cy="33310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4824028" y="4552274"/>
            <a:ext cx="0" cy="3888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4824028" y="5661248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7524328" y="1653952"/>
            <a:ext cx="0" cy="3348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7524328" y="2626060"/>
            <a:ext cx="0" cy="29888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7524328" y="3599955"/>
            <a:ext cx="0" cy="40510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32326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3973631862"/>
              </p:ext>
            </p:extLst>
          </p:nvPr>
        </p:nvGraphicFramePr>
        <p:xfrm>
          <a:off x="323528" y="1183978"/>
          <a:ext cx="3816424" cy="2101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450893649"/>
              </p:ext>
            </p:extLst>
          </p:nvPr>
        </p:nvGraphicFramePr>
        <p:xfrm>
          <a:off x="5004048" y="1196752"/>
          <a:ext cx="3888432" cy="2088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1520" y="116632"/>
            <a:ext cx="87129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КОЛИЧЕСТВЕННЫЕ   ПОКАЗАТЕЛИ   СФОРМИРОВАННОСТИ СЛОВООБРАЗОВАТЕЛЬНЫХ   ПРОЦЕССОВ   У   ДОШКОЛЬНИКОВ  С  ОНР</a:t>
            </a:r>
          </a:p>
          <a:p>
            <a:pPr algn="ctr"/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2013-2014 </a:t>
            </a:r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 старшая группа с нарушением речи </a:t>
            </a:r>
          </a:p>
        </p:txBody>
      </p:sp>
      <p:sp>
        <p:nvSpPr>
          <p:cNvPr id="4" name="TextBox 3"/>
          <p:cNvSpPr txBox="1"/>
          <p:nvPr/>
        </p:nvSpPr>
        <p:spPr>
          <a:xfrm rot="10800000" flipV="1">
            <a:off x="1835696" y="3726323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2014-2015  учебный год, подготовительная группа</a:t>
            </a:r>
            <a:endParaRPr lang="ru-RU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718117778"/>
              </p:ext>
            </p:extLst>
          </p:nvPr>
        </p:nvGraphicFramePr>
        <p:xfrm>
          <a:off x="251520" y="4221088"/>
          <a:ext cx="3888432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710819382"/>
              </p:ext>
            </p:extLst>
          </p:nvPr>
        </p:nvGraphicFramePr>
        <p:xfrm>
          <a:off x="4860032" y="4221088"/>
          <a:ext cx="4104456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73062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188640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Сравнительный мониторинг развития словообразовательных навыков у</a:t>
            </a:r>
          </a:p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ошкольников  старшего возраста, 2013-2014 учебный год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015831144"/>
              </p:ext>
            </p:extLst>
          </p:nvPr>
        </p:nvGraphicFramePr>
        <p:xfrm>
          <a:off x="467544" y="834971"/>
          <a:ext cx="8136904" cy="5690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2667445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777213169"/>
              </p:ext>
            </p:extLst>
          </p:nvPr>
        </p:nvGraphicFramePr>
        <p:xfrm>
          <a:off x="639781" y="547716"/>
          <a:ext cx="7920880" cy="56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51749" y="116632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Анализ развития словообразовательных навыков на примере глаголов ( старшая группа), 2013-2014 год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452883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692692992"/>
              </p:ext>
            </p:extLst>
          </p:nvPr>
        </p:nvGraphicFramePr>
        <p:xfrm>
          <a:off x="395536" y="1196752"/>
          <a:ext cx="8352928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67544" y="116632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Анализ состояния словообразовательной деятельности  на примере прилагательных в старшей группе, 2013-2014 год.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2362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124577764"/>
              </p:ext>
            </p:extLst>
          </p:nvPr>
        </p:nvGraphicFramePr>
        <p:xfrm>
          <a:off x="467544" y="1412776"/>
          <a:ext cx="8352928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1520" y="116632"/>
            <a:ext cx="8892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Сравнительная динамика результатов развития  словообразовательных моделей  имён существительных, старшая группа 2013-2014 год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60867624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12576"/>
            <a:ext cx="943203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WordArt 1"/>
          <p:cNvSpPr>
            <a:spLocks noChangeArrowheads="1" noChangeShapeType="1" noTextEdit="1"/>
          </p:cNvSpPr>
          <p:nvPr/>
        </p:nvSpPr>
        <p:spPr bwMode="auto">
          <a:xfrm>
            <a:off x="1071563" y="500063"/>
            <a:ext cx="6913562" cy="88423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endParaRPr lang="ru-RU" sz="3600" b="1" kern="10" dirty="0">
              <a:ln w="9360">
                <a:solidFill>
                  <a:srgbClr val="000000"/>
                </a:solidFill>
                <a:miter lim="800000"/>
                <a:headEnd/>
                <a:tailEnd/>
              </a:ln>
              <a:solidFill>
                <a:srgbClr val="FF0000"/>
              </a:solidFill>
              <a:latin typeface="Bookman Old Style"/>
            </a:endParaRPr>
          </a:p>
        </p:txBody>
      </p:sp>
      <p:sp>
        <p:nvSpPr>
          <p:cNvPr id="8198" name="WordArt 4"/>
          <p:cNvSpPr>
            <a:spLocks noChangeArrowheads="1" noChangeShapeType="1" noTextEdit="1"/>
          </p:cNvSpPr>
          <p:nvPr/>
        </p:nvSpPr>
        <p:spPr bwMode="auto">
          <a:xfrm>
            <a:off x="1476375" y="5734050"/>
            <a:ext cx="6264275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 dirty="0">
              <a:ln w="9360">
                <a:solidFill>
                  <a:srgbClr val="0000FF"/>
                </a:solidFill>
                <a:miter lim="800000"/>
                <a:headEnd/>
                <a:tailEnd/>
              </a:ln>
              <a:solidFill>
                <a:srgbClr val="FFCC00"/>
              </a:solidFill>
              <a:latin typeface="Bookman Old Style"/>
            </a:endParaRPr>
          </a:p>
        </p:txBody>
      </p:sp>
      <p:sp>
        <p:nvSpPr>
          <p:cNvPr id="3" name="Горизонтальный свиток 2"/>
          <p:cNvSpPr/>
          <p:nvPr/>
        </p:nvSpPr>
        <p:spPr>
          <a:xfrm>
            <a:off x="2411760" y="692696"/>
            <a:ext cx="6624736" cy="2808311"/>
          </a:xfrm>
          <a:prstGeom prst="horizontalScroll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</a:t>
            </a:r>
            <a:r>
              <a:rPr lang="ru-RU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 ВНИМАНИЕ</a:t>
            </a:r>
            <a:r>
              <a:rPr lang="ru-RU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4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&amp;Acy;&amp;kcy;&amp;tscy;&amp;iecy;&amp;ncy;&amp;tcy;&amp;ycy; - &amp;Pcy;&amp;ocy;&amp;chcy;&amp;iecy;&amp;mcy;&amp;ucy; &amp;yacy; &amp;pcy;&amp;icy;&amp;shcy;&amp;ucy; &amp;ncy;&amp;acy; &amp;icy;&amp;zcy;&amp;rcy;&amp;acy;&amp;icy;&amp;lcy;&amp;softcy;&amp;scy;&amp;kcy;&amp;icy;&amp;khcy; &amp;fcy;&amp;ocy;&amp;rcy;&amp;ucy;&amp;mcy;&amp;acy;&amp;khcy;?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61" y="500063"/>
            <a:ext cx="1562735" cy="24644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13567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1537</TotalTime>
  <Words>2750</Words>
  <Application>Microsoft Office PowerPoint</Application>
  <PresentationFormat>Экран (4:3)</PresentationFormat>
  <Paragraphs>592</Paragraphs>
  <Slides>40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Концепция преобразований</vt:lpstr>
      <vt:lpstr>Презентация PowerPoint</vt:lpstr>
      <vt:lpstr>Презентация PowerPoint</vt:lpstr>
      <vt:lpstr>Задачи</vt:lpstr>
      <vt:lpstr>Дидактические условия, методические приёмы</vt:lpstr>
      <vt:lpstr>Презентация PowerPoint</vt:lpstr>
      <vt:lpstr>Презентация PowerPoint</vt:lpstr>
      <vt:lpstr>Дидактическое обеспечение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172</cp:revision>
  <dcterms:created xsi:type="dcterms:W3CDTF">2014-01-05T11:22:21Z</dcterms:created>
  <dcterms:modified xsi:type="dcterms:W3CDTF">2020-05-16T16:44:41Z</dcterms:modified>
</cp:coreProperties>
</file>