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6" r:id="rId6"/>
    <p:sldId id="260" r:id="rId7"/>
    <p:sldId id="261" r:id="rId8"/>
    <p:sldId id="267" r:id="rId9"/>
    <p:sldId id="262" r:id="rId10"/>
    <p:sldId id="263" r:id="rId11"/>
    <p:sldId id="264" r:id="rId12"/>
    <p:sldId id="265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60" autoAdjust="0"/>
    <p:restoredTop sz="94660"/>
  </p:normalViewPr>
  <p:slideViewPr>
    <p:cSldViewPr>
      <p:cViewPr varScale="1">
        <p:scale>
          <a:sx n="67" d="100"/>
          <a:sy n="67" d="100"/>
        </p:scale>
        <p:origin x="-1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Структура образовательной деятельности (занятия) по плаванию в соответствии с ФГОС.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5984" y="5000636"/>
            <a:ext cx="6172200" cy="1371600"/>
          </a:xfrm>
        </p:spPr>
        <p:txBody>
          <a:bodyPr>
            <a:normAutofit/>
          </a:bodyPr>
          <a:lstStyle/>
          <a:p>
            <a:r>
              <a:rPr lang="ru-RU" dirty="0" smtClean="0"/>
              <a:t>МДОУ </a:t>
            </a:r>
            <a:r>
              <a:rPr lang="ru-RU" dirty="0" err="1" smtClean="0"/>
              <a:t>д</a:t>
            </a:r>
            <a:r>
              <a:rPr lang="ru-RU" dirty="0" smtClean="0"/>
              <a:t>/с №70, г.Магнитогорск</a:t>
            </a:r>
            <a:r>
              <a:rPr lang="ru-RU" smtClean="0"/>
              <a:t>, 2018г</a:t>
            </a:r>
            <a:r>
              <a:rPr lang="ru-RU" dirty="0" smtClean="0"/>
              <a:t>.</a:t>
            </a:r>
          </a:p>
          <a:p>
            <a:r>
              <a:rPr lang="ru-RU" dirty="0" smtClean="0"/>
              <a:t>Инструктор по плаванию Евдокимова Е.В.</a:t>
            </a:r>
            <a:endParaRPr lang="ru-RU" dirty="0"/>
          </a:p>
        </p:txBody>
      </p:sp>
      <p:pic>
        <p:nvPicPr>
          <p:cNvPr id="23556" name="Picture 4" descr="http://xn--70-6kcpbe8fh.xn--p1ai/gallery_gen/2a6226cc9abb0d8f46645dd618a7ea42_gall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60" y="214290"/>
            <a:ext cx="4643469" cy="30971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85786" y="357166"/>
            <a:ext cx="7467600" cy="4873752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 smtClean="0"/>
              <a:t>      В современных условиях одной из острейших проблем дошкольного образования является такая организация познавательного развития, которая позволит реализовать потребности ребенка в познании окружающего мира и в тоже время не перегрузит дошкольника информацией, не нарушит условия гармоничного, равноправного и равноценного интеллектуального, личностного и физического развития.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Требования к структуре занятия по ФГОС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Четкость, компактность, сжатость учебного материала.</a:t>
            </a:r>
          </a:p>
          <a:p>
            <a:r>
              <a:rPr lang="ru-RU" dirty="0" smtClean="0"/>
              <a:t>Продуманность и логическая взаимосвязь изучаемого материала разделов программы на каждом занятии.</a:t>
            </a:r>
          </a:p>
          <a:p>
            <a:r>
              <a:rPr lang="ru-RU" dirty="0" smtClean="0"/>
              <a:t>Взаимообусловленность, взаимосвязанность материала интегрируемых(т.е.объединенных в целое) предметов на каждом этапе занятия.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285728"/>
            <a:ext cx="7610476" cy="2714644"/>
          </a:xfrm>
        </p:spPr>
        <p:txBody>
          <a:bodyPr/>
          <a:lstStyle/>
          <a:p>
            <a:r>
              <a:rPr lang="ru-RU" dirty="0" smtClean="0"/>
              <a:t>Большая информационная емкость учебного материала, используемого на занятии.</a:t>
            </a:r>
          </a:p>
          <a:p>
            <a:r>
              <a:rPr lang="ru-RU" dirty="0" smtClean="0"/>
              <a:t>Систематичность и доступность изложения материала.</a:t>
            </a:r>
          </a:p>
          <a:p>
            <a:r>
              <a:rPr lang="ru-RU" dirty="0" smtClean="0"/>
              <a:t>Необходимость соблюдения временных рамок занятия.</a:t>
            </a:r>
            <a:endParaRPr lang="ru-RU" dirty="0"/>
          </a:p>
        </p:txBody>
      </p:sp>
      <p:pic>
        <p:nvPicPr>
          <p:cNvPr id="20482" name="Picture 2" descr="http://xn--70-6kcpbe8fh.xn--p1ai/gallery_gen/4ff1f5a7b0a8048bc7de174bd6b6d89f_gall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786058"/>
            <a:ext cx="7329623" cy="36433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85728"/>
            <a:ext cx="7753352" cy="578647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Структура организованных занятий, которые  проводит инструктор по плаванию, традиционная:</a:t>
            </a:r>
          </a:p>
          <a:p>
            <a:endParaRPr lang="ru-RU" dirty="0" smtClean="0"/>
          </a:p>
          <a:p>
            <a:r>
              <a:rPr lang="ru-RU" dirty="0" smtClean="0"/>
              <a:t> </a:t>
            </a:r>
            <a:r>
              <a:rPr lang="ru-RU" i="1" dirty="0" smtClean="0"/>
              <a:t>в</a:t>
            </a:r>
            <a:r>
              <a:rPr lang="ru-RU" dirty="0" smtClean="0"/>
              <a:t> </a:t>
            </a:r>
            <a:r>
              <a:rPr lang="ru-RU" i="1" dirty="0" smtClean="0"/>
              <a:t>водной части занятия </a:t>
            </a:r>
            <a:r>
              <a:rPr lang="ru-RU" dirty="0" smtClean="0"/>
              <a:t>включаются различные виды ходьбы, бега, прыжков, с умеренной нагрузкой; несложные игровые задания.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в</a:t>
            </a:r>
            <a:r>
              <a:rPr lang="ru-RU" dirty="0" smtClean="0"/>
              <a:t> </a:t>
            </a:r>
            <a:r>
              <a:rPr lang="ru-RU" i="1" dirty="0" smtClean="0"/>
              <a:t>основной части</a:t>
            </a:r>
            <a:r>
              <a:rPr lang="ru-RU" dirty="0" smtClean="0"/>
              <a:t> ведущее место занимают упражнения и игры  на умения держаться на воде, скольжение (сначала со вспомогательными средствами), а затем самостоятельно; свободно погружаться в воду, задерживая дыхание.</a:t>
            </a:r>
          </a:p>
          <a:p>
            <a:r>
              <a:rPr lang="ru-RU" dirty="0" smtClean="0"/>
              <a:t> </a:t>
            </a:r>
            <a:r>
              <a:rPr lang="ru-RU" i="1" dirty="0" smtClean="0"/>
              <a:t>в</a:t>
            </a:r>
            <a:r>
              <a:rPr lang="ru-RU" dirty="0" smtClean="0"/>
              <a:t> </a:t>
            </a:r>
            <a:r>
              <a:rPr lang="ru-RU" i="1" dirty="0" smtClean="0"/>
              <a:t>заключительной части</a:t>
            </a:r>
            <a:r>
              <a:rPr lang="ru-RU" dirty="0" smtClean="0"/>
              <a:t> проводится свободное плавание.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71472" y="214290"/>
            <a:ext cx="7824790" cy="5786478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FF0000"/>
                </a:solidFill>
              </a:rPr>
              <a:t>На первом этапе структуры занятия по плаванию главными задачами являются: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1. Охрана и укрепление здоровья детей.</a:t>
            </a:r>
          </a:p>
          <a:p>
            <a:pPr>
              <a:buNone/>
            </a:pPr>
            <a:r>
              <a:rPr lang="ru-RU" dirty="0" smtClean="0"/>
              <a:t>2. Создание условий для реализации двигательной активности.</a:t>
            </a:r>
          </a:p>
          <a:p>
            <a:pPr>
              <a:buNone/>
            </a:pPr>
            <a:r>
              <a:rPr lang="ru-RU" dirty="0" smtClean="0"/>
              <a:t>3. Воспитание потребности в здоровом образе жизни.</a:t>
            </a:r>
          </a:p>
          <a:p>
            <a:pPr>
              <a:buNone/>
            </a:pPr>
            <a:r>
              <a:rPr lang="ru-RU" dirty="0" smtClean="0"/>
              <a:t>4. Обеспечение физического и психологического благополучия.</a:t>
            </a:r>
          </a:p>
          <a:p>
            <a:pPr>
              <a:buNone/>
            </a:pPr>
            <a:r>
              <a:rPr lang="ru-RU" dirty="0" smtClean="0"/>
              <a:t>5. Способствовать освоению детьми основных навыков плавания, воспитание психофизических качеств (ловкости, быстроты, выносливости, силы и др.).</a:t>
            </a:r>
          </a:p>
          <a:p>
            <a:pPr>
              <a:buNone/>
            </a:pPr>
            <a:r>
              <a:rPr lang="ru-RU" dirty="0" smtClean="0"/>
              <a:t>6. Формирование стойких гигиенических навыков.</a:t>
            </a:r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214290"/>
            <a:ext cx="7967666" cy="6286544"/>
          </a:xfrm>
        </p:spPr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ru-RU" dirty="0" smtClean="0"/>
              <a:t>Также обязательной является рациональная методика обучения плаванию которая базируется на общих педагогических принципах:</a:t>
            </a:r>
          </a:p>
          <a:p>
            <a:pPr>
              <a:buNone/>
            </a:pPr>
            <a:r>
              <a:rPr lang="ru-RU" i="1" dirty="0" smtClean="0"/>
              <a:t>        </a:t>
            </a:r>
          </a:p>
          <a:p>
            <a:r>
              <a:rPr lang="ru-RU" i="1" dirty="0" smtClean="0"/>
              <a:t>        принцип сознательности и активности</a:t>
            </a:r>
            <a:r>
              <a:rPr lang="ru-RU" dirty="0" smtClean="0"/>
              <a:t> – предполагает устойчивый интерес и активное участие  в занятиях плаванием;</a:t>
            </a:r>
          </a:p>
          <a:p>
            <a:r>
              <a:rPr lang="ru-RU" dirty="0" smtClean="0"/>
              <a:t>        </a:t>
            </a:r>
            <a:r>
              <a:rPr lang="ru-RU" i="1" dirty="0" smtClean="0"/>
              <a:t>принцип наглядности</a:t>
            </a:r>
            <a:r>
              <a:rPr lang="ru-RU" dirty="0" smtClean="0"/>
              <a:t> – предполагает использование наглядных пособий, ориентиров, образных  выражений, заданий предметного характера, которые создают условия более четкого ощущения, воспитания, представления движений в воде и их совершенствование;</a:t>
            </a:r>
          </a:p>
          <a:p>
            <a:r>
              <a:rPr lang="ru-RU" dirty="0" smtClean="0"/>
              <a:t>       </a:t>
            </a:r>
            <a:r>
              <a:rPr lang="ru-RU" i="1" dirty="0" smtClean="0"/>
              <a:t>принцип доступности</a:t>
            </a:r>
            <a:r>
              <a:rPr lang="ru-RU" dirty="0" smtClean="0"/>
              <a:t> – предполагает постепенное возрастание требований, соответствующих психологической, физической, координационной готовности к обучению;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714348" y="285728"/>
            <a:ext cx="7500990" cy="3786214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         </a:t>
            </a:r>
            <a:r>
              <a:rPr lang="ru-RU" i="1" dirty="0" smtClean="0"/>
              <a:t>принцип индивидуального подхода</a:t>
            </a:r>
            <a:r>
              <a:rPr lang="ru-RU" dirty="0" smtClean="0"/>
              <a:t> – обеспечивает учет индивидуальных способностей и возможностей ребенка в процессе обучения;</a:t>
            </a:r>
          </a:p>
          <a:p>
            <a:r>
              <a:rPr lang="ru-RU" dirty="0" smtClean="0"/>
              <a:t>-         </a:t>
            </a:r>
            <a:r>
              <a:rPr lang="ru-RU" i="1" dirty="0" smtClean="0"/>
              <a:t>принцип постепенности в повышении требований</a:t>
            </a:r>
            <a:r>
              <a:rPr lang="ru-RU" dirty="0" smtClean="0"/>
              <a:t> – предполагает определенную методическую последовательность в освоении навыка плавания – от легкого к трудному, от простого к сложному; применение широкого круга упражнений, движений и использование игрового метода для разнообразия процесса обучения.</a:t>
            </a:r>
          </a:p>
          <a:p>
            <a:endParaRPr lang="ru-RU" dirty="0"/>
          </a:p>
        </p:txBody>
      </p:sp>
      <p:pic>
        <p:nvPicPr>
          <p:cNvPr id="24580" name="Picture 4" descr="http://xn--70-6kcpbe8fh.xn--p1ai/gallery_gen/7b2c4841e57d8e2eaab8521a37491ce8_gall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3942064"/>
            <a:ext cx="2428892" cy="2915936"/>
          </a:xfrm>
          <a:prstGeom prst="rect">
            <a:avLst/>
          </a:prstGeom>
          <a:noFill/>
        </p:spPr>
      </p:pic>
      <p:pic>
        <p:nvPicPr>
          <p:cNvPr id="24582" name="Picture 6" descr="http://xn--70-6kcpbe8fh.xn--p1ai/gallery_gen/897ac9fef645e6267a04bdfdf378ddad_galler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3952900"/>
            <a:ext cx="4374739" cy="29051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285728"/>
            <a:ext cx="8229600" cy="5715040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     </a:t>
            </a:r>
            <a:r>
              <a:rPr lang="ru-RU" sz="2400" dirty="0" smtClean="0"/>
              <a:t>Не </a:t>
            </a:r>
            <a:r>
              <a:rPr lang="ru-RU" sz="2400" dirty="0" err="1" smtClean="0"/>
              <a:t>забудим</a:t>
            </a:r>
            <a:r>
              <a:rPr lang="ru-RU" sz="2400" dirty="0" smtClean="0"/>
              <a:t> отметить длительность НОД (непосредственно образовательная деятельность) по плаванию в разных возрастных группах в течение года</a:t>
            </a:r>
            <a:endParaRPr lang="ru-RU" dirty="0" smtClean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714350" y="1857364"/>
          <a:ext cx="7643865" cy="392908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714510"/>
                <a:gridCol w="1643074"/>
                <a:gridCol w="1228735"/>
                <a:gridCol w="1528773"/>
                <a:gridCol w="1528773"/>
              </a:tblGrid>
              <a:tr h="654848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Возрастная группа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Количество подгрупп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Число детей в подгруппе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Длительность занятий,</a:t>
                      </a:r>
                      <a:r>
                        <a:rPr lang="ru-RU" baseline="0" dirty="0" smtClean="0"/>
                        <a:t> мин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5484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одной подгруппе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Во всей группе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Младшая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2(3)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6-8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10-15 до 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20-30 до 40-60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Средняя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8-10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15-20 до 25-30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30-40 до 50-60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Старшая</a:t>
                      </a:r>
                      <a:r>
                        <a:rPr lang="ru-RU" baseline="0" dirty="0" smtClean="0"/>
                        <a:t>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от20-25 до 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40 до 60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Подготовительная группа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25 до 30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 50 до 60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57158" y="214290"/>
            <a:ext cx="8443914" cy="6215106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Распределение количества НОД по плаванию в разных возрастных группах на учебный год</a:t>
            </a:r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571472" y="1643050"/>
          <a:ext cx="7691470" cy="3929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8294"/>
                <a:gridCol w="1538294"/>
                <a:gridCol w="1538294"/>
                <a:gridCol w="1538294"/>
                <a:gridCol w="1538294"/>
              </a:tblGrid>
              <a:tr h="654848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Возрастная группа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занятий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Количество часов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654848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 неделю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год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неделю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в месяц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Младшая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30мин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2часа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Средняя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40мин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2часа</a:t>
                      </a:r>
                      <a:r>
                        <a:rPr lang="ru-RU" baseline="0" dirty="0" smtClean="0"/>
                        <a:t> 40мин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Старшая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50мин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3часа 20мин</a:t>
                      </a:r>
                      <a:endParaRPr lang="ru-RU" dirty="0"/>
                    </a:p>
                  </a:txBody>
                  <a:tcPr/>
                </a:tc>
              </a:tr>
              <a:tr h="654848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Подготовительная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60мин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4часа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500034" y="357166"/>
            <a:ext cx="7496204" cy="58579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     Дошкольное детство – очень важный и сложный этап развития личности ребенка. Его надо прожить в полной мере со всеми кризисами трех и семи лет, с проявлением негативизма. В это время формируется фантазия, речь, социальные навыки, принятие ролей. Если этот период не скомкать, то и дальнейшая учеба в школе, и вся жизнь человека сложится более успешно. Детей в садике не надо учить в школьном смысле этого слова. Они к этому еще не готовы. Содержание конспекта образовательной деятельности должен быть нацелен на то, чтобы у ребенка возникла мотивация к обучению, познанию и творчеству.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42910" y="857232"/>
            <a:ext cx="7467600" cy="487375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000" dirty="0" smtClean="0">
                <a:solidFill>
                  <a:srgbClr val="FF0000"/>
                </a:solidFill>
              </a:rPr>
              <a:t>Спасибо за внимание!</a:t>
            </a:r>
            <a:endParaRPr lang="ru-RU" sz="4000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xn--70-6kcpbe8fh.xn--p1ai/gallery_gen/0c78399388c714576f1232a0c5fc398c_gall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00232" y="1571612"/>
            <a:ext cx="4831806" cy="3321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75</TotalTime>
  <Words>484</Words>
  <Application>Microsoft Office PowerPoint</Application>
  <PresentationFormat>Экран (4:3)</PresentationFormat>
  <Paragraphs>89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Эркер</vt:lpstr>
      <vt:lpstr>Структура образовательной деятельности (занятия) по плаванию в соответствии с ФГОС.</vt:lpstr>
      <vt:lpstr>Слайд 2</vt:lpstr>
      <vt:lpstr>Требования к структуре занятия по ФГОС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KaktuS</dc:creator>
  <cp:lastModifiedBy>Гость</cp:lastModifiedBy>
  <cp:revision>12</cp:revision>
  <dcterms:created xsi:type="dcterms:W3CDTF">2017-01-08T09:56:45Z</dcterms:created>
  <dcterms:modified xsi:type="dcterms:W3CDTF">2018-11-26T10:58:48Z</dcterms:modified>
</cp:coreProperties>
</file>