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71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642" autoAdjust="0"/>
  </p:normalViewPr>
  <p:slideViewPr>
    <p:cSldViewPr>
      <p:cViewPr varScale="1">
        <p:scale>
          <a:sx n="68" d="100"/>
          <a:sy n="68" d="100"/>
        </p:scale>
        <p:origin x="-14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slide" Target="../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43DE51-518F-4592-8652-ACC3425A46C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1966D8-54A5-4316-8975-3F33D9C2E229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Типы инициатив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F491777D-484D-4185-9C1D-FB06BC8DFB67}" type="parTrans" cxnId="{9E55481E-F5E2-4E77-B71D-402519F7136C}">
      <dgm:prSet/>
      <dgm:spPr/>
      <dgm:t>
        <a:bodyPr/>
        <a:lstStyle/>
        <a:p>
          <a:endParaRPr lang="ru-RU"/>
        </a:p>
      </dgm:t>
    </dgm:pt>
    <dgm:pt modelId="{0137C785-E181-49E9-AB15-450B26FBF980}" type="sibTrans" cxnId="{9E55481E-F5E2-4E77-B71D-402519F7136C}">
      <dgm:prSet/>
      <dgm:spPr/>
      <dgm:t>
        <a:bodyPr/>
        <a:lstStyle/>
        <a:p>
          <a:endParaRPr lang="ru-RU"/>
        </a:p>
      </dgm:t>
    </dgm:pt>
    <dgm:pt modelId="{A4950092-17AE-494A-B670-E044B5BA002A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  <a:hlinkClick xmlns:r="http://schemas.openxmlformats.org/officeDocument/2006/relationships" r:id="rId1" action="ppaction://hlinksldjump"/>
            </a:rPr>
            <a:t>Инициативы связанные с организацией деятельности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37A7C2B-8B3D-4D3A-928E-7CE65DD974D3}" type="parTrans" cxnId="{8AA33113-970F-4E02-A3A5-4F9055E1067E}">
      <dgm:prSet/>
      <dgm:spPr/>
      <dgm:t>
        <a:bodyPr/>
        <a:lstStyle/>
        <a:p>
          <a:endParaRPr lang="ru-RU"/>
        </a:p>
      </dgm:t>
    </dgm:pt>
    <dgm:pt modelId="{2550C70F-4722-49F9-B50B-D5BEB0A47A28}" type="sibTrans" cxnId="{8AA33113-970F-4E02-A3A5-4F9055E1067E}">
      <dgm:prSet/>
      <dgm:spPr/>
      <dgm:t>
        <a:bodyPr/>
        <a:lstStyle/>
        <a:p>
          <a:endParaRPr lang="ru-RU"/>
        </a:p>
      </dgm:t>
    </dgm:pt>
    <dgm:pt modelId="{C16F2299-59AA-4F96-A424-EE36184D4BAD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  <a:hlinkClick xmlns:r="http://schemas.openxmlformats.org/officeDocument/2006/relationships" r:id="rId2" action="ppaction://hlinksldjump"/>
            </a:rPr>
            <a:t>Инициативы связанные с исполнением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3A94D40-622C-46FE-BA41-F09980395635}" type="parTrans" cxnId="{AE99EFD2-339E-4585-BCE2-98658854E114}">
      <dgm:prSet/>
      <dgm:spPr/>
      <dgm:t>
        <a:bodyPr/>
        <a:lstStyle/>
        <a:p>
          <a:endParaRPr lang="ru-RU"/>
        </a:p>
      </dgm:t>
    </dgm:pt>
    <dgm:pt modelId="{DD98A85D-D89D-4176-B896-F20372DDDDAA}" type="sibTrans" cxnId="{AE99EFD2-339E-4585-BCE2-98658854E114}">
      <dgm:prSet/>
      <dgm:spPr/>
      <dgm:t>
        <a:bodyPr/>
        <a:lstStyle/>
        <a:p>
          <a:endParaRPr lang="ru-RU"/>
        </a:p>
      </dgm:t>
    </dgm:pt>
    <dgm:pt modelId="{B41FADD5-0A1D-4660-8F51-0F9A2753FD20}" type="pres">
      <dgm:prSet presAssocID="{0343DE51-518F-4592-8652-ACC3425A46C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F8CAB74-3F8A-4FBA-A621-B302505F5DE8}" type="pres">
      <dgm:prSet presAssocID="{931966D8-54A5-4316-8975-3F33D9C2E229}" presName="hierRoot1" presStyleCnt="0"/>
      <dgm:spPr/>
    </dgm:pt>
    <dgm:pt modelId="{7F25B1DA-749D-4AC3-959D-14B335722322}" type="pres">
      <dgm:prSet presAssocID="{931966D8-54A5-4316-8975-3F33D9C2E229}" presName="composite" presStyleCnt="0"/>
      <dgm:spPr/>
    </dgm:pt>
    <dgm:pt modelId="{B7DF6EBE-4F22-4F06-BC11-65DFA7E8D203}" type="pres">
      <dgm:prSet presAssocID="{931966D8-54A5-4316-8975-3F33D9C2E229}" presName="background" presStyleLbl="node0" presStyleIdx="0" presStyleCnt="1"/>
      <dgm:spPr/>
    </dgm:pt>
    <dgm:pt modelId="{F2200FF5-7C1E-4063-B4D9-1EFE97393314}" type="pres">
      <dgm:prSet presAssocID="{931966D8-54A5-4316-8975-3F33D9C2E229}" presName="text" presStyleLbl="fgAcc0" presStyleIdx="0" presStyleCnt="1" custLinFactNeighborX="-11867" custLinFactNeighborY="-142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738FA0-48CA-4C1A-A6CC-9ED9A703E702}" type="pres">
      <dgm:prSet presAssocID="{931966D8-54A5-4316-8975-3F33D9C2E229}" presName="hierChild2" presStyleCnt="0"/>
      <dgm:spPr/>
    </dgm:pt>
    <dgm:pt modelId="{39C68501-E7F4-4806-A4B7-22C82507B7D4}" type="pres">
      <dgm:prSet presAssocID="{537A7C2B-8B3D-4D3A-928E-7CE65DD974D3}" presName="Name10" presStyleLbl="parChTrans1D2" presStyleIdx="0" presStyleCnt="2"/>
      <dgm:spPr/>
      <dgm:t>
        <a:bodyPr/>
        <a:lstStyle/>
        <a:p>
          <a:endParaRPr lang="ru-RU"/>
        </a:p>
      </dgm:t>
    </dgm:pt>
    <dgm:pt modelId="{56518400-299F-4A5F-A65B-0C758CEE590F}" type="pres">
      <dgm:prSet presAssocID="{A4950092-17AE-494A-B670-E044B5BA002A}" presName="hierRoot2" presStyleCnt="0"/>
      <dgm:spPr/>
    </dgm:pt>
    <dgm:pt modelId="{8695F243-141C-4809-8707-04EAAA33965D}" type="pres">
      <dgm:prSet presAssocID="{A4950092-17AE-494A-B670-E044B5BA002A}" presName="composite2" presStyleCnt="0"/>
      <dgm:spPr/>
    </dgm:pt>
    <dgm:pt modelId="{5EAC6A2D-51DA-4832-87C0-11B37591543D}" type="pres">
      <dgm:prSet presAssocID="{A4950092-17AE-494A-B670-E044B5BA002A}" presName="background2" presStyleLbl="node2" presStyleIdx="0" presStyleCnt="2"/>
      <dgm:spPr/>
    </dgm:pt>
    <dgm:pt modelId="{74A70FDD-DE87-4915-8B4F-EF41274927D6}" type="pres">
      <dgm:prSet presAssocID="{A4950092-17AE-494A-B670-E044B5BA002A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B122E2-0D60-4899-BD24-C98238612AA9}" type="pres">
      <dgm:prSet presAssocID="{A4950092-17AE-494A-B670-E044B5BA002A}" presName="hierChild3" presStyleCnt="0"/>
      <dgm:spPr/>
    </dgm:pt>
    <dgm:pt modelId="{9C7286B8-08CA-49E7-BE26-02CE327CDA70}" type="pres">
      <dgm:prSet presAssocID="{13A94D40-622C-46FE-BA41-F09980395635}" presName="Name10" presStyleLbl="parChTrans1D2" presStyleIdx="1" presStyleCnt="2"/>
      <dgm:spPr/>
      <dgm:t>
        <a:bodyPr/>
        <a:lstStyle/>
        <a:p>
          <a:endParaRPr lang="ru-RU"/>
        </a:p>
      </dgm:t>
    </dgm:pt>
    <dgm:pt modelId="{114BFE50-7BED-4474-823A-8E3217BD2288}" type="pres">
      <dgm:prSet presAssocID="{C16F2299-59AA-4F96-A424-EE36184D4BAD}" presName="hierRoot2" presStyleCnt="0"/>
      <dgm:spPr/>
    </dgm:pt>
    <dgm:pt modelId="{4084DF39-EC2C-4699-9FD3-10E198C4DE11}" type="pres">
      <dgm:prSet presAssocID="{C16F2299-59AA-4F96-A424-EE36184D4BAD}" presName="composite2" presStyleCnt="0"/>
      <dgm:spPr/>
    </dgm:pt>
    <dgm:pt modelId="{85A6DAC2-EE8C-4AE6-A2AE-94761A081F71}" type="pres">
      <dgm:prSet presAssocID="{C16F2299-59AA-4F96-A424-EE36184D4BAD}" presName="background2" presStyleLbl="node2" presStyleIdx="1" presStyleCnt="2"/>
      <dgm:spPr/>
    </dgm:pt>
    <dgm:pt modelId="{FBD6AEC6-F546-49EA-9A80-06318260296D}" type="pres">
      <dgm:prSet presAssocID="{C16F2299-59AA-4F96-A424-EE36184D4BAD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E67000-1399-4A97-ABFA-D96B89B0E387}" type="pres">
      <dgm:prSet presAssocID="{C16F2299-59AA-4F96-A424-EE36184D4BAD}" presName="hierChild3" presStyleCnt="0"/>
      <dgm:spPr/>
    </dgm:pt>
  </dgm:ptLst>
  <dgm:cxnLst>
    <dgm:cxn modelId="{A7861DF1-95B8-4FD5-9452-E284C4D76BEB}" type="presOf" srcId="{0343DE51-518F-4592-8652-ACC3425A46C0}" destId="{B41FADD5-0A1D-4660-8F51-0F9A2753FD20}" srcOrd="0" destOrd="0" presId="urn:microsoft.com/office/officeart/2005/8/layout/hierarchy1"/>
    <dgm:cxn modelId="{7986C950-2842-40B2-ADA1-81EF0C20232A}" type="presOf" srcId="{C16F2299-59AA-4F96-A424-EE36184D4BAD}" destId="{FBD6AEC6-F546-49EA-9A80-06318260296D}" srcOrd="0" destOrd="0" presId="urn:microsoft.com/office/officeart/2005/8/layout/hierarchy1"/>
    <dgm:cxn modelId="{471067ED-8397-4B0D-955B-1E5C48C9441C}" type="presOf" srcId="{537A7C2B-8B3D-4D3A-928E-7CE65DD974D3}" destId="{39C68501-E7F4-4806-A4B7-22C82507B7D4}" srcOrd="0" destOrd="0" presId="urn:microsoft.com/office/officeart/2005/8/layout/hierarchy1"/>
    <dgm:cxn modelId="{AAE72895-AC9F-4D35-BB52-9A58FE3103E7}" type="presOf" srcId="{931966D8-54A5-4316-8975-3F33D9C2E229}" destId="{F2200FF5-7C1E-4063-B4D9-1EFE97393314}" srcOrd="0" destOrd="0" presId="urn:microsoft.com/office/officeart/2005/8/layout/hierarchy1"/>
    <dgm:cxn modelId="{9DA741E1-63CD-4FE6-AFA5-9E99E76F7F32}" type="presOf" srcId="{13A94D40-622C-46FE-BA41-F09980395635}" destId="{9C7286B8-08CA-49E7-BE26-02CE327CDA70}" srcOrd="0" destOrd="0" presId="urn:microsoft.com/office/officeart/2005/8/layout/hierarchy1"/>
    <dgm:cxn modelId="{9E55481E-F5E2-4E77-B71D-402519F7136C}" srcId="{0343DE51-518F-4592-8652-ACC3425A46C0}" destId="{931966D8-54A5-4316-8975-3F33D9C2E229}" srcOrd="0" destOrd="0" parTransId="{F491777D-484D-4185-9C1D-FB06BC8DFB67}" sibTransId="{0137C785-E181-49E9-AB15-450B26FBF980}"/>
    <dgm:cxn modelId="{8AA33113-970F-4E02-A3A5-4F9055E1067E}" srcId="{931966D8-54A5-4316-8975-3F33D9C2E229}" destId="{A4950092-17AE-494A-B670-E044B5BA002A}" srcOrd="0" destOrd="0" parTransId="{537A7C2B-8B3D-4D3A-928E-7CE65DD974D3}" sibTransId="{2550C70F-4722-49F9-B50B-D5BEB0A47A28}"/>
    <dgm:cxn modelId="{AE99EFD2-339E-4585-BCE2-98658854E114}" srcId="{931966D8-54A5-4316-8975-3F33D9C2E229}" destId="{C16F2299-59AA-4F96-A424-EE36184D4BAD}" srcOrd="1" destOrd="0" parTransId="{13A94D40-622C-46FE-BA41-F09980395635}" sibTransId="{DD98A85D-D89D-4176-B896-F20372DDDDAA}"/>
    <dgm:cxn modelId="{EB1466EE-701E-48E0-9377-37E18165CB43}" type="presOf" srcId="{A4950092-17AE-494A-B670-E044B5BA002A}" destId="{74A70FDD-DE87-4915-8B4F-EF41274927D6}" srcOrd="0" destOrd="0" presId="urn:microsoft.com/office/officeart/2005/8/layout/hierarchy1"/>
    <dgm:cxn modelId="{065F169E-14D0-43ED-9E5C-0C803E5D21F7}" type="presParOf" srcId="{B41FADD5-0A1D-4660-8F51-0F9A2753FD20}" destId="{AF8CAB74-3F8A-4FBA-A621-B302505F5DE8}" srcOrd="0" destOrd="0" presId="urn:microsoft.com/office/officeart/2005/8/layout/hierarchy1"/>
    <dgm:cxn modelId="{9C8ADB1F-D05B-4D61-84A2-67A0DD27CD10}" type="presParOf" srcId="{AF8CAB74-3F8A-4FBA-A621-B302505F5DE8}" destId="{7F25B1DA-749D-4AC3-959D-14B335722322}" srcOrd="0" destOrd="0" presId="urn:microsoft.com/office/officeart/2005/8/layout/hierarchy1"/>
    <dgm:cxn modelId="{C6FD009B-5CE7-45EC-B57D-B2F71D610217}" type="presParOf" srcId="{7F25B1DA-749D-4AC3-959D-14B335722322}" destId="{B7DF6EBE-4F22-4F06-BC11-65DFA7E8D203}" srcOrd="0" destOrd="0" presId="urn:microsoft.com/office/officeart/2005/8/layout/hierarchy1"/>
    <dgm:cxn modelId="{1824150A-8CAA-4101-B932-A3D94EA964B0}" type="presParOf" srcId="{7F25B1DA-749D-4AC3-959D-14B335722322}" destId="{F2200FF5-7C1E-4063-B4D9-1EFE97393314}" srcOrd="1" destOrd="0" presId="urn:microsoft.com/office/officeart/2005/8/layout/hierarchy1"/>
    <dgm:cxn modelId="{E85ACCF1-D563-45A9-8199-F32469CA0F9A}" type="presParOf" srcId="{AF8CAB74-3F8A-4FBA-A621-B302505F5DE8}" destId="{56738FA0-48CA-4C1A-A6CC-9ED9A703E702}" srcOrd="1" destOrd="0" presId="urn:microsoft.com/office/officeart/2005/8/layout/hierarchy1"/>
    <dgm:cxn modelId="{D002FD11-319D-40A8-9DD8-F02EFD9FB893}" type="presParOf" srcId="{56738FA0-48CA-4C1A-A6CC-9ED9A703E702}" destId="{39C68501-E7F4-4806-A4B7-22C82507B7D4}" srcOrd="0" destOrd="0" presId="urn:microsoft.com/office/officeart/2005/8/layout/hierarchy1"/>
    <dgm:cxn modelId="{4B3F3653-A9AD-4C04-A8EE-8A434DB4F074}" type="presParOf" srcId="{56738FA0-48CA-4C1A-A6CC-9ED9A703E702}" destId="{56518400-299F-4A5F-A65B-0C758CEE590F}" srcOrd="1" destOrd="0" presId="urn:microsoft.com/office/officeart/2005/8/layout/hierarchy1"/>
    <dgm:cxn modelId="{B1DE0D1A-A96A-4E69-897D-C6E1C233A44C}" type="presParOf" srcId="{56518400-299F-4A5F-A65B-0C758CEE590F}" destId="{8695F243-141C-4809-8707-04EAAA33965D}" srcOrd="0" destOrd="0" presId="urn:microsoft.com/office/officeart/2005/8/layout/hierarchy1"/>
    <dgm:cxn modelId="{4105C42C-B5D7-485E-8A81-84D3787AFC78}" type="presParOf" srcId="{8695F243-141C-4809-8707-04EAAA33965D}" destId="{5EAC6A2D-51DA-4832-87C0-11B37591543D}" srcOrd="0" destOrd="0" presId="urn:microsoft.com/office/officeart/2005/8/layout/hierarchy1"/>
    <dgm:cxn modelId="{153E3EC5-E66F-4DF8-8E8F-DEE93EA6F7D0}" type="presParOf" srcId="{8695F243-141C-4809-8707-04EAAA33965D}" destId="{74A70FDD-DE87-4915-8B4F-EF41274927D6}" srcOrd="1" destOrd="0" presId="urn:microsoft.com/office/officeart/2005/8/layout/hierarchy1"/>
    <dgm:cxn modelId="{CCD085AB-EA7E-4517-808E-AFE3F3E9A2CB}" type="presParOf" srcId="{56518400-299F-4A5F-A65B-0C758CEE590F}" destId="{52B122E2-0D60-4899-BD24-C98238612AA9}" srcOrd="1" destOrd="0" presId="urn:microsoft.com/office/officeart/2005/8/layout/hierarchy1"/>
    <dgm:cxn modelId="{F0E0FAE7-B7D8-4D16-B071-59E45796C8B0}" type="presParOf" srcId="{56738FA0-48CA-4C1A-A6CC-9ED9A703E702}" destId="{9C7286B8-08CA-49E7-BE26-02CE327CDA70}" srcOrd="2" destOrd="0" presId="urn:microsoft.com/office/officeart/2005/8/layout/hierarchy1"/>
    <dgm:cxn modelId="{461277E7-5599-4EBC-9212-7FB7728A8EF3}" type="presParOf" srcId="{56738FA0-48CA-4C1A-A6CC-9ED9A703E702}" destId="{114BFE50-7BED-4474-823A-8E3217BD2288}" srcOrd="3" destOrd="0" presId="urn:microsoft.com/office/officeart/2005/8/layout/hierarchy1"/>
    <dgm:cxn modelId="{FB44C9F1-3B07-47FA-B03B-90127F367199}" type="presParOf" srcId="{114BFE50-7BED-4474-823A-8E3217BD2288}" destId="{4084DF39-EC2C-4699-9FD3-10E198C4DE11}" srcOrd="0" destOrd="0" presId="urn:microsoft.com/office/officeart/2005/8/layout/hierarchy1"/>
    <dgm:cxn modelId="{AABE2E1C-849F-47D3-8B77-E888D6B2020C}" type="presParOf" srcId="{4084DF39-EC2C-4699-9FD3-10E198C4DE11}" destId="{85A6DAC2-EE8C-4AE6-A2AE-94761A081F71}" srcOrd="0" destOrd="0" presId="urn:microsoft.com/office/officeart/2005/8/layout/hierarchy1"/>
    <dgm:cxn modelId="{D8F165FF-1DBE-406E-9960-7FB23158808A}" type="presParOf" srcId="{4084DF39-EC2C-4699-9FD3-10E198C4DE11}" destId="{FBD6AEC6-F546-49EA-9A80-06318260296D}" srcOrd="1" destOrd="0" presId="urn:microsoft.com/office/officeart/2005/8/layout/hierarchy1"/>
    <dgm:cxn modelId="{0851CB29-9954-4A14-9B4E-CE7657ECE101}" type="presParOf" srcId="{114BFE50-7BED-4474-823A-8E3217BD2288}" destId="{36E67000-1399-4A97-ABFA-D96B89B0E38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7286B8-08CA-49E7-BE26-02CE327CDA70}">
      <dsp:nvSpPr>
        <dsp:cNvPr id="0" name=""/>
        <dsp:cNvSpPr/>
      </dsp:nvSpPr>
      <dsp:spPr>
        <a:xfrm>
          <a:off x="3139045" y="1324605"/>
          <a:ext cx="1773101" cy="9269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1838"/>
              </a:lnTo>
              <a:lnTo>
                <a:pt x="1773101" y="701838"/>
              </a:lnTo>
              <a:lnTo>
                <a:pt x="1773101" y="926917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C68501-E7F4-4806-A4B7-22C82507B7D4}">
      <dsp:nvSpPr>
        <dsp:cNvPr id="0" name=""/>
        <dsp:cNvSpPr/>
      </dsp:nvSpPr>
      <dsp:spPr>
        <a:xfrm>
          <a:off x="1942593" y="1324605"/>
          <a:ext cx="1196451" cy="926917"/>
        </a:xfrm>
        <a:custGeom>
          <a:avLst/>
          <a:gdLst/>
          <a:ahLst/>
          <a:cxnLst/>
          <a:rect l="0" t="0" r="0" b="0"/>
          <a:pathLst>
            <a:path>
              <a:moveTo>
                <a:pt x="1196451" y="0"/>
              </a:moveTo>
              <a:lnTo>
                <a:pt x="1196451" y="701838"/>
              </a:lnTo>
              <a:lnTo>
                <a:pt x="0" y="701838"/>
              </a:lnTo>
              <a:lnTo>
                <a:pt x="0" y="926917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DF6EBE-4F22-4F06-BC11-65DFA7E8D203}">
      <dsp:nvSpPr>
        <dsp:cNvPr id="0" name=""/>
        <dsp:cNvSpPr/>
      </dsp:nvSpPr>
      <dsp:spPr>
        <a:xfrm>
          <a:off x="1924228" y="-218212"/>
          <a:ext cx="2429634" cy="15428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200FF5-7C1E-4063-B4D9-1EFE97393314}">
      <dsp:nvSpPr>
        <dsp:cNvPr id="0" name=""/>
        <dsp:cNvSpPr/>
      </dsp:nvSpPr>
      <dsp:spPr>
        <a:xfrm>
          <a:off x="2194187" y="38248"/>
          <a:ext cx="2429634" cy="15428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Типы инициатив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39375" y="83436"/>
        <a:ext cx="2339258" cy="1452441"/>
      </dsp:txXfrm>
    </dsp:sp>
    <dsp:sp modelId="{5EAC6A2D-51DA-4832-87C0-11B37591543D}">
      <dsp:nvSpPr>
        <dsp:cNvPr id="0" name=""/>
        <dsp:cNvSpPr/>
      </dsp:nvSpPr>
      <dsp:spPr>
        <a:xfrm>
          <a:off x="727776" y="2251522"/>
          <a:ext cx="2429634" cy="15428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A70FDD-DE87-4915-8B4F-EF41274927D6}">
      <dsp:nvSpPr>
        <dsp:cNvPr id="0" name=""/>
        <dsp:cNvSpPr/>
      </dsp:nvSpPr>
      <dsp:spPr>
        <a:xfrm>
          <a:off x="997736" y="2507983"/>
          <a:ext cx="2429634" cy="15428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  <a:hlinkClick xmlns:r="http://schemas.openxmlformats.org/officeDocument/2006/relationships" r:id="" action="ppaction://hlinksldjump"/>
            </a:rPr>
            <a:t>Инициативы связанные с организацией деятельности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42924" y="2553171"/>
        <a:ext cx="2339258" cy="1452441"/>
      </dsp:txXfrm>
    </dsp:sp>
    <dsp:sp modelId="{85A6DAC2-EE8C-4AE6-A2AE-94761A081F71}">
      <dsp:nvSpPr>
        <dsp:cNvPr id="0" name=""/>
        <dsp:cNvSpPr/>
      </dsp:nvSpPr>
      <dsp:spPr>
        <a:xfrm>
          <a:off x="3697329" y="2251522"/>
          <a:ext cx="2429634" cy="15428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D6AEC6-F546-49EA-9A80-06318260296D}">
      <dsp:nvSpPr>
        <dsp:cNvPr id="0" name=""/>
        <dsp:cNvSpPr/>
      </dsp:nvSpPr>
      <dsp:spPr>
        <a:xfrm>
          <a:off x="3967289" y="2507983"/>
          <a:ext cx="2429634" cy="15428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  <a:hlinkClick xmlns:r="http://schemas.openxmlformats.org/officeDocument/2006/relationships" r:id="" action="ppaction://hlinksldjump"/>
            </a:rPr>
            <a:t>Инициативы связанные с исполнением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12477" y="2553171"/>
        <a:ext cx="2339258" cy="1452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DADFE79-CC08-47A8-976F-B0D50E066D66}" type="datetimeFigureOut">
              <a:rPr lang="ru-RU" smtClean="0"/>
              <a:t>22.04.2018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7E11F1C-D30F-4945-90BF-078CE892BA5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1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Проектирование игровой деятельности для поддержки и инициативы детей дошкольного возраста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104" y="5589240"/>
            <a:ext cx="3635896" cy="504056"/>
          </a:xfrm>
        </p:spPr>
        <p:txBody>
          <a:bodyPr>
            <a:normAutofit/>
          </a:bodyPr>
          <a:lstStyle/>
          <a:p>
            <a:pPr algn="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Автор: Давыдова Анжела Сергеевна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03683" y="6381328"/>
            <a:ext cx="13819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Балаково 2018г.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63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125113" cy="924475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Детская инициатива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8352928" cy="4896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нашем обществе в целом и в системе воспитания в частности, к сожалению, сложилась установка, когда на словах декларируется важность  значимость развития инициативности личности, а на деле – акцент делается на формирование исполнительности.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итоге это приводит с возрастом к нежеланию молодых людей возлагать на себя ответственность, несамостоятельность, боязнь проявить инициативу, особенно в учёбе, а затем и в профессиональной деятельности, общественной работе и т.п.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силу указанного понятно, что проблема формирования детской инициативности является крайне актуальной как в теоретическом, так и в практическом плане.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90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96944" cy="1296144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основе наблюдений за поведением детей можно выделить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два типа инициатив: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1370762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трелка вправо 4"/>
          <p:cNvSpPr/>
          <p:nvPr/>
        </p:nvSpPr>
        <p:spPr>
          <a:xfrm>
            <a:off x="7884368" y="6381328"/>
            <a:ext cx="1152128" cy="4766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7" action="ppaction://hlinksldjump"/>
              </a:rPr>
              <a:t>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99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7125112" cy="405143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Инициативы-предложения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Инициативы-примеры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Инициативы-поддержки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Инициативы-распределения поручений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Инициативы-доверия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1520" y="476672"/>
            <a:ext cx="8568952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I.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Инициативы связанные с организацией деятельности (игрой)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84368" y="6381328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hlinkClick r:id="rId6" action="ppaction://hlinksldjump"/>
              </a:rPr>
              <a:t>схема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44474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352928" cy="604867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Инициативы - предложения: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«Давайте играть в …», «Давайте займёмся …», «Давайте сделаем …».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Оценивая такие инициативы важно проанализировать их ценность с точки зрения социальной значимости общественной задачи, которая ставится, а также с позиций аргументированности, свидетельствующей о степени сознательности в процессе выдвижения инициативы.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Например: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участке детского сада гуляют дети старшего дошкольного возраста. Поиграв в подвижные игры, побегав, они собрались все около веранды и решили построить там «дом», но просто «дом» было строить не интересно, и тут Паша предложил: «Давайте играть в «школу»!». Инициативу подхватили с воодушевлением. Принесли доски, положили под них кубики, устроили парты. Девочки принесли карандаши, бумагу, попросили воспитателя сходить в группу за книгами. Настя предложила: «У меня есть старенький букварь, я завтра принесу его и мы продолжим играть.»…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96336" y="63813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возврат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748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352928" cy="6048672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Инициативы - примеры: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Ребёнок дошкольник не выдвигает инициативу вербально, однако, самостоятельно включаясь в ту или иную деятельность вовлекает в неё других детей. 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Например: 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Наша группа вышла на прогулку зимой. Выпало много снега, поэтому около веранды почти не было свободного места. Максим вышел на прогулку с лопаткой. Увидев, что около веранды на дорожках много снега, он начал разгребать его. Деятельность мальчика привлекла внимание сверстников. Я посоветовала детям сходить в группу и принести лопатки. Работа закипела…</a:t>
            </a:r>
            <a:r>
              <a:rPr 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Демид предложил: «Давайте построим из этого снега крепость для игры».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 в результате слияния двух подтипов инициатив образовалась игровая деятельность.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40352" y="63813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возврат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264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626469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Инициативы – поддержки: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Зачастую, одного предложения недостаточно, чтобы развернулась деятельность. Нужно, чтобы данное предложение поддержали другие. Ценность такой инициативы ниже ,чем инициативы-предложения, т.к. снижается степень самостоятельности, но способность поддерживать инициативу других – важное качество, которое следует воспитывать. Нередко хорошие инициативы не находят своего воплощения потому, что не были вовремя поддержаны. Это касается не только детей, но и взрослых.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Например: 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прогулки зимой дети подходят к зданию детского сада. «Стойте, – говорит Вероника И., - мы же все в снегу!». Девочки останавливаются, а мальчики стараются проскочить. «В очередь становитесь, - поддерживает Веронику Паша, - на крыльцо не заходить! Кто будем за вами снег убирать? Подождите, я быстро!» Через несколько минут возвращается с веником…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6336" y="63813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возврат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202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08912" cy="612068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Инициативы – распределения поручений: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Например: 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сюжетно-ролевой игре «Авторемонтная мастерская».</a:t>
            </a:r>
          </a:p>
          <a:p>
            <a:pPr marL="0" indent="0"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…Дети распределяют роли в игре: «У Данила папа работает в авторемонтной мастерской, пусть Данил будет начальником мастерской, Рома и Артём будут слесарями, Демид будет доставлять машины…».</a:t>
            </a: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Инициативы – доверия: 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Когда дети выбирают одного из членов группы, чтобы он мог проявлять инициативу, связанную с организацией деятельности. 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Например: 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…Дети распределяют роли в игре в «Школу»: «Кого же выбрать учителем?» – спрашивает Алина. «Давайте выберем Настю, - предлагают дети, - у неё мама учительница». С предложением согласились. Игра началась…</a:t>
            </a: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40352" y="63813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возврат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962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064896" cy="924475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Инициативы связанные с исполнением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424936" cy="460851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Познавательные вопросы детей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Инициатива, выдвигаемая в ходе осуществлений деятельности с целью её улучшения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Инициатива-помощь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Инициатива-критика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Инициатива-предложение себя в качестве исполнителя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60223" y="6473035"/>
            <a:ext cx="880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4" action="ppaction://hlinksldjump"/>
              </a:rPr>
              <a:t>схема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741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08712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Познавательные вопросы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детей: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Следует поддерживать вопросы направленные на получение новой информации и её уточнение.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Инициатива, выдвигаемая в ходе осуществлений деятельности с целью её улучшения: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Например: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…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Саша берёт краску на кисть и проводит жирную линию. « Не так Саша рисуешь,- говорит Максим,-нужно легонько, и краску размыть». Показывает. Саша пробует вновь, но эффект тот же. «Давай вместе»,- предлагает Максим. Набирает краску и, поддерживая руку Саши, контролирует процесс нанесения краски.</a:t>
            </a:r>
          </a:p>
          <a:p>
            <a:pPr marL="0" indent="0"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Саша, преисполненный благодарности с удовольствием рисует самостоятельно…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84368" y="6412686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возврат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974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424936" cy="6192688"/>
          </a:xfrm>
        </p:spPr>
        <p:txBody>
          <a:bodyPr/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Инициатива-помощь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Она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несёт в себе значительный нравственный заряд, формирует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доброту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чувство коллективизма.</a:t>
            </a:r>
          </a:p>
          <a:p>
            <a:pPr marL="0" indent="0"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… </a:t>
            </a:r>
            <a:r>
              <a:rPr 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«Давай, я помогу тебе одеться», «Давай, помогу убрать игрушки» и 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т</a:t>
            </a:r>
            <a:r>
              <a:rPr 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п.</a:t>
            </a:r>
          </a:p>
          <a:p>
            <a:pPr marL="342900" lvl="2" indent="-342900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Инициатива-критика</a:t>
            </a:r>
            <a:r>
              <a:rPr lang="ru-RU" sz="2400" b="1" dirty="0" smtClean="0">
                <a:solidFill>
                  <a:schemeClr val="tx1"/>
                </a:solidFill>
              </a:rPr>
              <a:t>:</a:t>
            </a:r>
            <a:r>
              <a:rPr lang="ru-RU" dirty="0"/>
              <a:t/>
            </a:r>
            <a:br>
              <a:rPr lang="ru-RU" dirty="0"/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Особое внимание здесь надо обратить на позитивный характер критики и её результативность. Дошкольники часто жалуются , «доносят» на сверстников. Воспитатели должны обеспечить правильную переориентировку их деятельности и поведения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нициатива- предложение себя в качестве исполнителя:</a:t>
            </a:r>
          </a:p>
          <a:p>
            <a:pPr marL="0" indent="0"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Я </a:t>
            </a:r>
            <a:r>
              <a:rPr 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буду!», «Я хочу!», « Я Справлюсь!»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Если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ребёнок предлагает себя в качестве исполнителя, следует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добиваться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осознанности и аргументированности такого предложения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84368" y="6412686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возврат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891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08912" cy="59766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Итак,  главные задачи в проектировании  игровой деятельности и инициативы детей дошкольников: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обеспечение возможностей для осуществления детьми свободного выбора.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сделать любую деятельность привлекательной для ребёнка. (предметно- развивающая среда)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построение взаимодействия (игры) на основе создания проблемных ситуаций.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сотрудничество и применение косвенных  требований.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dirty="0" smtClean="0"/>
              <a:t>Воспитатель </a:t>
            </a:r>
            <a:r>
              <a:rPr lang="ru-RU" sz="2400" dirty="0"/>
              <a:t>как профессионал должен четко знать теоретические основы методики </a:t>
            </a:r>
            <a:r>
              <a:rPr lang="ru-RU" sz="2400" dirty="0" smtClean="0"/>
              <a:t>проведения игры</a:t>
            </a:r>
            <a:r>
              <a:rPr lang="ru-RU" sz="2400" dirty="0"/>
              <a:t>, он как организатор, партнер, направляет детскую игру в нужном направлении, развивая и поддерживая </a:t>
            </a:r>
            <a:r>
              <a:rPr lang="ru-RU" sz="2400" dirty="0" smtClean="0"/>
              <a:t>детскую инициативу.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Правильная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любого вида деятельности несёт огромный потенциал в развитии детей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2400" dirty="0" smtClean="0"/>
              <a:t>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89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96944" cy="1008112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етоды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приемы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которые я применяю в работе с детьми, проектируя игровую деятельность и развитие инициативы.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4"/>
            <a:ext cx="8280920" cy="4968552"/>
          </a:xfrm>
        </p:spPr>
        <p:txBody>
          <a:bodyPr/>
          <a:lstStyle/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целевой подбор игрового материала и его систематическое обновление;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предметов заместителей и т. д.;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педагога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играх в главных ролях;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участие педагога в играх во второстепенных ролях;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чтение художественных произведений, рассматривание иллюстраций к ним, просмотр мультфильмов по мотивам произведений;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решение проблемных ситуаций, их разыгрывание.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беседы о том, как играли дети раньше и как можно играть сегодня.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184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24936" cy="924475"/>
          </a:xfrm>
        </p:spPr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редметно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– пространственная развивающая среда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3672408" cy="5184576"/>
          </a:xfrm>
        </p:spPr>
        <p:txBody>
          <a:bodyPr/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насыщенная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трансформируемая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полифункциональная 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вариативная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доступная 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безопасная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991" y="2060848"/>
            <a:ext cx="4657006" cy="3492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93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89040"/>
            <a:ext cx="3744416" cy="2810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9"/>
            <a:ext cx="275430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500" y="260649"/>
            <a:ext cx="2807265" cy="3744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106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52928" cy="924475"/>
          </a:xfrm>
        </p:spPr>
        <p:txBody>
          <a:bodyPr/>
          <a:lstStyle/>
          <a:p>
            <a:pPr algn="ctr"/>
            <a:r>
              <a:rPr lang="ru-RU" b="1" dirty="0"/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голок художественно -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продуктивной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6240694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383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0495" y="469031"/>
            <a:ext cx="2823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Уголок ряженья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4048" y="437892"/>
            <a:ext cx="3967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Предметы заместители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132856"/>
            <a:ext cx="4536504" cy="340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519" y="1660459"/>
            <a:ext cx="3260425" cy="434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283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обственные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игровые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замыслы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3828905" cy="5104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8760"/>
            <a:ext cx="3828529" cy="5104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407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52928" cy="924475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Каждый создаёт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свою роль по ходу 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506787" cy="467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766" y="2328330"/>
            <a:ext cx="4560188" cy="3420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98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08912" cy="924475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Продуктивная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деятельность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6"/>
            <a:ext cx="7416824" cy="5047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63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924475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Индивидуальные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особенности воспитанников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67895"/>
            <a:ext cx="5256584" cy="4885441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застенчивых детей выявляю положительные качества и создаю условия для позитивного изменения заниженной самооценки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Неуверенным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себе детям поручаю интересные, несложные роли, которые не требуют организаторских способностей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спользую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похвалу 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тказ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наказаний легковозбудимых детей, часто конфликтующих с товарищами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Малоактивным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детям поручаю главные роли,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активизируя их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деятельность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350" y="1785036"/>
            <a:ext cx="2915887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134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136904" cy="5256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Мои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воспитанники в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игре проявляют творчество в создании игрового замысла, игрового пространства, построении сюжета, в создании и использовании самодельных игрушек для игры. Дети не стремятся к точному и бездумному копированию действительности, а вносят в свои игры много собственных выдумок, детского творчества, воображения, творчески преобразовывают действительность.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23528" y="332656"/>
            <a:ext cx="8496944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Методы и приемы  в игровой деятельности которые я применяю в работе с детьми, проектируя игровую деятельность и развитие инициативы.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034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1014</TotalTime>
  <Words>1170</Words>
  <Application>Microsoft Office PowerPoint</Application>
  <PresentationFormat>Экран (4:3)</PresentationFormat>
  <Paragraphs>101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Spring</vt:lpstr>
      <vt:lpstr>Проектирование игровой деятельности для поддержки и инициативы детей дошкольного возраста</vt:lpstr>
      <vt:lpstr>Детская инициатива</vt:lpstr>
      <vt:lpstr>На основе наблюдений за поведением детей можно выделить два типа инициатив: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II. Инициативы связанные с исполнением</vt:lpstr>
      <vt:lpstr>Презентация PowerPoint</vt:lpstr>
      <vt:lpstr>Презентация PowerPoint</vt:lpstr>
      <vt:lpstr>Презентация PowerPoint</vt:lpstr>
      <vt:lpstr>Методы и приемы , которые я применяю в работе с детьми, проектируя игровую деятельность и развитие инициативы. </vt:lpstr>
      <vt:lpstr>Предметно – пространственная развивающая среда</vt:lpstr>
      <vt:lpstr>Презентация PowerPoint</vt:lpstr>
      <vt:lpstr> Уголок художественно - продуктивной деятельности</vt:lpstr>
      <vt:lpstr>Презентация PowerPoint</vt:lpstr>
      <vt:lpstr>Собственные игровые замыслы</vt:lpstr>
      <vt:lpstr>Каждый создаёт свою роль по ходу игры</vt:lpstr>
      <vt:lpstr>Продуктивная деятельность детей</vt:lpstr>
      <vt:lpstr>Индивидуальные особенности воспитанников </vt:lpstr>
      <vt:lpstr>Вывод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Проектирование игровой деятельности для поддержки и инициативы детей дошкольного возраста</dc:title>
  <dc:creator>Анжела</dc:creator>
  <cp:lastModifiedBy>Анжела</cp:lastModifiedBy>
  <cp:revision>28</cp:revision>
  <dcterms:created xsi:type="dcterms:W3CDTF">2018-04-21T07:52:44Z</dcterms:created>
  <dcterms:modified xsi:type="dcterms:W3CDTF">2018-04-22T17:16:18Z</dcterms:modified>
</cp:coreProperties>
</file>