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1873578302712165"/>
          <c:y val="5.9284178858731301E-2"/>
          <c:w val="0.87817779721979206"/>
          <c:h val="0.6564669220671933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c:spPr>
          <c:cat>
            <c:strRef>
              <c:f>Лист1!$A$2:$A$5</c:f>
              <c:strCache>
                <c:ptCount val="2"/>
                <c:pt idx="0">
                  <c:v>Функциональные отклонения оргпнов и систем</c:v>
                </c:pt>
                <c:pt idx="1">
                  <c:v>хронические заболевания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0.75000000000000011</c:v>
                </c:pt>
                <c:pt idx="1">
                  <c:v>0.70000000000000007</c:v>
                </c:pt>
              </c:numCache>
            </c:numRef>
          </c:val>
        </c:ser>
        <c:shape val="cylinder"/>
        <c:axId val="66855296"/>
        <c:axId val="66856832"/>
        <c:axId val="55483008"/>
      </c:bar3DChart>
      <c:catAx>
        <c:axId val="66855296"/>
        <c:scaling>
          <c:orientation val="minMax"/>
        </c:scaling>
        <c:axPos val="b"/>
        <c:tickLblPos val="nextTo"/>
        <c:crossAx val="66856832"/>
        <c:crosses val="autoZero"/>
        <c:auto val="1"/>
        <c:lblAlgn val="ctr"/>
        <c:lblOffset val="100"/>
      </c:catAx>
      <c:valAx>
        <c:axId val="66856832"/>
        <c:scaling>
          <c:orientation val="minMax"/>
        </c:scaling>
        <c:axPos val="l"/>
        <c:majorGridlines/>
        <c:numFmt formatCode="0%" sourceLinked="1"/>
        <c:tickLblPos val="nextTo"/>
        <c:crossAx val="66855296"/>
        <c:crosses val="autoZero"/>
        <c:crossBetween val="between"/>
      </c:valAx>
      <c:serAx>
        <c:axId val="55483008"/>
        <c:scaling>
          <c:orientation val="minMax"/>
        </c:scaling>
        <c:axPos val="b"/>
        <c:tickLblPos val="nextTo"/>
        <c:crossAx val="66856832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9A4E1-0BC7-41C4-AE45-8FE854BFB4B8}" type="datetimeFigureOut">
              <a:rPr lang="ru-RU" smtClean="0"/>
              <a:pPr/>
              <a:t>03.12.2015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F1652-CC9D-4F84-803B-3A3BA406835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1470025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Муниципальное бюджетное дошкольное образовательное учреждение «Детский сад №232»</a:t>
            </a:r>
            <a:r>
              <a:rPr lang="ru-RU" sz="1800" dirty="0" err="1" smtClean="0">
                <a:latin typeface="Comic Sans MS" pitchFamily="66" charset="0"/>
              </a:rPr>
              <a:t>Рябинушка</a:t>
            </a:r>
            <a:r>
              <a:rPr lang="ru-RU" sz="1800" dirty="0" smtClean="0">
                <a:latin typeface="Comic Sans MS" pitchFamily="66" charset="0"/>
              </a:rPr>
              <a:t>»</a:t>
            </a:r>
            <a:endParaRPr lang="ru-RU" sz="1800" dirty="0"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00240"/>
            <a:ext cx="6400800" cy="457203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МОДЕЛИРОВАНИЕ КОМФОРТНОЙ ЗДОРОВЬЕСБЕРЕГАЮЩЕЙ ПРЕДМЕТНО-ПРОСТРАНСТВЕННОЙ СРЕДЫ В ПРОЦЕССЕ ВЗАИМОДЕЙСТВИЯ С РОДИТЕЛЯМИ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</a:rPr>
              <a:t>Подготовил: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</a:rPr>
              <a:t>Воспитатель, </a:t>
            </a:r>
            <a:r>
              <a:rPr lang="ru-RU" sz="1800" dirty="0" err="1" smtClean="0">
                <a:solidFill>
                  <a:schemeClr val="tx1"/>
                </a:solidFill>
                <a:latin typeface="Comic Sans MS" pitchFamily="66" charset="0"/>
              </a:rPr>
              <a:t>Жданкина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</a:rPr>
              <a:t> Ю.С.</a:t>
            </a:r>
            <a:endParaRPr lang="ru-RU" sz="18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2853"/>
            <a:ext cx="7772400" cy="1357321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  <a:latin typeface="Comic Sans MS" pitchFamily="66" charset="0"/>
              </a:rPr>
              <a:t>АКТУАЛЬНОСТЬ</a:t>
            </a:r>
            <a:endParaRPr lang="ru-RU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357298"/>
            <a:ext cx="6400800" cy="5143536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сследования 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последних лет выявили устойчивую тенденцию к существенном снижению показателей здоровья и темпов развития детей дошкольного возраста (Р. Б. </a:t>
            </a:r>
            <a:r>
              <a:rPr lang="ru-RU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Стеркина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С. М. Мартынов, Т. С. </a:t>
            </a:r>
            <a:r>
              <a:rPr lang="ru-RU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Грядкина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др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.), 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обусловлено ухудшением социально - экологических и экологических условий жизни, несбалансированностью питания, снижением оздоровительной и воспитательной работы в дошкольных образовательных учреждениях.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  <a:latin typeface="Comic Sans MS" pitchFamily="66" charset="0"/>
              </a:rPr>
              <a:t>АКТУАЛЬНОСТЬ</a:t>
            </a:r>
            <a:endParaRPr lang="ru-RU" dirty="0">
              <a:solidFill>
                <a:srgbClr val="00B050"/>
              </a:solidFill>
              <a:latin typeface="Comic Sans MS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1357298"/>
          <a:ext cx="8229600" cy="5500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Направления работы с семьей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dirty="0">
                <a:latin typeface="Comic Sans MS" pitchFamily="66" charset="0"/>
              </a:rPr>
              <a:t>Повышение уровня педагогической компетентности родителей через родительские собрания, родительские уголки, папки – передвижки, групповые консультации, индивидуальные беседы.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dirty="0">
                <a:latin typeface="Comic Sans MS" pitchFamily="66" charset="0"/>
              </a:rPr>
              <a:t>Привлечение родителей к работе детского сада посредством организации </a:t>
            </a:r>
            <a:r>
              <a:rPr lang="ru-RU" dirty="0" err="1">
                <a:latin typeface="Comic Sans MS" pitchFamily="66" charset="0"/>
              </a:rPr>
              <a:t>досуговых</a:t>
            </a:r>
            <a:r>
              <a:rPr lang="ru-RU" dirty="0">
                <a:latin typeface="Comic Sans MS" pitchFamily="66" charset="0"/>
              </a:rPr>
              <a:t> мероприятий.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6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Принципы работы с семьей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62500" lnSpcReduction="20000"/>
          </a:bodyPr>
          <a:lstStyle/>
          <a:p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Открытость для семьи (каждому родителю обеспечивается</a:t>
            </a:r>
          </a:p>
          <a:p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возможность знать и видеть как живёт и развивается его ребёнок) ;</a:t>
            </a:r>
          </a:p>
          <a:p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Сотрудничество педагогов и родителей в воспитании детей;</a:t>
            </a:r>
          </a:p>
          <a:p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Отсутствие формализма в организации работы с семьёй;</a:t>
            </a:r>
          </a:p>
          <a:p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Создание комфортной </a:t>
            </a:r>
            <a:r>
              <a:rPr lang="ru-RU" sz="4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здоровьесберегающей</a:t>
            </a: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предметно-пространственной среды, обеспечивающей единые подходы к развитию личности в семье и детском коллективе;</a:t>
            </a:r>
          </a:p>
          <a:p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Диагностика общих и частных проблем в воспитании и развитии ребёнка.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57163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  <a:latin typeface="Comic Sans MS" pitchFamily="66" charset="0"/>
              </a:rPr>
              <a:t>Формы взаимодействия с родителями воспитанников:</a:t>
            </a:r>
            <a:br>
              <a:rPr lang="ru-RU" dirty="0">
                <a:solidFill>
                  <a:srgbClr val="FF0000"/>
                </a:solidFill>
                <a:latin typeface="Comic Sans MS" pitchFamily="66" charset="0"/>
              </a:rPr>
            </a:b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latin typeface="Comic Sans MS" pitchFamily="66" charset="0"/>
              </a:rPr>
              <a:t>Коллективные.</a:t>
            </a:r>
          </a:p>
          <a:p>
            <a:pPr marL="514350" indent="-514350">
              <a:buNone/>
            </a:pPr>
            <a:r>
              <a:rPr lang="ru-RU" dirty="0">
                <a:latin typeface="Comic Sans MS" pitchFamily="66" charset="0"/>
              </a:rPr>
              <a:t/>
            </a:r>
            <a:br>
              <a:rPr lang="ru-RU" dirty="0">
                <a:latin typeface="Comic Sans MS" pitchFamily="66" charset="0"/>
              </a:rPr>
            </a:br>
            <a:r>
              <a:rPr lang="ru-RU" dirty="0" smtClean="0">
                <a:latin typeface="Comic Sans MS" pitchFamily="66" charset="0"/>
              </a:rPr>
              <a:t>   2</a:t>
            </a:r>
            <a:r>
              <a:rPr lang="ru-RU" dirty="0">
                <a:latin typeface="Comic Sans MS" pitchFamily="66" charset="0"/>
              </a:rPr>
              <a:t>. Индивидуальные</a:t>
            </a:r>
            <a:r>
              <a:rPr lang="ru-RU" dirty="0" smtClean="0">
                <a:latin typeface="Comic Sans MS" pitchFamily="66" charset="0"/>
              </a:rPr>
              <a:t>.</a:t>
            </a:r>
          </a:p>
          <a:p>
            <a:pPr marL="514350" indent="-514350">
              <a:buNone/>
            </a:pPr>
            <a:r>
              <a:rPr lang="ru-RU" dirty="0">
                <a:latin typeface="Comic Sans MS" pitchFamily="66" charset="0"/>
              </a:rPr>
              <a:t/>
            </a:r>
            <a:br>
              <a:rPr lang="ru-RU" dirty="0">
                <a:latin typeface="Comic Sans MS" pitchFamily="66" charset="0"/>
              </a:rPr>
            </a:br>
            <a:r>
              <a:rPr lang="ru-RU" dirty="0" smtClean="0">
                <a:latin typeface="Comic Sans MS" pitchFamily="66" charset="0"/>
              </a:rPr>
              <a:t>         3</a:t>
            </a:r>
            <a:r>
              <a:rPr lang="ru-RU" dirty="0">
                <a:latin typeface="Comic Sans MS" pitchFamily="66" charset="0"/>
              </a:rPr>
              <a:t>. Наглядно – информационные.</a:t>
            </a:r>
            <a:br>
              <a:rPr lang="ru-RU" dirty="0">
                <a:latin typeface="Comic Sans MS" pitchFamily="66" charset="0"/>
              </a:rPr>
            </a:b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Comic Sans MS" pitchFamily="66" charset="0"/>
              </a:rPr>
              <a:t>Наглядно – информационное направление включает в себя:</a:t>
            </a:r>
            <a:br>
              <a:rPr lang="ru-RU" sz="3600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ru-RU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родительский уголок;</a:t>
            </a:r>
          </a:p>
          <a:p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smtClean="0">
                <a:latin typeface="Comic Sans MS" pitchFamily="66" charset="0"/>
              </a:rPr>
              <a:t>фотовыставки: «Мы за здоровый образ жизни», «Мой </a:t>
            </a:r>
            <a:r>
              <a:rPr lang="ru-RU" dirty="0" smtClean="0">
                <a:latin typeface="Comic Sans MS" pitchFamily="66" charset="0"/>
              </a:rPr>
              <a:t>папа самый-самый».</a:t>
            </a:r>
          </a:p>
          <a:p>
            <a:r>
              <a:rPr lang="ru-RU" dirty="0" smtClean="0">
                <a:latin typeface="Comic Sans MS" pitchFamily="66" charset="0"/>
              </a:rPr>
              <a:t>консультации;</a:t>
            </a:r>
          </a:p>
          <a:p>
            <a:r>
              <a:rPr lang="ru-RU" dirty="0" smtClean="0">
                <a:latin typeface="Comic Sans MS" pitchFamily="66" charset="0"/>
              </a:rPr>
              <a:t>папки-передвижки.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85818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Содержимое 4" descr="IMG-20151203-WA0013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 rot="15391596">
            <a:off x="1036177" y="1574161"/>
            <a:ext cx="3412087" cy="4462176"/>
          </a:xfrm>
        </p:spPr>
      </p:pic>
      <p:pic>
        <p:nvPicPr>
          <p:cNvPr id="6" name="Содержимое 5" descr="IMG_20151201_170247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 rot="20620549">
            <a:off x="4648200" y="2348706"/>
            <a:ext cx="4038600" cy="302895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4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-20151203-WA0010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203573" y="1600200"/>
            <a:ext cx="2545854" cy="4525963"/>
          </a:xfrm>
        </p:spPr>
      </p:pic>
      <p:pic>
        <p:nvPicPr>
          <p:cNvPr id="6" name="Содержимое 5" descr="IMG-20150826-WA0001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572000" y="1571612"/>
            <a:ext cx="2947392" cy="450059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Comic Sans MS" pitchFamily="66" charset="0"/>
              </a:rPr>
              <a:t>Конкурс стенгазет «Мы за ЗОЖ»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4" name="Содержимое 3" descr="1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20683" y="1600201"/>
            <a:ext cx="5869897" cy="440056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Comic Sans MS" pitchFamily="66" charset="0"/>
              </a:rPr>
              <a:t>Досуговая</a:t>
            </a:r>
            <a:r>
              <a:rPr lang="ru-RU" dirty="0" smtClean="0">
                <a:latin typeface="Comic Sans MS" pitchFamily="66" charset="0"/>
              </a:rPr>
              <a:t> деятельность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5" name="Содержимое 4" descr="SAM_420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SAM_4212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Спортивный уголок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5" name="Содержимое 4" descr="IMG_20151201_17010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 rot="21151344">
            <a:off x="779264" y="1600200"/>
            <a:ext cx="3394472" cy="4525963"/>
          </a:xfrm>
        </p:spPr>
      </p:pic>
      <p:pic>
        <p:nvPicPr>
          <p:cNvPr id="6" name="Содержимое 5" descr="IMG_20151201_170126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 rot="1377105">
            <a:off x="4309877" y="2462405"/>
            <a:ext cx="4210080" cy="3520292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Comic Sans MS" pitchFamily="66" charset="0"/>
              </a:rPr>
              <a:t>Пополнение спортивного уголка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5" name="Содержимое 4" descr="IMG_20151201_150451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_20151201_15054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5442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Спасибо за внимание!!!!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258</Words>
  <Application>Microsoft Office PowerPoint</Application>
  <PresentationFormat>Экран (4:3)</PresentationFormat>
  <Paragraphs>32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Муниципальное бюджетное дошкольное образовательное учреждение «Детский сад №232»Рябинушка»</vt:lpstr>
      <vt:lpstr>АКТУАЛЬНОСТЬ</vt:lpstr>
      <vt:lpstr>АКТУАЛЬНОСТЬ</vt:lpstr>
      <vt:lpstr>Слайд 4</vt:lpstr>
      <vt:lpstr>Направления работы с семьей</vt:lpstr>
      <vt:lpstr>Принципы работы с семьей</vt:lpstr>
      <vt:lpstr>Формы взаимодействия с родителями воспитанников: </vt:lpstr>
      <vt:lpstr>Наглядно – информационное направление включает в себя: </vt:lpstr>
      <vt:lpstr> </vt:lpstr>
      <vt:lpstr>Слайд 10</vt:lpstr>
      <vt:lpstr>Конкурс стенгазет «Мы за ЗОЖ»</vt:lpstr>
      <vt:lpstr>Досуговая деятельность</vt:lpstr>
      <vt:lpstr>Спортивный уголок</vt:lpstr>
      <vt:lpstr>Пополнение спортивного уголка</vt:lpstr>
      <vt:lpstr>Спасибо за внимание!!!!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№232»Рябинушка»</dc:title>
  <dc:creator>MATBEI</dc:creator>
  <cp:lastModifiedBy>MATBEI</cp:lastModifiedBy>
  <cp:revision>17</cp:revision>
  <dcterms:created xsi:type="dcterms:W3CDTF">2015-12-01T13:58:37Z</dcterms:created>
  <dcterms:modified xsi:type="dcterms:W3CDTF">2015-12-03T04:09:06Z</dcterms:modified>
</cp:coreProperties>
</file>