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diagrams/layout1.xml" ContentType="application/vnd.openxmlformats-officedocument.drawingml.diagram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diagrams/colors1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1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01C4F2-FFAF-4617-9EBB-DF22A67F4F9D}" type="doc">
      <dgm:prSet loTypeId="urn:microsoft.com/office/officeart/2005/8/layout/hList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3815E35-4BC3-4CF9-9607-8ECF28218883}">
      <dgm:prSet phldrT="[Текст]" custT="1"/>
      <dgm:spPr>
        <a:effectLst>
          <a:glow rad="1397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r>
            <a:rPr lang="ru-RU" sz="1800" dirty="0" smtClean="0">
              <a:latin typeface="Bookman Old Style" pitchFamily="18" charset="0"/>
            </a:rPr>
            <a:t>Цель: формирование представлений детей о профессиях взрослых, интереса к коллективной, игровой, продуктивной, творческой, познавательно – исследовательской деятельности</a:t>
          </a:r>
          <a:endParaRPr lang="ru-RU" sz="1800" dirty="0">
            <a:latin typeface="Bookman Old Style" pitchFamily="18" charset="0"/>
          </a:endParaRPr>
        </a:p>
      </dgm:t>
    </dgm:pt>
    <dgm:pt modelId="{6CDC86DE-DAC5-4772-8CA0-D9C3954B5C0D}" type="parTrans" cxnId="{C5E55A51-E2CC-4325-9769-19CA59AD203B}">
      <dgm:prSet/>
      <dgm:spPr/>
      <dgm:t>
        <a:bodyPr/>
        <a:lstStyle/>
        <a:p>
          <a:endParaRPr lang="ru-RU"/>
        </a:p>
      </dgm:t>
    </dgm:pt>
    <dgm:pt modelId="{715F9A40-9890-4F3F-B634-C41FD775F111}" type="sibTrans" cxnId="{C5E55A51-E2CC-4325-9769-19CA59AD203B}">
      <dgm:prSet/>
      <dgm:spPr/>
      <dgm:t>
        <a:bodyPr/>
        <a:lstStyle/>
        <a:p>
          <a:endParaRPr lang="ru-RU"/>
        </a:p>
      </dgm:t>
    </dgm:pt>
    <dgm:pt modelId="{FA4C2EC8-A2B0-4BD2-8C82-10ED4B03D182}">
      <dgm:prSet phldrT="[Текст]" custT="1"/>
      <dgm:spPr>
        <a:effectLst>
          <a:glow rad="139700">
            <a:schemeClr val="accent3">
              <a:satMod val="175000"/>
              <a:alpha val="40000"/>
            </a:schemeClr>
          </a:glow>
        </a:effectLst>
      </dgm:spPr>
      <dgm:t>
        <a:bodyPr/>
        <a:lstStyle/>
        <a:p>
          <a:pPr algn="l"/>
          <a:r>
            <a:rPr lang="ru-RU" sz="1600" dirty="0" smtClean="0">
              <a:latin typeface="Bookman Old Style" pitchFamily="18" charset="0"/>
            </a:rPr>
            <a:t>Задачи: развивать интерес к профессиям родителей и наиболее распространенным профессиям ближайшего окружения;</a:t>
          </a:r>
        </a:p>
        <a:p>
          <a:pPr algn="l"/>
          <a:r>
            <a:rPr lang="ru-RU" sz="1600" dirty="0" smtClean="0">
              <a:latin typeface="Bookman Old Style" pitchFamily="18" charset="0"/>
            </a:rPr>
            <a:t>Сформировать у детей добросовестное отношение к труду;</a:t>
          </a:r>
        </a:p>
        <a:p>
          <a:pPr algn="l"/>
          <a:r>
            <a:rPr lang="ru-RU" sz="1600" dirty="0" smtClean="0">
              <a:latin typeface="Bookman Old Style" pitchFamily="18" charset="0"/>
            </a:rPr>
            <a:t>Воспитывать уважение к результатам труда людей разных профессий;</a:t>
          </a:r>
          <a:endParaRPr lang="ru-RU" sz="1600" dirty="0">
            <a:latin typeface="Bookman Old Style" pitchFamily="18" charset="0"/>
          </a:endParaRPr>
        </a:p>
      </dgm:t>
    </dgm:pt>
    <dgm:pt modelId="{94EFDB3A-BBD0-4C50-9996-CCA8920D4D0D}" type="parTrans" cxnId="{792C1685-8125-44E5-A492-6DE500083100}">
      <dgm:prSet/>
      <dgm:spPr/>
      <dgm:t>
        <a:bodyPr/>
        <a:lstStyle/>
        <a:p>
          <a:endParaRPr lang="ru-RU"/>
        </a:p>
      </dgm:t>
    </dgm:pt>
    <dgm:pt modelId="{59BC6573-9C76-4A87-A75E-2E22DC00760B}" type="sibTrans" cxnId="{792C1685-8125-44E5-A492-6DE500083100}">
      <dgm:prSet/>
      <dgm:spPr/>
      <dgm:t>
        <a:bodyPr/>
        <a:lstStyle/>
        <a:p>
          <a:endParaRPr lang="ru-RU"/>
        </a:p>
      </dgm:t>
    </dgm:pt>
    <dgm:pt modelId="{56B324F0-A3DD-4CBD-867C-BE5FE61E0A90}">
      <dgm:prSet phldrT="[Текст]" custT="1"/>
      <dgm:spPr>
        <a:effectLst>
          <a:glow rad="139700">
            <a:schemeClr val="accent3">
              <a:satMod val="175000"/>
              <a:alpha val="40000"/>
            </a:schemeClr>
          </a:glow>
        </a:effectLst>
      </dgm:spPr>
      <dgm:t>
        <a:bodyPr/>
        <a:lstStyle/>
        <a:p>
          <a:pPr algn="l"/>
          <a:r>
            <a:rPr lang="ru-RU" sz="1600" dirty="0" smtClean="0">
              <a:latin typeface="Bookman Old Style" pitchFamily="18" charset="0"/>
            </a:rPr>
            <a:t>Методы реализации работы:</a:t>
          </a:r>
        </a:p>
        <a:p>
          <a:pPr algn="l"/>
          <a:r>
            <a:rPr lang="ru-RU" sz="1600" dirty="0" smtClean="0">
              <a:latin typeface="Bookman Old Style" pitchFamily="18" charset="0"/>
            </a:rPr>
            <a:t>1. Словесные </a:t>
          </a:r>
        </a:p>
        <a:p>
          <a:pPr algn="l"/>
          <a:r>
            <a:rPr lang="ru-RU" sz="1600" dirty="0" smtClean="0">
              <a:latin typeface="Bookman Old Style" pitchFamily="18" charset="0"/>
            </a:rPr>
            <a:t>Беседы, чтение художественной литературы, дидактические игры, моделирование ситуаций, наблюдения.</a:t>
          </a:r>
        </a:p>
        <a:p>
          <a:pPr algn="l"/>
          <a:r>
            <a:rPr lang="ru-RU" sz="1600" dirty="0" smtClean="0">
              <a:latin typeface="Bookman Old Style" pitchFamily="18" charset="0"/>
            </a:rPr>
            <a:t>2. Наглядные </a:t>
          </a:r>
        </a:p>
        <a:p>
          <a:pPr algn="l"/>
          <a:r>
            <a:rPr lang="ru-RU" sz="1600" dirty="0" smtClean="0">
              <a:latin typeface="Bookman Old Style" pitchFamily="18" charset="0"/>
            </a:rPr>
            <a:t>Сбор иллюстраций, фотоматериалов, пример взрослых</a:t>
          </a:r>
        </a:p>
        <a:p>
          <a:pPr algn="ctr"/>
          <a:endParaRPr lang="ru-RU" sz="1600" dirty="0"/>
        </a:p>
      </dgm:t>
    </dgm:pt>
    <dgm:pt modelId="{336A5611-14F5-4F85-BD98-801F3F97185E}" type="parTrans" cxnId="{BE8A1899-4E5A-4A39-B4F0-FCDD1A2686A3}">
      <dgm:prSet/>
      <dgm:spPr/>
      <dgm:t>
        <a:bodyPr/>
        <a:lstStyle/>
        <a:p>
          <a:endParaRPr lang="ru-RU"/>
        </a:p>
      </dgm:t>
    </dgm:pt>
    <dgm:pt modelId="{FF5589D4-A939-4317-8F6B-BDFDB215B1DF}" type="sibTrans" cxnId="{BE8A1899-4E5A-4A39-B4F0-FCDD1A2686A3}">
      <dgm:prSet/>
      <dgm:spPr/>
      <dgm:t>
        <a:bodyPr/>
        <a:lstStyle/>
        <a:p>
          <a:endParaRPr lang="ru-RU"/>
        </a:p>
      </dgm:t>
    </dgm:pt>
    <dgm:pt modelId="{C193C02A-38A5-4400-A0DF-9BE99BF61A41}">
      <dgm:prSet phldrT="[Текст]" custT="1"/>
      <dgm:spPr>
        <a:effectLst>
          <a:glow rad="139700">
            <a:schemeClr val="accent3">
              <a:satMod val="175000"/>
              <a:alpha val="40000"/>
            </a:schemeClr>
          </a:glow>
        </a:effectLst>
      </dgm:spPr>
      <dgm:t>
        <a:bodyPr/>
        <a:lstStyle/>
        <a:p>
          <a:pPr algn="l"/>
          <a:r>
            <a:rPr lang="ru-RU" sz="1400" dirty="0" smtClean="0">
              <a:latin typeface="Bookman Old Style" pitchFamily="18" charset="0"/>
            </a:rPr>
            <a:t>Ожидаемые результаты.</a:t>
          </a:r>
        </a:p>
        <a:p>
          <a:pPr algn="l"/>
          <a:r>
            <a:rPr lang="ru-RU" sz="1400" dirty="0" smtClean="0">
              <a:latin typeface="Bookman Old Style" pitchFamily="18" charset="0"/>
            </a:rPr>
            <a:t>Дети будут </a:t>
          </a:r>
          <a:r>
            <a:rPr lang="ru-RU" sz="1400" dirty="0" err="1" smtClean="0">
              <a:latin typeface="Bookman Old Style" pitchFamily="18" charset="0"/>
            </a:rPr>
            <a:t>смотивированы</a:t>
          </a:r>
          <a:r>
            <a:rPr lang="ru-RU" sz="1400" dirty="0" smtClean="0">
              <a:latin typeface="Bookman Old Style" pitchFamily="18" charset="0"/>
            </a:rPr>
            <a:t> на самостоятельное знакомство с рядом профессий.</a:t>
          </a:r>
        </a:p>
        <a:p>
          <a:pPr algn="l"/>
          <a:r>
            <a:rPr lang="ru-RU" sz="1400" dirty="0" smtClean="0">
              <a:latin typeface="Bookman Old Style" pitchFamily="18" charset="0"/>
            </a:rPr>
            <a:t>Дети научаться отражать в сюжетно – ролевой игре особенности профессий.</a:t>
          </a:r>
        </a:p>
        <a:p>
          <a:pPr algn="l"/>
          <a:r>
            <a:rPr lang="ru-RU" sz="1400" dirty="0" smtClean="0">
              <a:latin typeface="Bookman Old Style" pitchFamily="18" charset="0"/>
            </a:rPr>
            <a:t>У детей появятся представление о востребованных в обществе профессиях.</a:t>
          </a:r>
        </a:p>
        <a:p>
          <a:pPr algn="l"/>
          <a:r>
            <a:rPr lang="ru-RU" sz="1400" dirty="0" smtClean="0">
              <a:latin typeface="Bookman Old Style" pitchFamily="18" charset="0"/>
            </a:rPr>
            <a:t>Родители будут активными помощниками в воспитании и образовании детей.</a:t>
          </a:r>
          <a:endParaRPr lang="ru-RU" sz="1400" dirty="0">
            <a:latin typeface="Bookman Old Style" pitchFamily="18" charset="0"/>
          </a:endParaRPr>
        </a:p>
      </dgm:t>
    </dgm:pt>
    <dgm:pt modelId="{62FCB8D5-3B1A-4AC8-AAE2-8D991603AAC3}" type="parTrans" cxnId="{7E9E70DD-E3BC-4771-B1D6-7FFB673E9C10}">
      <dgm:prSet/>
      <dgm:spPr/>
      <dgm:t>
        <a:bodyPr/>
        <a:lstStyle/>
        <a:p>
          <a:endParaRPr lang="ru-RU"/>
        </a:p>
      </dgm:t>
    </dgm:pt>
    <dgm:pt modelId="{18A9CDEF-B231-485D-AAD1-F52361CBACA9}" type="sibTrans" cxnId="{7E9E70DD-E3BC-4771-B1D6-7FFB673E9C10}">
      <dgm:prSet/>
      <dgm:spPr/>
      <dgm:t>
        <a:bodyPr/>
        <a:lstStyle/>
        <a:p>
          <a:endParaRPr lang="ru-RU"/>
        </a:p>
      </dgm:t>
    </dgm:pt>
    <dgm:pt modelId="{1C2D3EB2-0DBA-4540-812A-322D2B19DC21}" type="pres">
      <dgm:prSet presAssocID="{3601C4F2-FFAF-4617-9EBB-DF22A67F4F9D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87E9B73-D532-447C-AD06-3342C3827599}" type="pres">
      <dgm:prSet presAssocID="{03815E35-4BC3-4CF9-9607-8ECF28218883}" presName="roof" presStyleLbl="dkBgShp" presStyleIdx="0" presStyleCnt="2"/>
      <dgm:spPr/>
      <dgm:t>
        <a:bodyPr/>
        <a:lstStyle/>
        <a:p>
          <a:endParaRPr lang="ru-RU"/>
        </a:p>
      </dgm:t>
    </dgm:pt>
    <dgm:pt modelId="{ADAF08B0-B730-41DF-BC03-1AAD75AA6227}" type="pres">
      <dgm:prSet presAssocID="{03815E35-4BC3-4CF9-9607-8ECF28218883}" presName="pillars" presStyleCnt="0"/>
      <dgm:spPr/>
    </dgm:pt>
    <dgm:pt modelId="{A3A3F778-298E-4D08-A41E-D43897825A2C}" type="pres">
      <dgm:prSet presAssocID="{03815E35-4BC3-4CF9-9607-8ECF28218883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93D3A1-5101-40BC-9040-599A7574DC60}" type="pres">
      <dgm:prSet presAssocID="{56B324F0-A3DD-4CBD-867C-BE5FE61E0A90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14FA6E-B805-450E-A8FD-C3CC5C9EAB61}" type="pres">
      <dgm:prSet presAssocID="{C193C02A-38A5-4400-A0DF-9BE99BF61A41}" presName="pillarX" presStyleLbl="node1" presStyleIdx="2" presStyleCnt="3" custScaleX="94492" custLinFactNeighborX="-3693" custLinFactNeighborY="1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C246BC-9499-4656-9B42-BF6CADCDBD46}" type="pres">
      <dgm:prSet presAssocID="{03815E35-4BC3-4CF9-9607-8ECF28218883}" presName="base" presStyleLbl="dkBgShp" presStyleIdx="1" presStyleCnt="2"/>
      <dgm:spPr/>
    </dgm:pt>
  </dgm:ptLst>
  <dgm:cxnLst>
    <dgm:cxn modelId="{C5E55A51-E2CC-4325-9769-19CA59AD203B}" srcId="{3601C4F2-FFAF-4617-9EBB-DF22A67F4F9D}" destId="{03815E35-4BC3-4CF9-9607-8ECF28218883}" srcOrd="0" destOrd="0" parTransId="{6CDC86DE-DAC5-4772-8CA0-D9C3954B5C0D}" sibTransId="{715F9A40-9890-4F3F-B634-C41FD775F111}"/>
    <dgm:cxn modelId="{10E15089-5516-4CFD-BAAD-44DDDBAAB33D}" type="presOf" srcId="{03815E35-4BC3-4CF9-9607-8ECF28218883}" destId="{F87E9B73-D532-447C-AD06-3342C3827599}" srcOrd="0" destOrd="0" presId="urn:microsoft.com/office/officeart/2005/8/layout/hList3"/>
    <dgm:cxn modelId="{582A36AC-41AE-425B-8CF5-97F343F84D25}" type="presOf" srcId="{FA4C2EC8-A2B0-4BD2-8C82-10ED4B03D182}" destId="{A3A3F778-298E-4D08-A41E-D43897825A2C}" srcOrd="0" destOrd="0" presId="urn:microsoft.com/office/officeart/2005/8/layout/hList3"/>
    <dgm:cxn modelId="{6B6F4534-54E8-4F89-97C6-B33E24409C10}" type="presOf" srcId="{C193C02A-38A5-4400-A0DF-9BE99BF61A41}" destId="{5014FA6E-B805-450E-A8FD-C3CC5C9EAB61}" srcOrd="0" destOrd="0" presId="urn:microsoft.com/office/officeart/2005/8/layout/hList3"/>
    <dgm:cxn modelId="{3151F0BE-5107-45DB-8421-329EFA599A2E}" type="presOf" srcId="{56B324F0-A3DD-4CBD-867C-BE5FE61E0A90}" destId="{C993D3A1-5101-40BC-9040-599A7574DC60}" srcOrd="0" destOrd="0" presId="urn:microsoft.com/office/officeart/2005/8/layout/hList3"/>
    <dgm:cxn modelId="{BE8A1899-4E5A-4A39-B4F0-FCDD1A2686A3}" srcId="{03815E35-4BC3-4CF9-9607-8ECF28218883}" destId="{56B324F0-A3DD-4CBD-867C-BE5FE61E0A90}" srcOrd="1" destOrd="0" parTransId="{336A5611-14F5-4F85-BD98-801F3F97185E}" sibTransId="{FF5589D4-A939-4317-8F6B-BDFDB215B1DF}"/>
    <dgm:cxn modelId="{D7227C2E-EFBE-4A87-92D6-93E0D738B70E}" type="presOf" srcId="{3601C4F2-FFAF-4617-9EBB-DF22A67F4F9D}" destId="{1C2D3EB2-0DBA-4540-812A-322D2B19DC21}" srcOrd="0" destOrd="0" presId="urn:microsoft.com/office/officeart/2005/8/layout/hList3"/>
    <dgm:cxn modelId="{792C1685-8125-44E5-A492-6DE500083100}" srcId="{03815E35-4BC3-4CF9-9607-8ECF28218883}" destId="{FA4C2EC8-A2B0-4BD2-8C82-10ED4B03D182}" srcOrd="0" destOrd="0" parTransId="{94EFDB3A-BBD0-4C50-9996-CCA8920D4D0D}" sibTransId="{59BC6573-9C76-4A87-A75E-2E22DC00760B}"/>
    <dgm:cxn modelId="{7E9E70DD-E3BC-4771-B1D6-7FFB673E9C10}" srcId="{03815E35-4BC3-4CF9-9607-8ECF28218883}" destId="{C193C02A-38A5-4400-A0DF-9BE99BF61A41}" srcOrd="2" destOrd="0" parTransId="{62FCB8D5-3B1A-4AC8-AAE2-8D991603AAC3}" sibTransId="{18A9CDEF-B231-485D-AAD1-F52361CBACA9}"/>
    <dgm:cxn modelId="{CC4322C8-3848-4471-9B79-A7F9D9010152}" type="presParOf" srcId="{1C2D3EB2-0DBA-4540-812A-322D2B19DC21}" destId="{F87E9B73-D532-447C-AD06-3342C3827599}" srcOrd="0" destOrd="0" presId="urn:microsoft.com/office/officeart/2005/8/layout/hList3"/>
    <dgm:cxn modelId="{0655B5C3-4349-41D8-9480-2A4953A1D6EC}" type="presParOf" srcId="{1C2D3EB2-0DBA-4540-812A-322D2B19DC21}" destId="{ADAF08B0-B730-41DF-BC03-1AAD75AA6227}" srcOrd="1" destOrd="0" presId="urn:microsoft.com/office/officeart/2005/8/layout/hList3"/>
    <dgm:cxn modelId="{16F52835-230F-4758-85CB-EBFEFCF5ADB2}" type="presParOf" srcId="{ADAF08B0-B730-41DF-BC03-1AAD75AA6227}" destId="{A3A3F778-298E-4D08-A41E-D43897825A2C}" srcOrd="0" destOrd="0" presId="urn:microsoft.com/office/officeart/2005/8/layout/hList3"/>
    <dgm:cxn modelId="{8F5C4481-891E-4694-8471-4981E5BDED35}" type="presParOf" srcId="{ADAF08B0-B730-41DF-BC03-1AAD75AA6227}" destId="{C993D3A1-5101-40BC-9040-599A7574DC60}" srcOrd="1" destOrd="0" presId="urn:microsoft.com/office/officeart/2005/8/layout/hList3"/>
    <dgm:cxn modelId="{437FE6D8-61AC-4008-92B5-A5E593061D72}" type="presParOf" srcId="{ADAF08B0-B730-41DF-BC03-1AAD75AA6227}" destId="{5014FA6E-B805-450E-A8FD-C3CC5C9EAB61}" srcOrd="2" destOrd="0" presId="urn:microsoft.com/office/officeart/2005/8/layout/hList3"/>
    <dgm:cxn modelId="{CFDD555F-CA68-48AC-8A7A-D61E3B677096}" type="presParOf" srcId="{1C2D3EB2-0DBA-4540-812A-322D2B19DC21}" destId="{D2C246BC-9499-4656-9B42-BF6CADCDBD46}" srcOrd="2" destOrd="0" presId="urn:microsoft.com/office/officeart/2005/8/layout/hLis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01.01.2002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16778"/>
            <a:ext cx="3257544" cy="783330"/>
          </a:xfrm>
        </p:spPr>
        <p:txBody>
          <a:bodyPr/>
          <a:lstStyle/>
          <a:p>
            <a:r>
              <a:rPr lang="ru-RU" dirty="0" smtClean="0">
                <a:latin typeface="Bookman Old Style" pitchFamily="18" charset="0"/>
              </a:rPr>
              <a:t>В.В.Маяковский</a:t>
            </a:r>
            <a:endParaRPr lang="ru-RU" dirty="0">
              <a:latin typeface="Bookman Old Style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473668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18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  <a:latin typeface="Bookman Old Style" pitchFamily="18" charset="0"/>
              </a:rPr>
              <a:t>У меня растут года,</a:t>
            </a:r>
          </a:p>
          <a:p>
            <a:r>
              <a:rPr lang="ru-RU" sz="18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  <a:latin typeface="Bookman Old Style" pitchFamily="18" charset="0"/>
              </a:rPr>
              <a:t>Будет и семнадцать.</a:t>
            </a:r>
          </a:p>
          <a:p>
            <a:r>
              <a:rPr lang="ru-RU" sz="18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  <a:latin typeface="Bookman Old Style" pitchFamily="18" charset="0"/>
              </a:rPr>
              <a:t>Где работать мне тогда,</a:t>
            </a:r>
          </a:p>
          <a:p>
            <a:r>
              <a:rPr lang="ru-RU" sz="18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  <a:latin typeface="Bookman Old Style" pitchFamily="18" charset="0"/>
              </a:rPr>
              <a:t>Чем заниматься?</a:t>
            </a:r>
          </a:p>
          <a:p>
            <a:r>
              <a:rPr lang="ru-RU" sz="18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  <a:latin typeface="Bookman Old Style" pitchFamily="18" charset="0"/>
              </a:rPr>
              <a:t>Нужные работники-</a:t>
            </a:r>
          </a:p>
          <a:p>
            <a:r>
              <a:rPr lang="ru-RU" sz="18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  <a:latin typeface="Bookman Old Style" pitchFamily="18" charset="0"/>
              </a:rPr>
              <a:t>Столяры и плотники!</a:t>
            </a:r>
          </a:p>
          <a:p>
            <a:r>
              <a:rPr lang="ru-RU" sz="18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  <a:latin typeface="Bookman Old Style" pitchFamily="18" charset="0"/>
              </a:rPr>
              <a:t>  </a:t>
            </a:r>
          </a:p>
          <a:p>
            <a:endParaRPr lang="ru-RU" sz="1800" dirty="0" smtClean="0">
              <a:ln>
                <a:solidFill>
                  <a:schemeClr val="bg2">
                    <a:lumMod val="50000"/>
                  </a:schemeClr>
                </a:solidFill>
              </a:ln>
              <a:blipFill>
                <a:blip r:embed="rId2"/>
                <a:tile tx="0" ty="0" sx="100000" sy="100000" flip="none" algn="tl"/>
              </a:blipFill>
              <a:latin typeface="Bookman Old Style" pitchFamily="18" charset="0"/>
            </a:endParaRPr>
          </a:p>
          <a:p>
            <a:r>
              <a:rPr lang="ru-RU" sz="18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  <a:latin typeface="Bookman Old Style" pitchFamily="18" charset="0"/>
              </a:rPr>
              <a:t>Книгу переворошив,</a:t>
            </a:r>
          </a:p>
          <a:p>
            <a:r>
              <a:rPr lang="ru-RU" sz="18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  <a:latin typeface="Bookman Old Style" pitchFamily="18" charset="0"/>
              </a:rPr>
              <a:t>Намотай себе на ус-</a:t>
            </a:r>
          </a:p>
          <a:p>
            <a:r>
              <a:rPr lang="ru-RU" sz="18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  <a:latin typeface="Bookman Old Style" pitchFamily="18" charset="0"/>
              </a:rPr>
              <a:t>Все работы хороши, </a:t>
            </a:r>
          </a:p>
          <a:p>
            <a:r>
              <a:rPr lang="ru-RU" sz="180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blipFill>
                  <a:blip r:embed="rId2"/>
                  <a:tile tx="0" ty="0" sx="100000" sy="100000" flip="none" algn="tl"/>
                </a:blipFill>
                <a:latin typeface="Bookman Old Style" pitchFamily="18" charset="0"/>
              </a:rPr>
              <a:t>Выбирай на вкус!</a:t>
            </a:r>
            <a:endParaRPr lang="ru-RU" sz="1800" dirty="0">
              <a:blipFill>
                <a:blip r:embed="rId2"/>
                <a:tile tx="0" ty="0" sx="100000" sy="100000" flip="none" algn="tl"/>
              </a:blipFill>
              <a:latin typeface="Bookman Old Style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4214810" y="273050"/>
            <a:ext cx="4471990" cy="5853113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>
              <a:buNone/>
            </a:pPr>
            <a:r>
              <a:rPr lang="ru-RU" b="1" dirty="0" smtClean="0">
                <a:blipFill>
                  <a:blip r:embed="rId3"/>
                  <a:tile tx="0" ty="0" sx="100000" sy="100000" flip="none" algn="tl"/>
                </a:blip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Все профессии хороши</a:t>
            </a:r>
          </a:p>
          <a:p>
            <a:pPr algn="ctr">
              <a:buNone/>
            </a:pPr>
            <a:r>
              <a:rPr lang="ru-RU" b="1" dirty="0" smtClean="0">
                <a:blipFill>
                  <a:blip r:embed="rId3"/>
                  <a:tile tx="0" ty="0" sx="100000" sy="100000" flip="none" algn="tl"/>
                </a:blip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Выбирай на вкус</a:t>
            </a:r>
          </a:p>
          <a:p>
            <a:pPr algn="ctr">
              <a:buNone/>
            </a:pPr>
            <a:endParaRPr lang="ru-RU" b="1" dirty="0" smtClean="0">
              <a:blipFill>
                <a:blip r:embed="rId3"/>
                <a:tile tx="0" ty="0" sx="100000" sy="100000" flip="none" algn="tl"/>
              </a:blip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>
              <a:buNone/>
            </a:pPr>
            <a:r>
              <a:rPr lang="ru-RU" b="1" dirty="0" smtClean="0">
                <a:blipFill>
                  <a:blip r:embed="rId3"/>
                  <a:tile tx="0" ty="0" sx="100000" sy="100000" flip="none" algn="tl"/>
                </a:blip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Кружковая работа в подготовительной к школе группе «Совята»</a:t>
            </a:r>
            <a:endParaRPr lang="ru-RU" dirty="0" smtClean="0">
              <a:blipFill>
                <a:blip r:embed="rId3"/>
                <a:tile tx="0" ty="0" sx="100000" sy="100000" flip="none" algn="tl"/>
              </a:blip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endParaRPr lang="ru-RU" dirty="0" smtClean="0"/>
          </a:p>
          <a:p>
            <a:pPr>
              <a:buNone/>
            </a:pPr>
            <a:r>
              <a:rPr lang="ru-RU" sz="2400" i="1" dirty="0" smtClean="0">
                <a:blipFill>
                  <a:blip r:embed="rId3"/>
                  <a:tile tx="0" ty="0" sx="100000" sy="100000" flip="none" algn="tl"/>
                </a:blipFill>
              </a:rPr>
              <a:t>Воспитател</a:t>
            </a:r>
            <a:r>
              <a:rPr lang="ru-RU" sz="2400" i="1" dirty="0" smtClean="0">
                <a:blipFill>
                  <a:blip r:embed="rId3"/>
                  <a:tile tx="0" ty="0" sx="100000" sy="100000" flip="none" algn="tl"/>
                </a:blipFill>
              </a:rPr>
              <a:t>ь</a:t>
            </a:r>
            <a:r>
              <a:rPr lang="ru-RU" sz="2400" i="1" dirty="0" smtClean="0">
                <a:blipFill>
                  <a:blip r:embed="rId3"/>
                  <a:tile tx="0" ty="0" sx="100000" sy="100000" flip="none" algn="tl"/>
                </a:blipFill>
              </a:rPr>
              <a:t>: </a:t>
            </a:r>
            <a:r>
              <a:rPr lang="ru-RU" sz="2400" i="1" dirty="0" err="1" smtClean="0">
                <a:blipFill>
                  <a:blip r:embed="rId3"/>
                  <a:tile tx="0" ty="0" sx="100000" sy="100000" flip="none" algn="tl"/>
                </a:blipFill>
              </a:rPr>
              <a:t>Бурнакова</a:t>
            </a:r>
            <a:r>
              <a:rPr lang="ru-RU" sz="2400" i="1" dirty="0" smtClean="0">
                <a:blipFill>
                  <a:blip r:embed="rId3"/>
                  <a:tile tx="0" ty="0" sx="100000" sy="100000" flip="none" algn="tl"/>
                </a:blipFill>
              </a:rPr>
              <a:t> Ф.Н.</a:t>
            </a:r>
          </a:p>
          <a:p>
            <a:pPr>
              <a:buNone/>
            </a:pPr>
            <a:r>
              <a:rPr lang="ru-RU" sz="2400" i="1" dirty="0" smtClean="0">
                <a:blipFill>
                  <a:blip r:embed="rId3"/>
                  <a:tile tx="0" ty="0" sx="100000" sy="100000" flip="none" algn="tl"/>
                </a:blipFill>
              </a:rPr>
              <a:t>                         </a:t>
            </a:r>
            <a:endParaRPr lang="ru-RU" sz="2400" dirty="0">
              <a:blipFill>
                <a:blip r:embed="rId3"/>
                <a:tile tx="0" ty="0" sx="100000" sy="100000" flip="none" algn="tl"/>
              </a:blip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Схема 9"/>
          <p:cNvGraphicFramePr/>
          <p:nvPr/>
        </p:nvGraphicFramePr>
        <p:xfrm>
          <a:off x="1285852" y="357166"/>
          <a:ext cx="7643866" cy="59293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pPr algn="ctr"/>
            <a:r>
              <a:rPr lang="ru-RU" sz="1800" i="1" dirty="0" err="1" smtClean="0">
                <a:solidFill>
                  <a:schemeClr val="tx1"/>
                </a:solidFill>
                <a:latin typeface="Bookman Old Style" pitchFamily="18" charset="0"/>
              </a:rPr>
              <a:t>Доможакова</a:t>
            </a:r>
            <a:r>
              <a:rPr lang="ru-RU" sz="1800" i="1" dirty="0" smtClean="0">
                <a:solidFill>
                  <a:schemeClr val="tx1"/>
                </a:solidFill>
                <a:latin typeface="Bookman Old Style" pitchFamily="18" charset="0"/>
              </a:rPr>
              <a:t> Людмила Александровна- </a:t>
            </a:r>
            <a:r>
              <a:rPr lang="ru-RU" sz="1800" dirty="0" smtClean="0">
                <a:solidFill>
                  <a:srgbClr val="7030A0"/>
                </a:solidFill>
                <a:latin typeface="Bookman Old Style" pitchFamily="18" charset="0"/>
              </a:rPr>
              <a:t>секретарь референт ПУ- 18, село Аскиз</a:t>
            </a:r>
            <a:endParaRPr lang="ru-RU" sz="1800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pic>
        <p:nvPicPr>
          <p:cNvPr id="5" name="Содержимое 4" descr="последрие фотографии 53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04242" y="1371600"/>
            <a:ext cx="2633365" cy="46815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>
                <a:latin typeface="Bookman Old Style" pitchFamily="18" charset="0"/>
              </a:rPr>
              <a:t>Секретарь всегда все знает,</a:t>
            </a:r>
          </a:p>
          <a:p>
            <a:pPr>
              <a:buNone/>
            </a:pPr>
            <a:r>
              <a:rPr lang="ru-RU" sz="1800" dirty="0" smtClean="0">
                <a:latin typeface="Bookman Old Style" pitchFamily="18" charset="0"/>
              </a:rPr>
              <a:t>Документы оформляет.</a:t>
            </a:r>
          </a:p>
          <a:p>
            <a:pPr>
              <a:buNone/>
            </a:pPr>
            <a:r>
              <a:rPr lang="ru-RU" sz="1800" dirty="0" smtClean="0">
                <a:latin typeface="Bookman Old Style" pitchFamily="18" charset="0"/>
              </a:rPr>
              <a:t>Он ответит на звонок,</a:t>
            </a:r>
          </a:p>
          <a:p>
            <a:pPr>
              <a:buNone/>
            </a:pPr>
            <a:r>
              <a:rPr lang="ru-RU" sz="1800" dirty="0" smtClean="0">
                <a:latin typeface="Bookman Old Style" pitchFamily="18" charset="0"/>
              </a:rPr>
              <a:t>Письма он отправит в срок.</a:t>
            </a:r>
          </a:p>
          <a:p>
            <a:pPr>
              <a:buNone/>
            </a:pPr>
            <a:r>
              <a:rPr lang="ru-RU" sz="1800" dirty="0" smtClean="0">
                <a:latin typeface="Bookman Old Style" pitchFamily="18" charset="0"/>
              </a:rPr>
              <a:t>Секретарь – профессия очень </a:t>
            </a:r>
            <a:r>
              <a:rPr lang="ru-RU" sz="1800" dirty="0" smtClean="0">
                <a:blipFill>
                  <a:blip r:embed="rId3"/>
                  <a:tile tx="0" ty="0" sx="100000" sy="100000" flip="none" algn="tl"/>
                </a:blipFill>
                <a:latin typeface="Bookman Old Style" pitchFamily="18" charset="0"/>
              </a:rPr>
              <a:t>важная</a:t>
            </a:r>
            <a:r>
              <a:rPr lang="ru-RU" sz="1800" dirty="0" smtClean="0">
                <a:latin typeface="Bookman Old Style" pitchFamily="18" charset="0"/>
              </a:rPr>
              <a:t>,</a:t>
            </a:r>
          </a:p>
          <a:p>
            <a:pPr>
              <a:buNone/>
            </a:pPr>
            <a:r>
              <a:rPr lang="ru-RU" sz="1800" dirty="0" smtClean="0">
                <a:latin typeface="Bookman Old Style" pitchFamily="18" charset="0"/>
              </a:rPr>
              <a:t>А совсем не скучная ерунда бумажная!</a:t>
            </a:r>
          </a:p>
          <a:p>
            <a:pPr>
              <a:buNone/>
            </a:pPr>
            <a:r>
              <a:rPr lang="ru-RU" sz="1800" dirty="0" smtClean="0">
                <a:latin typeface="Bookman Old Style" pitchFamily="18" charset="0"/>
              </a:rPr>
              <a:t>Все нужно помнить, нужно знать</a:t>
            </a:r>
          </a:p>
          <a:p>
            <a:pPr>
              <a:buNone/>
            </a:pPr>
            <a:r>
              <a:rPr lang="ru-RU" sz="1800" dirty="0" smtClean="0">
                <a:latin typeface="Bookman Old Style" pitchFamily="18" charset="0"/>
              </a:rPr>
              <a:t>Везде и всюду успевать!</a:t>
            </a:r>
            <a:endParaRPr lang="ru-RU" sz="18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последрие фотографии 53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394572" y="1481138"/>
            <a:ext cx="2963641" cy="45259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Bookman Old Style" pitchFamily="18" charset="0"/>
              </a:rPr>
              <a:t>Секретарь – референт, все решит в один момент! Говорят не зря – нет важней секретаря! Секретарь секреты знает, никому не раскрывает, он надежен как скала…</a:t>
            </a:r>
            <a:endParaRPr lang="ru-RU" sz="1600" dirty="0">
              <a:solidFill>
                <a:schemeClr val="tx1"/>
              </a:solidFill>
              <a:latin typeface="Bookman Old Style" pitchFamily="18" charset="0"/>
            </a:endParaRPr>
          </a:p>
        </p:txBody>
      </p:sp>
      <p:pic>
        <p:nvPicPr>
          <p:cNvPr id="8" name="Содержимое 7" descr="последрие фотографии 539.jp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1203572" y="1481138"/>
            <a:ext cx="3225551" cy="473394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800" i="1" dirty="0" err="1" smtClean="0">
                <a:solidFill>
                  <a:srgbClr val="00B0F0"/>
                </a:solidFill>
                <a:latin typeface="Bookman Old Style" pitchFamily="18" charset="0"/>
              </a:rPr>
              <a:t>Аскаракова</a:t>
            </a:r>
            <a:r>
              <a:rPr lang="ru-RU" sz="1800" i="1" dirty="0" smtClean="0">
                <a:solidFill>
                  <a:srgbClr val="00B0F0"/>
                </a:solidFill>
                <a:latin typeface="Bookman Old Style" pitchFamily="18" charset="0"/>
              </a:rPr>
              <a:t> Рада Анатольевна- </a:t>
            </a:r>
            <a:r>
              <a:rPr lang="ru-RU" sz="1800" dirty="0" smtClean="0">
                <a:latin typeface="Bookman Old Style" pitchFamily="18" charset="0"/>
              </a:rPr>
              <a:t>заместитель главы </a:t>
            </a:r>
            <a:r>
              <a:rPr lang="ru-RU" sz="1800" dirty="0" err="1" smtClean="0">
                <a:latin typeface="Bookman Old Style" pitchFamily="18" charset="0"/>
              </a:rPr>
              <a:t>Аскизского</a:t>
            </a:r>
            <a:r>
              <a:rPr lang="ru-RU" sz="1800" dirty="0" smtClean="0">
                <a:latin typeface="Bookman Old Style" pitchFamily="18" charset="0"/>
              </a:rPr>
              <a:t> сельского Совета</a:t>
            </a:r>
            <a:endParaRPr lang="ru-RU" sz="1800" dirty="0">
              <a:latin typeface="Bookman Old Style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3400420" cy="4525963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>
                <a:solidFill>
                  <a:srgbClr val="7030A0"/>
                </a:solidFill>
                <a:latin typeface="Bookman Old Style" pitchFamily="18" charset="0"/>
              </a:rPr>
              <a:t>Ты – юрист, а это значит</a:t>
            </a:r>
          </a:p>
          <a:p>
            <a:pPr>
              <a:buNone/>
            </a:pPr>
            <a:r>
              <a:rPr lang="ru-RU" sz="1800" dirty="0" smtClean="0">
                <a:solidFill>
                  <a:srgbClr val="7030A0"/>
                </a:solidFill>
                <a:latin typeface="Bookman Old Style" pitchFamily="18" charset="0"/>
              </a:rPr>
              <a:t>Чтишь закон ты день и ночь,</a:t>
            </a:r>
          </a:p>
          <a:p>
            <a:pPr>
              <a:buNone/>
            </a:pPr>
            <a:r>
              <a:rPr lang="ru-RU" sz="1800" dirty="0" smtClean="0">
                <a:solidFill>
                  <a:srgbClr val="7030A0"/>
                </a:solidFill>
                <a:latin typeface="Bookman Old Style" pitchFamily="18" charset="0"/>
              </a:rPr>
              <a:t>И ты, так или иначе,</a:t>
            </a:r>
          </a:p>
          <a:p>
            <a:pPr>
              <a:buNone/>
            </a:pPr>
            <a:r>
              <a:rPr lang="ru-RU" sz="1800" dirty="0" smtClean="0">
                <a:solidFill>
                  <a:srgbClr val="7030A0"/>
                </a:solidFill>
                <a:latin typeface="Bookman Old Style" pitchFamily="18" charset="0"/>
              </a:rPr>
              <a:t>Можешь в этом всем помочь.</a:t>
            </a:r>
          </a:p>
          <a:p>
            <a:pPr>
              <a:buNone/>
            </a:pPr>
            <a:r>
              <a:rPr lang="ru-RU" sz="1800" dirty="0" smtClean="0">
                <a:solidFill>
                  <a:srgbClr val="7030A0"/>
                </a:solidFill>
                <a:latin typeface="Bookman Old Style" pitchFamily="18" charset="0"/>
              </a:rPr>
              <a:t>К нарушениям непреклонным</a:t>
            </a:r>
          </a:p>
          <a:p>
            <a:pPr>
              <a:buNone/>
            </a:pPr>
            <a:r>
              <a:rPr lang="ru-RU" sz="1800" dirty="0" smtClean="0">
                <a:solidFill>
                  <a:srgbClr val="7030A0"/>
                </a:solidFill>
                <a:latin typeface="Bookman Old Style" pitchFamily="18" charset="0"/>
              </a:rPr>
              <a:t>Мы желаем тебе быть,</a:t>
            </a:r>
          </a:p>
          <a:p>
            <a:pPr>
              <a:buNone/>
            </a:pPr>
            <a:r>
              <a:rPr lang="ru-RU" sz="1800" dirty="0" smtClean="0">
                <a:solidFill>
                  <a:srgbClr val="7030A0"/>
                </a:solidFill>
                <a:latin typeface="Bookman Old Style" pitchFamily="18" charset="0"/>
              </a:rPr>
              <a:t>Чтобы быстро и законно</a:t>
            </a:r>
          </a:p>
          <a:p>
            <a:pPr>
              <a:buNone/>
            </a:pPr>
            <a:r>
              <a:rPr lang="ru-RU" sz="1800" dirty="0" smtClean="0">
                <a:solidFill>
                  <a:srgbClr val="7030A0"/>
                </a:solidFill>
                <a:latin typeface="Bookman Old Style" pitchFamily="18" charset="0"/>
              </a:rPr>
              <a:t>Все вопросы разрешить.</a:t>
            </a:r>
            <a:endParaRPr lang="ru-RU" sz="1800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pic>
        <p:nvPicPr>
          <p:cNvPr id="10" name="Содержимое 9" descr="последрие фотографии 49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391944" y="1524000"/>
            <a:ext cx="2571750" cy="457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19146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rgbClr val="7030A0"/>
                </a:solidFill>
                <a:latin typeface="Bookman Old Style" pitchFamily="18" charset="0"/>
              </a:rPr>
              <a:t>Профессия юриста многогранна,</a:t>
            </a:r>
            <a:br>
              <a:rPr lang="ru-RU" sz="1800" dirty="0" smtClean="0">
                <a:solidFill>
                  <a:srgbClr val="7030A0"/>
                </a:solidFill>
                <a:latin typeface="Bookman Old Style" pitchFamily="18" charset="0"/>
              </a:rPr>
            </a:br>
            <a:r>
              <a:rPr lang="ru-RU" sz="1800" dirty="0" smtClean="0">
                <a:solidFill>
                  <a:srgbClr val="7030A0"/>
                </a:solidFill>
                <a:latin typeface="Bookman Old Style" pitchFamily="18" charset="0"/>
              </a:rPr>
              <a:t>Юрисконсульт,  судья, адвокат…</a:t>
            </a:r>
            <a:endParaRPr lang="ru-RU" sz="1800" dirty="0">
              <a:solidFill>
                <a:srgbClr val="7030A0"/>
              </a:solidFill>
              <a:latin typeface="Bookman Old Style" pitchFamily="18" charset="0"/>
            </a:endParaRPr>
          </a:p>
        </p:txBody>
      </p:sp>
      <p:pic>
        <p:nvPicPr>
          <p:cNvPr id="5" name="Содержимое 4" descr="последрие фотографии 499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200944" y="1524000"/>
            <a:ext cx="2870990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Содержимое 5" descr="последрие фотографии 50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214942" y="1524000"/>
            <a:ext cx="2748752" cy="4572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584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800" i="1" dirty="0" err="1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70C0"/>
                </a:solidFill>
                <a:latin typeface="Bookman Old Style" pitchFamily="18" charset="0"/>
              </a:rPr>
              <a:t>Косточаков</a:t>
            </a:r>
            <a:r>
              <a:rPr lang="ru-RU" sz="1800" i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70C0"/>
                </a:solidFill>
                <a:latin typeface="Bookman Old Style" pitchFamily="18" charset="0"/>
              </a:rPr>
              <a:t> Денис </a:t>
            </a:r>
            <a:r>
              <a:rPr lang="ru-RU" sz="1800" i="1" dirty="0" err="1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70C0"/>
                </a:solidFill>
                <a:latin typeface="Bookman Old Style" pitchFamily="18" charset="0"/>
              </a:rPr>
              <a:t>Султанович</a:t>
            </a:r>
            <a:r>
              <a:rPr lang="ru-RU" sz="1800" i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0070C0"/>
                </a:solidFill>
                <a:latin typeface="Bookman Old Style" pitchFamily="18" charset="0"/>
              </a:rPr>
              <a:t>-  </a:t>
            </a:r>
            <a:r>
              <a:rPr lang="ru-RU" sz="1800" dirty="0" smtClean="0">
                <a:solidFill>
                  <a:srgbClr val="0070C0"/>
                </a:solidFill>
                <a:latin typeface="Bookman Old Style" pitchFamily="18" charset="0"/>
              </a:rPr>
              <a:t>врач по общей гигиене Центра гигиены и эпидемиологии в </a:t>
            </a:r>
            <a:r>
              <a:rPr lang="ru-RU" sz="1800" dirty="0" err="1" smtClean="0">
                <a:solidFill>
                  <a:srgbClr val="0070C0"/>
                </a:solidFill>
                <a:latin typeface="Bookman Old Style" pitchFamily="18" charset="0"/>
              </a:rPr>
              <a:t>Аскизском</a:t>
            </a:r>
            <a:r>
              <a:rPr lang="ru-RU" sz="1800" dirty="0" smtClean="0">
                <a:solidFill>
                  <a:srgbClr val="0070C0"/>
                </a:solidFill>
                <a:latin typeface="Bookman Old Style" pitchFamily="18" charset="0"/>
              </a:rPr>
              <a:t> районе</a:t>
            </a:r>
            <a:endParaRPr lang="ru-RU" sz="1800" dirty="0">
              <a:solidFill>
                <a:srgbClr val="0070C0"/>
              </a:solidFill>
              <a:latin typeface="Bookman Old Style" pitchFamily="18" charset="0"/>
            </a:endParaRPr>
          </a:p>
        </p:txBody>
      </p:sp>
      <p:pic>
        <p:nvPicPr>
          <p:cNvPr id="5" name="Содержимое 4" descr="20151112_090717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2000240"/>
            <a:ext cx="3257544" cy="40719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  <p:pic>
        <p:nvPicPr>
          <p:cNvPr id="6" name="Содержимое 5" descr="20151112_090740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786314" y="1928802"/>
            <a:ext cx="3352824" cy="41416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1600" dirty="0" smtClean="0">
                <a:latin typeface="Bookman Old Style" pitchFamily="18" charset="0"/>
              </a:rPr>
              <a:t>Соблюдай режим дня- это важно для тебя. Вовремя ложись спать, чтобы утром бодрым встать!</a:t>
            </a:r>
            <a:endParaRPr lang="ru-RU" sz="1600" dirty="0">
              <a:latin typeface="Bookman Old Style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428992" y="1643050"/>
            <a:ext cx="2571768" cy="4786346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>
                <a:latin typeface="Bookman Old Style" pitchFamily="18" charset="0"/>
              </a:rPr>
              <a:t>Мойте руки и плоды,</a:t>
            </a:r>
          </a:p>
          <a:p>
            <a:pPr>
              <a:buNone/>
            </a:pPr>
            <a:r>
              <a:rPr lang="ru-RU" sz="1800" dirty="0" smtClean="0">
                <a:latin typeface="Bookman Old Style" pitchFamily="18" charset="0"/>
              </a:rPr>
              <a:t>Чтобы не было беды!</a:t>
            </a:r>
          </a:p>
          <a:p>
            <a:pPr>
              <a:buNone/>
            </a:pPr>
            <a:r>
              <a:rPr lang="ru-RU" sz="1800" dirty="0" smtClean="0">
                <a:latin typeface="Bookman Old Style" pitchFamily="18" charset="0"/>
              </a:rPr>
              <a:t>Есть такие вирусы,</a:t>
            </a:r>
          </a:p>
          <a:p>
            <a:pPr>
              <a:buNone/>
            </a:pPr>
            <a:r>
              <a:rPr lang="ru-RU" sz="1800" dirty="0" smtClean="0">
                <a:latin typeface="Bookman Old Style" pitchFamily="18" charset="0"/>
              </a:rPr>
              <a:t>Вирусы- </a:t>
            </a:r>
            <a:r>
              <a:rPr lang="ru-RU" sz="1800" dirty="0" err="1" smtClean="0">
                <a:latin typeface="Bookman Old Style" pitchFamily="18" charset="0"/>
              </a:rPr>
              <a:t>вредилусы</a:t>
            </a:r>
            <a:r>
              <a:rPr lang="ru-RU" sz="1800" dirty="0" smtClean="0">
                <a:latin typeface="Bookman Old Style" pitchFamily="18" charset="0"/>
              </a:rPr>
              <a:t>.</a:t>
            </a:r>
          </a:p>
          <a:p>
            <a:pPr>
              <a:buNone/>
            </a:pPr>
            <a:r>
              <a:rPr lang="ru-RU" sz="1800" dirty="0" smtClean="0">
                <a:latin typeface="Bookman Old Style" pitchFamily="18" charset="0"/>
              </a:rPr>
              <a:t>Попадут ребенку в рот-</a:t>
            </a:r>
          </a:p>
          <a:p>
            <a:pPr>
              <a:buNone/>
            </a:pPr>
            <a:r>
              <a:rPr lang="ru-RU" sz="1800" dirty="0" smtClean="0">
                <a:latin typeface="Bookman Old Style" pitchFamily="18" charset="0"/>
              </a:rPr>
              <a:t>Заболит от них живот.</a:t>
            </a:r>
          </a:p>
          <a:p>
            <a:pPr>
              <a:buNone/>
            </a:pPr>
            <a:r>
              <a:rPr lang="ru-RU" sz="1800" dirty="0" smtClean="0">
                <a:latin typeface="Bookman Old Style" pitchFamily="18" charset="0"/>
              </a:rPr>
              <a:t>Вот какие вирусы,</a:t>
            </a:r>
          </a:p>
          <a:p>
            <a:pPr>
              <a:buNone/>
            </a:pPr>
            <a:r>
              <a:rPr lang="ru-RU" sz="1800" dirty="0" smtClean="0">
                <a:latin typeface="Bookman Old Style" pitchFamily="18" charset="0"/>
              </a:rPr>
              <a:t>Вирусы – </a:t>
            </a:r>
            <a:r>
              <a:rPr lang="ru-RU" sz="1800" dirty="0" err="1" smtClean="0">
                <a:latin typeface="Bookman Old Style" pitchFamily="18" charset="0"/>
              </a:rPr>
              <a:t>вредилусы</a:t>
            </a:r>
            <a:r>
              <a:rPr lang="ru-RU" sz="1800" dirty="0" smtClean="0">
                <a:latin typeface="Bookman Old Style" pitchFamily="18" charset="0"/>
              </a:rPr>
              <a:t>!</a:t>
            </a:r>
            <a:endParaRPr lang="ru-RU" sz="1800" dirty="0">
              <a:latin typeface="Bookman Old Style" pitchFamily="18" charset="0"/>
            </a:endParaRPr>
          </a:p>
        </p:txBody>
      </p:sp>
      <p:pic>
        <p:nvPicPr>
          <p:cNvPr id="5" name="Содержимое 4" descr="20151112_090937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6215074" y="1785926"/>
            <a:ext cx="2643206" cy="46434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6" name="Picture 2" descr="H:\Documents and Settings\Admin\Рабочий стол\Денис Султанович\20151112_0911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785926"/>
            <a:ext cx="2857520" cy="46434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532258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ru-RU" sz="1800" b="1" i="1" dirty="0" err="1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Топоев</a:t>
            </a:r>
            <a:r>
              <a:rPr lang="ru-RU" sz="1800" b="1" i="1" dirty="0" smtClean="0">
                <a:solidFill>
                  <a:schemeClr val="accent2">
                    <a:lumMod val="50000"/>
                  </a:schemeClr>
                </a:solidFill>
                <a:latin typeface="Bookman Old Style" pitchFamily="18" charset="0"/>
              </a:rPr>
              <a:t> Андрей Владимирович </a:t>
            </a:r>
            <a:r>
              <a:rPr lang="ru-RU" sz="1800" dirty="0" smtClean="0">
                <a:latin typeface="Bookman Old Style" pitchFamily="18" charset="0"/>
              </a:rPr>
              <a:t>– </a:t>
            </a:r>
            <a:r>
              <a:rPr lang="ru-RU" sz="1800" dirty="0" smtClean="0">
                <a:solidFill>
                  <a:srgbClr val="C00000"/>
                </a:solidFill>
                <a:latin typeface="Bookman Old Style" pitchFamily="18" charset="0"/>
              </a:rPr>
              <a:t>нефтяник.</a:t>
            </a:r>
            <a:endParaRPr lang="ru-RU" sz="1800" dirty="0">
              <a:solidFill>
                <a:srgbClr val="C00000"/>
              </a:solidFill>
              <a:latin typeface="Bookman Old Style" pitchFamily="18" charset="0"/>
            </a:endParaRPr>
          </a:p>
        </p:txBody>
      </p:sp>
      <p:pic>
        <p:nvPicPr>
          <p:cNvPr id="5" name="Содержимое 4" descr="последрие фотографии 62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1589088"/>
            <a:ext cx="3195665" cy="4572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844901" y="1589566"/>
            <a:ext cx="2513181" cy="4768391"/>
          </a:xfrm>
          <a:effectLst>
            <a:glow rad="228600">
              <a:schemeClr val="accent6">
                <a:satMod val="175000"/>
                <a:alpha val="40000"/>
              </a:schemeClr>
            </a:glow>
            <a:outerShdw blurRad="38100" dist="30000" dir="5400000" rotWithShape="0">
              <a:srgbClr val="000000">
                <a:alpha val="45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ru-RU" sz="1400" dirty="0" smtClean="0"/>
              <a:t>Под землей и под водой</a:t>
            </a:r>
          </a:p>
          <a:p>
            <a:pPr>
              <a:buNone/>
            </a:pPr>
            <a:r>
              <a:rPr lang="ru-RU" sz="1400" dirty="0" smtClean="0"/>
              <a:t>И под вечной мерзлотой,</a:t>
            </a:r>
          </a:p>
          <a:p>
            <a:pPr>
              <a:buNone/>
            </a:pPr>
            <a:r>
              <a:rPr lang="ru-RU" sz="1400" dirty="0" smtClean="0"/>
              <a:t>В золотых песках пустыни-</a:t>
            </a:r>
          </a:p>
          <a:p>
            <a:pPr>
              <a:buNone/>
            </a:pPr>
            <a:r>
              <a:rPr lang="ru-RU" sz="1400" dirty="0" smtClean="0"/>
              <a:t>Спрятан ценный клад земной!</a:t>
            </a:r>
          </a:p>
          <a:p>
            <a:pPr>
              <a:buNone/>
            </a:pPr>
            <a:r>
              <a:rPr lang="ru-RU" sz="1400" dirty="0" smtClean="0"/>
              <a:t>Этот углеводород</a:t>
            </a:r>
          </a:p>
          <a:p>
            <a:pPr>
              <a:buNone/>
            </a:pPr>
            <a:r>
              <a:rPr lang="ru-RU" sz="1400" dirty="0" smtClean="0"/>
              <a:t>Добывают круглый год,</a:t>
            </a:r>
          </a:p>
          <a:p>
            <a:pPr>
              <a:buNone/>
            </a:pPr>
            <a:r>
              <a:rPr lang="ru-RU" sz="1400" dirty="0" smtClean="0"/>
              <a:t>И потом трубопроводом</a:t>
            </a:r>
          </a:p>
          <a:p>
            <a:pPr>
              <a:buNone/>
            </a:pPr>
            <a:r>
              <a:rPr lang="ru-RU" sz="1400" dirty="0" smtClean="0"/>
              <a:t>Отправляют на завод</a:t>
            </a:r>
          </a:p>
          <a:p>
            <a:pPr>
              <a:buNone/>
            </a:pPr>
            <a:r>
              <a:rPr lang="ru-RU" sz="1400" dirty="0" smtClean="0"/>
              <a:t>Отделяют керосин,</a:t>
            </a:r>
          </a:p>
          <a:p>
            <a:pPr>
              <a:buNone/>
            </a:pPr>
            <a:r>
              <a:rPr lang="ru-RU" sz="1400" dirty="0" smtClean="0"/>
              <a:t>Битум, газ, мазут, бензин</a:t>
            </a:r>
          </a:p>
          <a:p>
            <a:pPr>
              <a:buNone/>
            </a:pPr>
            <a:r>
              <a:rPr lang="ru-RU" sz="1400" dirty="0" smtClean="0"/>
              <a:t>Из мазута между прочим,</a:t>
            </a:r>
          </a:p>
          <a:p>
            <a:pPr>
              <a:buNone/>
            </a:pPr>
            <a:r>
              <a:rPr lang="ru-RU" sz="1400" dirty="0" smtClean="0"/>
              <a:t>Получают парафин</a:t>
            </a:r>
          </a:p>
          <a:p>
            <a:pPr>
              <a:buNone/>
            </a:pPr>
            <a:r>
              <a:rPr lang="ru-RU" sz="1400" dirty="0" smtClean="0"/>
              <a:t>Знают все и стар и млад,</a:t>
            </a:r>
          </a:p>
          <a:p>
            <a:pPr>
              <a:buNone/>
            </a:pPr>
            <a:r>
              <a:rPr lang="ru-RU" sz="1400" dirty="0" smtClean="0"/>
              <a:t>чем так ценен этот клад</a:t>
            </a:r>
          </a:p>
          <a:p>
            <a:pPr>
              <a:buNone/>
            </a:pPr>
            <a:r>
              <a:rPr lang="ru-RU" sz="1400" dirty="0" smtClean="0"/>
              <a:t>Кто сокровищем владеет</a:t>
            </a:r>
          </a:p>
          <a:p>
            <a:pPr>
              <a:buNone/>
            </a:pPr>
            <a:r>
              <a:rPr lang="ru-RU" sz="1400" dirty="0" smtClean="0"/>
              <a:t>Просто сказочно богат!</a:t>
            </a:r>
          </a:p>
          <a:p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Литейная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117</TotalTime>
  <Words>468</Words>
  <PresentationFormat>Экран (4:3)</PresentationFormat>
  <Paragraphs>81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Солнцестояние</vt:lpstr>
      <vt:lpstr>Официальная</vt:lpstr>
      <vt:lpstr>Открытая</vt:lpstr>
      <vt:lpstr>Бумажная</vt:lpstr>
      <vt:lpstr>Обычная</vt:lpstr>
      <vt:lpstr>Литейная</vt:lpstr>
      <vt:lpstr>В.В.Маяковский</vt:lpstr>
      <vt:lpstr>Слайд 2</vt:lpstr>
      <vt:lpstr>Доможакова Людмила Александровна- секретарь референт ПУ- 18, село Аскиз</vt:lpstr>
      <vt:lpstr>Секретарь – референт, все решит в один момент! Говорят не зря – нет важней секретаря! Секретарь секреты знает, никому не раскрывает, он надежен как скала…</vt:lpstr>
      <vt:lpstr>Аскаракова Рада Анатольевна- заместитель главы Аскизского сельского Совета</vt:lpstr>
      <vt:lpstr>Профессия юриста многогранна, Юрисконсульт,  судья, адвокат…</vt:lpstr>
      <vt:lpstr>Косточаков Денис Султанович-  врач по общей гигиене Центра гигиены и эпидемиологии в Аскизском районе</vt:lpstr>
      <vt:lpstr>Соблюдай режим дня- это важно для тебя. Вовремя ложись спать, чтобы утром бодрым встать!</vt:lpstr>
      <vt:lpstr>Топоев Андрей Владимирович – нефтяник.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В.В.Маяковский</dc:title>
  <cp:lastModifiedBy>Admin</cp:lastModifiedBy>
  <cp:revision>15</cp:revision>
  <dcterms:modified xsi:type="dcterms:W3CDTF">2001-12-31T19:57:22Z</dcterms:modified>
</cp:coreProperties>
</file>