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312" r:id="rId3"/>
    <p:sldId id="319" r:id="rId4"/>
    <p:sldId id="318" r:id="rId5"/>
    <p:sldId id="324" r:id="rId6"/>
    <p:sldId id="277" r:id="rId7"/>
    <p:sldId id="326" r:id="rId8"/>
    <p:sldId id="327" r:id="rId9"/>
    <p:sldId id="336" r:id="rId10"/>
    <p:sldId id="337" r:id="rId11"/>
    <p:sldId id="294" r:id="rId12"/>
    <p:sldId id="293" r:id="rId13"/>
    <p:sldId id="330" r:id="rId14"/>
    <p:sldId id="331" r:id="rId15"/>
    <p:sldId id="283" r:id="rId16"/>
    <p:sldId id="284" r:id="rId17"/>
    <p:sldId id="311" r:id="rId18"/>
    <p:sldId id="285" r:id="rId19"/>
    <p:sldId id="291" r:id="rId20"/>
    <p:sldId id="287" r:id="rId21"/>
    <p:sldId id="333" r:id="rId22"/>
    <p:sldId id="335" r:id="rId23"/>
    <p:sldId id="282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434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69F577-F514-48C8-B832-96D266167DDF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8EEF9-F183-401A-968F-9064E5177E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103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s51.radikal.ru/i133/1105/e1/da7de65c9e67.png"/>
          <p:cNvPicPr>
            <a:picLocks noChangeAspect="1" noChangeArrowheads="1"/>
          </p:cNvPicPr>
          <p:nvPr/>
        </p:nvPicPr>
        <p:blipFill>
          <a:blip r:embed="rId2" cstate="print"/>
          <a:srcRect l="2206" t="2581" r="3989"/>
          <a:stretch>
            <a:fillRect/>
          </a:stretch>
        </p:blipFill>
        <p:spPr bwMode="auto">
          <a:xfrm>
            <a:off x="-1" y="0"/>
            <a:ext cx="9264259" cy="659735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2130425"/>
            <a:ext cx="532859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2109A-9087-49F2-8922-81BD5B71DE5B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261F-E571-4E2C-A9E3-32D4C29441A7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6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3" cstate="print">
            <a:lum bright="-20000" contrast="10000"/>
          </a:blip>
          <a:srcRect/>
          <a:stretch>
            <a:fillRect/>
          </a:stretch>
        </p:blipFill>
        <p:spPr bwMode="auto">
          <a:xfrm rot="19702803">
            <a:off x="288256" y="2402532"/>
            <a:ext cx="1456929" cy="1512168"/>
          </a:xfrm>
          <a:prstGeom prst="rect">
            <a:avLst/>
          </a:prstGeom>
          <a:noFill/>
        </p:spPr>
      </p:pic>
      <p:pic>
        <p:nvPicPr>
          <p:cNvPr id="10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3" cstate="print">
            <a:lum bright="-20000" contrast="10000"/>
          </a:blip>
          <a:srcRect/>
          <a:stretch>
            <a:fillRect/>
          </a:stretch>
        </p:blipFill>
        <p:spPr bwMode="auto">
          <a:xfrm rot="1140319" flipH="1">
            <a:off x="598310" y="1559127"/>
            <a:ext cx="1594163" cy="1512168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2" cstate="print">
            <a:lum bright="-20000" contrast="10000"/>
          </a:blip>
          <a:srcRect/>
          <a:stretch>
            <a:fillRect/>
          </a:stretch>
        </p:blipFill>
        <p:spPr bwMode="auto">
          <a:xfrm rot="1140319" flipH="1">
            <a:off x="7849048" y="418008"/>
            <a:ext cx="1148825" cy="1089736"/>
          </a:xfrm>
          <a:prstGeom prst="rect">
            <a:avLst/>
          </a:prstGeom>
          <a:noFill/>
        </p:spPr>
      </p:pic>
      <p:pic>
        <p:nvPicPr>
          <p:cNvPr id="11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3" cstate="print">
            <a:lum bright="-20000" contrast="10000"/>
          </a:blip>
          <a:srcRect/>
          <a:stretch>
            <a:fillRect/>
          </a:stretch>
        </p:blipFill>
        <p:spPr bwMode="auto">
          <a:xfrm rot="19702803">
            <a:off x="7700013" y="1181508"/>
            <a:ext cx="1084712" cy="1125838"/>
          </a:xfrm>
          <a:prstGeom prst="rect">
            <a:avLst/>
          </a:prstGeom>
          <a:noFill/>
        </p:spPr>
      </p:pic>
      <p:pic>
        <p:nvPicPr>
          <p:cNvPr id="9" name="Picture 2" descr="http://s51.radikal.ru/i133/1105/e1/da7de65c9e67.png"/>
          <p:cNvPicPr>
            <a:picLocks noChangeAspect="1" noChangeArrowheads="1"/>
          </p:cNvPicPr>
          <p:nvPr/>
        </p:nvPicPr>
        <p:blipFill>
          <a:blip r:embed="rId4" cstate="print"/>
          <a:srcRect l="2206" t="23961" r="74832"/>
          <a:stretch>
            <a:fillRect/>
          </a:stretch>
        </p:blipFill>
        <p:spPr bwMode="auto">
          <a:xfrm>
            <a:off x="0" y="0"/>
            <a:ext cx="1750743" cy="458112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274638"/>
            <a:ext cx="5544616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2109A-9087-49F2-8922-81BD5B71DE5B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261F-E571-4E2C-A9E3-32D4C29441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s51.radikal.ru/i133/1105/e1/da7de65c9e67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l="2206" t="17063" r="3989"/>
          <a:stretch>
            <a:fillRect/>
          </a:stretch>
        </p:blipFill>
        <p:spPr bwMode="auto">
          <a:xfrm>
            <a:off x="0" y="0"/>
            <a:ext cx="9144000" cy="659735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  <a:latin typeface="Monotype Corsiva" pitchFamily="66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2109A-9087-49F2-8922-81BD5B71DE5B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261F-E571-4E2C-A9E3-32D4C29441A7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3" cstate="print">
            <a:lum bright="-20000" contrast="10000"/>
          </a:blip>
          <a:srcRect/>
          <a:stretch>
            <a:fillRect/>
          </a:stretch>
        </p:blipFill>
        <p:spPr bwMode="auto">
          <a:xfrm rot="19702803">
            <a:off x="107729" y="1682452"/>
            <a:ext cx="1456929" cy="1512168"/>
          </a:xfrm>
          <a:prstGeom prst="rect">
            <a:avLst/>
          </a:prstGeom>
          <a:noFill/>
        </p:spPr>
      </p:pic>
      <p:pic>
        <p:nvPicPr>
          <p:cNvPr id="9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3" cstate="print">
            <a:lum bright="-20000" contrast="10000"/>
          </a:blip>
          <a:srcRect/>
          <a:stretch>
            <a:fillRect/>
          </a:stretch>
        </p:blipFill>
        <p:spPr bwMode="auto">
          <a:xfrm rot="1140319" flipH="1">
            <a:off x="526302" y="767040"/>
            <a:ext cx="1594163" cy="1512168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s51.radikal.ru/i133/1105/e1/da7de65c9e67.png"/>
          <p:cNvPicPr>
            <a:picLocks noChangeAspect="1" noChangeArrowheads="1"/>
          </p:cNvPicPr>
          <p:nvPr/>
        </p:nvPicPr>
        <p:blipFill>
          <a:blip r:embed="rId2" cstate="print"/>
          <a:srcRect l="72476" t="23855" r="3989"/>
          <a:stretch>
            <a:fillRect/>
          </a:stretch>
        </p:blipFill>
        <p:spPr bwMode="auto">
          <a:xfrm>
            <a:off x="7109676" y="0"/>
            <a:ext cx="2034323" cy="53012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851104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2109A-9087-49F2-8922-81BD5B71DE5B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261F-E571-4E2C-A9E3-32D4C29441A7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3" cstate="print">
            <a:lum bright="-20000" contrast="10000"/>
          </a:blip>
          <a:srcRect/>
          <a:stretch>
            <a:fillRect/>
          </a:stretch>
        </p:blipFill>
        <p:spPr bwMode="auto">
          <a:xfrm rot="1140319" flipH="1">
            <a:off x="363648" y="4767883"/>
            <a:ext cx="1148825" cy="1089736"/>
          </a:xfrm>
          <a:prstGeom prst="rect">
            <a:avLst/>
          </a:prstGeom>
          <a:noFill/>
        </p:spPr>
      </p:pic>
      <p:pic>
        <p:nvPicPr>
          <p:cNvPr id="10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4" cstate="print">
            <a:lum bright="-20000" contrast="10000"/>
          </a:blip>
          <a:srcRect/>
          <a:stretch>
            <a:fillRect/>
          </a:stretch>
        </p:blipFill>
        <p:spPr bwMode="auto">
          <a:xfrm rot="19702803">
            <a:off x="214613" y="5531383"/>
            <a:ext cx="1084712" cy="1125838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s51.radikal.ru/i133/1105/e1/da7de65c9e67.png"/>
          <p:cNvPicPr>
            <a:picLocks noChangeAspect="1" noChangeArrowheads="1"/>
          </p:cNvPicPr>
          <p:nvPr/>
        </p:nvPicPr>
        <p:blipFill>
          <a:blip r:embed="rId2" cstate="print"/>
          <a:srcRect l="72476" t="23855" r="3989"/>
          <a:stretch>
            <a:fillRect/>
          </a:stretch>
        </p:blipFill>
        <p:spPr bwMode="auto">
          <a:xfrm>
            <a:off x="6588225" y="0"/>
            <a:ext cx="2555776" cy="393305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63508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2109A-9087-49F2-8922-81BD5B71DE5B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261F-E571-4E2C-A9E3-32D4C29441A7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1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3" cstate="print">
            <a:lum bright="-20000" contrast="10000"/>
          </a:blip>
          <a:srcRect/>
          <a:stretch>
            <a:fillRect/>
          </a:stretch>
        </p:blipFill>
        <p:spPr bwMode="auto">
          <a:xfrm rot="1140319" flipH="1">
            <a:off x="363648" y="4767883"/>
            <a:ext cx="1148825" cy="1089736"/>
          </a:xfrm>
          <a:prstGeom prst="rect">
            <a:avLst/>
          </a:prstGeom>
          <a:noFill/>
        </p:spPr>
      </p:pic>
      <p:pic>
        <p:nvPicPr>
          <p:cNvPr id="12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4" cstate="print">
            <a:lum bright="-20000" contrast="10000"/>
          </a:blip>
          <a:srcRect/>
          <a:stretch>
            <a:fillRect/>
          </a:stretch>
        </p:blipFill>
        <p:spPr bwMode="auto">
          <a:xfrm rot="19702803">
            <a:off x="214613" y="5531383"/>
            <a:ext cx="1084712" cy="1125838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s51.radikal.ru/i133/1105/e1/da7de65c9e67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l="4048" t="17063" r="27252"/>
          <a:stretch>
            <a:fillRect/>
          </a:stretch>
        </p:blipFill>
        <p:spPr bwMode="auto">
          <a:xfrm>
            <a:off x="0" y="0"/>
            <a:ext cx="9144000" cy="659735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908720"/>
            <a:ext cx="6429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2109A-9087-49F2-8922-81BD5B71DE5B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261F-E571-4E2C-A9E3-32D4C29441A7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3" cstate="print">
            <a:lum bright="-20000" contrast="10000"/>
          </a:blip>
          <a:srcRect/>
          <a:stretch>
            <a:fillRect/>
          </a:stretch>
        </p:blipFill>
        <p:spPr bwMode="auto">
          <a:xfrm rot="1140319" flipH="1">
            <a:off x="363648" y="1858167"/>
            <a:ext cx="1148825" cy="1089736"/>
          </a:xfrm>
          <a:prstGeom prst="rect">
            <a:avLst/>
          </a:prstGeom>
          <a:noFill/>
        </p:spPr>
      </p:pic>
      <p:pic>
        <p:nvPicPr>
          <p:cNvPr id="8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4" cstate="print">
            <a:lum bright="-20000" contrast="10000"/>
          </a:blip>
          <a:srcRect/>
          <a:stretch>
            <a:fillRect/>
          </a:stretch>
        </p:blipFill>
        <p:spPr bwMode="auto">
          <a:xfrm rot="19702803">
            <a:off x="214613" y="2621667"/>
            <a:ext cx="1084712" cy="1125838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2109A-9087-49F2-8922-81BD5B71DE5B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261F-E571-4E2C-A9E3-32D4C29441A7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5" name="Picture 2" descr="http://s51.radikal.ru/i133/1105/e1/da7de65c9e67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l="37289" t="17063" r="3989"/>
          <a:stretch>
            <a:fillRect/>
          </a:stretch>
        </p:blipFill>
        <p:spPr bwMode="auto">
          <a:xfrm>
            <a:off x="0" y="0"/>
            <a:ext cx="9144000" cy="6597352"/>
          </a:xfrm>
          <a:prstGeom prst="rect">
            <a:avLst/>
          </a:prstGeom>
          <a:noFill/>
        </p:spPr>
      </p:pic>
      <p:pic>
        <p:nvPicPr>
          <p:cNvPr id="6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3" cstate="print">
            <a:lum bright="-20000" contrast="10000"/>
          </a:blip>
          <a:srcRect/>
          <a:stretch>
            <a:fillRect/>
          </a:stretch>
        </p:blipFill>
        <p:spPr bwMode="auto">
          <a:xfrm rot="1140319" flipH="1">
            <a:off x="7527936" y="2002184"/>
            <a:ext cx="1148825" cy="1089736"/>
          </a:xfrm>
          <a:prstGeom prst="rect">
            <a:avLst/>
          </a:prstGeom>
          <a:noFill/>
        </p:spPr>
      </p:pic>
      <p:pic>
        <p:nvPicPr>
          <p:cNvPr id="7" name="Picture 2" descr="C:\Users\User\Desktop\театральнве\театральные маски\маска с пером.png"/>
          <p:cNvPicPr>
            <a:picLocks noChangeAspect="1" noChangeArrowheads="1"/>
          </p:cNvPicPr>
          <p:nvPr/>
        </p:nvPicPr>
        <p:blipFill>
          <a:blip r:embed="rId4" cstate="print">
            <a:lum bright="-20000" contrast="10000"/>
          </a:blip>
          <a:srcRect/>
          <a:stretch>
            <a:fillRect/>
          </a:stretch>
        </p:blipFill>
        <p:spPr bwMode="auto">
          <a:xfrm rot="19702803">
            <a:off x="7378901" y="2765684"/>
            <a:ext cx="1084712" cy="1125838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2109A-9087-49F2-8922-81BD5B71DE5B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4261F-E571-4E2C-A9E3-32D4C29441A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6000" b="1" kern="1200">
          <a:solidFill>
            <a:srgbClr val="6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onotype Corsiva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1556792"/>
            <a:ext cx="6048672" cy="86409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800000"/>
                </a:solidFill>
              </a:rPr>
              <a:t>МБОУ «Алексеевская СОШ», структурное подразделение «Детский сад «Теремок»</a:t>
            </a:r>
            <a:endParaRPr lang="ru-RU" sz="2000" dirty="0">
              <a:solidFill>
                <a:srgbClr val="80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331640" y="2420888"/>
            <a:ext cx="6696744" cy="4248472"/>
          </a:xfrm>
        </p:spPr>
        <p:txBody>
          <a:bodyPr>
            <a:normAutofit fontScale="47500" lnSpcReduction="20000"/>
          </a:bodyPr>
          <a:lstStyle/>
          <a:p>
            <a:endParaRPr lang="ru-RU" sz="51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5100" b="1" dirty="0" smtClean="0">
                <a:solidFill>
                  <a:schemeClr val="accent6">
                    <a:lumMod val="75000"/>
                  </a:schemeClr>
                </a:solidFill>
              </a:rPr>
              <a:t>ОПЫТ РАБОТЫ ВОСПИТАТЕЛЯ СТАРШЕЙ ГРУППЫ 1 квалификационной категории </a:t>
            </a:r>
          </a:p>
          <a:p>
            <a:r>
              <a:rPr lang="ru-RU" sz="5100" b="1" dirty="0" smtClean="0">
                <a:solidFill>
                  <a:schemeClr val="accent6">
                    <a:lumMod val="75000"/>
                  </a:schemeClr>
                </a:solidFill>
              </a:rPr>
              <a:t>БЕЛОЗЕРЦЕВОЙ ТАТЬЯНЫ ВАЛЕНТИНОВНЫ</a:t>
            </a:r>
          </a:p>
          <a:p>
            <a:endParaRPr lang="ru-RU" sz="51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5100" b="1" dirty="0" smtClean="0">
                <a:solidFill>
                  <a:schemeClr val="accent6">
                    <a:lumMod val="75000"/>
                  </a:schemeClr>
                </a:solidFill>
              </a:rPr>
              <a:t>«РАЗВИТИЕ РЕЧИ ЧЕРЕЗ ТЕАТРАЛИЗОВАННУЮ ДЕЯТЕЛЬНОСТЬ»</a:t>
            </a:r>
            <a:endParaRPr lang="en-US" sz="51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2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2018 Г.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6984776" cy="1325562"/>
          </a:xfrm>
        </p:spPr>
        <p:txBody>
          <a:bodyPr>
            <a:noAutofit/>
          </a:bodyPr>
          <a:lstStyle/>
          <a:p>
            <a:r>
              <a:rPr lang="ru-RU" sz="2400" i="1" dirty="0">
                <a:effectLst/>
              </a:rPr>
              <a:t>Цель:</a:t>
            </a:r>
            <a:r>
              <a:rPr lang="ru-RU" sz="2400" dirty="0">
                <a:effectLst/>
              </a:rPr>
              <a:t/>
            </a:r>
            <a:br>
              <a:rPr lang="ru-RU" sz="2400" dirty="0">
                <a:effectLst/>
              </a:rPr>
            </a:br>
            <a:r>
              <a:rPr lang="ru-RU" sz="2400" dirty="0">
                <a:effectLst/>
              </a:rPr>
              <a:t>создать условия для развития речи детей через творческую активность</a:t>
            </a:r>
            <a:br>
              <a:rPr lang="ru-RU" sz="2400" dirty="0">
                <a:effectLst/>
              </a:rPr>
            </a:br>
            <a:r>
              <a:rPr lang="ru-RU" sz="2400" dirty="0">
                <a:effectLst/>
              </a:rPr>
              <a:t>в театрализованной </a:t>
            </a:r>
            <a:r>
              <a:rPr lang="ru-RU" sz="2400" dirty="0" smtClean="0">
                <a:effectLst/>
              </a:rPr>
              <a:t>деятельности</a:t>
            </a:r>
            <a:br>
              <a:rPr lang="ru-RU" sz="2400" dirty="0" smtClean="0">
                <a:effectLst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525780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</a:rPr>
              <a:t>Задачи 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• воспитание творческого, раскованного, эмоционального, общительного ребенка, владеющего своим телом и словом, слышащего и понимающего партнера во взаимодействии;</a:t>
            </a:r>
          </a:p>
          <a:p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•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развитие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внутренней (воля, память, мышление, внимание, воображение, подлинность в ощущениях) и внешней (чувства ритма, темпа, чувства пространства и времени, вера в предлагаемые обстоятельства) техники актера в каждом ребенке;</a:t>
            </a:r>
          </a:p>
          <a:p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•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формирование грамматического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строя речи ребенка, его звуковой культуры, монологической, диалогической формы речи,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эффективному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общению и речевой выразительности;</a:t>
            </a:r>
          </a:p>
          <a:p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• совершенствование игровых навыков и творческой самостоятельности детей через постановку музыкальных, театральных сказок, кукольных спектаклей, игр-драматизаций, упражнений актерского тренинга;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67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2130425"/>
            <a:ext cx="5328592" cy="4106887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Т</a:t>
            </a:r>
            <a:r>
              <a:rPr lang="ru-RU" dirty="0" smtClean="0">
                <a:effectLst/>
              </a:rPr>
              <a:t>еатрализованная деятельность  </a:t>
            </a:r>
            <a:r>
              <a:rPr lang="ru-RU" dirty="0">
                <a:effectLst/>
              </a:rPr>
              <a:t>оказывает большое влияние на речевое развитие ребенка.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777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1556792"/>
            <a:ext cx="5832648" cy="5301208"/>
          </a:xfrm>
        </p:spPr>
        <p:txBody>
          <a:bodyPr>
            <a:noAutofit/>
          </a:bodyPr>
          <a:lstStyle/>
          <a:p>
            <a:r>
              <a:rPr lang="ru-RU" sz="4000" dirty="0">
                <a:effectLst/>
              </a:rPr>
              <a:t>В процессе театрализованной </a:t>
            </a:r>
            <a:r>
              <a:rPr lang="ru-RU" sz="4000" dirty="0" smtClean="0">
                <a:effectLst/>
              </a:rPr>
              <a:t>деятельности активизируется </a:t>
            </a:r>
            <a:r>
              <a:rPr lang="ru-RU" sz="4000" dirty="0">
                <a:effectLst/>
              </a:rPr>
              <a:t>и совершенствуется словарный запас, грамматический строй речи, звукопроизношение, темп, выразительность речи.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39411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16831"/>
            <a:ext cx="69482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36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 должен уметь </a:t>
            </a:r>
            <a: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выразительно </a:t>
            </a:r>
            <a:r>
              <a:rPr lang="ru-RU" sz="36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читать, рассказывать, </a:t>
            </a:r>
            <a: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смотреть </a:t>
            </a:r>
            <a:r>
              <a:rPr lang="ru-RU" sz="36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 видеть, </a:t>
            </a:r>
            <a: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слушать </a:t>
            </a:r>
            <a:r>
              <a:rPr lang="ru-RU" sz="36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 слышать, </a:t>
            </a:r>
            <a: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быть </a:t>
            </a:r>
            <a:r>
              <a:rPr lang="ru-RU" sz="36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готовым к любому превращению, т.е. обладать основами актёрского мастерства и навыками режиссуры.</a:t>
            </a:r>
            <a:endParaRPr lang="ru-RU" sz="3600" b="1" dirty="0">
              <a:solidFill>
                <a:srgbClr val="8000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26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857232"/>
            <a:ext cx="7358082" cy="5857916"/>
          </a:xfrm>
        </p:spPr>
        <p:txBody>
          <a:bodyPr>
            <a:normAutofit fontScale="90000"/>
          </a:bodyPr>
          <a:lstStyle/>
          <a:p>
            <a:r>
              <a:rPr lang="ru-RU" sz="5300" dirty="0" smtClean="0">
                <a:solidFill>
                  <a:srgbClr val="800000"/>
                </a:solidFill>
              </a:rPr>
              <a:t>Выявила проблемы речи детей:</a:t>
            </a:r>
            <a:br>
              <a:rPr lang="ru-RU" sz="5300" dirty="0" smtClean="0">
                <a:solidFill>
                  <a:srgbClr val="800000"/>
                </a:solidFill>
              </a:rPr>
            </a:br>
            <a:r>
              <a:rPr lang="ru-RU" sz="4000" i="1" dirty="0" smtClean="0">
                <a:solidFill>
                  <a:srgbClr val="800000"/>
                </a:solidFill>
              </a:rPr>
              <a:t>Односложная, состоящая из простых предложений;</a:t>
            </a:r>
            <a:r>
              <a:rPr lang="ru-RU" sz="4000" dirty="0" smtClean="0">
                <a:solidFill>
                  <a:srgbClr val="800000"/>
                </a:solidFill>
              </a:rPr>
              <a:t/>
            </a:r>
            <a:br>
              <a:rPr lang="ru-RU" sz="4000" dirty="0" smtClean="0">
                <a:solidFill>
                  <a:srgbClr val="800000"/>
                </a:solidFill>
              </a:rPr>
            </a:br>
            <a:r>
              <a:rPr lang="ru-RU" sz="4000" i="1" dirty="0" smtClean="0">
                <a:solidFill>
                  <a:srgbClr val="800000"/>
                </a:solidFill>
              </a:rPr>
              <a:t>Бедность речи, недостаточный словарный запас;</a:t>
            </a:r>
            <a:r>
              <a:rPr lang="ru-RU" sz="4000" dirty="0" smtClean="0">
                <a:solidFill>
                  <a:srgbClr val="800000"/>
                </a:solidFill>
              </a:rPr>
              <a:t/>
            </a:r>
            <a:br>
              <a:rPr lang="ru-RU" sz="4000" dirty="0" smtClean="0">
                <a:solidFill>
                  <a:srgbClr val="800000"/>
                </a:solidFill>
              </a:rPr>
            </a:br>
            <a:r>
              <a:rPr lang="ru-RU" sz="4000" i="1" dirty="0" smtClean="0">
                <a:solidFill>
                  <a:srgbClr val="800000"/>
                </a:solidFill>
              </a:rPr>
              <a:t>Бедная диалогическая речь;</a:t>
            </a:r>
            <a:r>
              <a:rPr lang="ru-RU" sz="4000" dirty="0" smtClean="0">
                <a:solidFill>
                  <a:srgbClr val="800000"/>
                </a:solidFill>
              </a:rPr>
              <a:t/>
            </a:r>
            <a:br>
              <a:rPr lang="ru-RU" sz="4000" dirty="0" smtClean="0">
                <a:solidFill>
                  <a:srgbClr val="800000"/>
                </a:solidFill>
              </a:rPr>
            </a:br>
            <a:r>
              <a:rPr lang="ru-RU" sz="4000" i="1" dirty="0" smtClean="0">
                <a:solidFill>
                  <a:srgbClr val="800000"/>
                </a:solidFill>
              </a:rPr>
              <a:t>Неспособность построить монолог;</a:t>
            </a:r>
            <a:r>
              <a:rPr lang="ru-RU" sz="4000" dirty="0" smtClean="0">
                <a:solidFill>
                  <a:srgbClr val="800000"/>
                </a:solidFill>
              </a:rPr>
              <a:t/>
            </a:r>
            <a:br>
              <a:rPr lang="ru-RU" sz="4000" dirty="0" smtClean="0">
                <a:solidFill>
                  <a:srgbClr val="800000"/>
                </a:solidFill>
              </a:rPr>
            </a:br>
            <a:r>
              <a:rPr lang="ru-RU" sz="4000" i="1" dirty="0" smtClean="0">
                <a:solidFill>
                  <a:srgbClr val="800000"/>
                </a:solidFill>
              </a:rPr>
              <a:t>Отсутствие навыков культуры речи.</a:t>
            </a:r>
            <a:r>
              <a:rPr lang="ru-RU" dirty="0" smtClean="0">
                <a:solidFill>
                  <a:srgbClr val="800000"/>
                </a:solidFill>
              </a:rPr>
              <a:t/>
            </a:r>
            <a:br>
              <a:rPr lang="ru-RU" dirty="0" smtClean="0">
                <a:solidFill>
                  <a:srgbClr val="800000"/>
                </a:solidFill>
              </a:rPr>
            </a:br>
            <a:endParaRPr lang="ru-RU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96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96552" y="0"/>
            <a:ext cx="9289032" cy="1268760"/>
          </a:xfrm>
        </p:spPr>
        <p:txBody>
          <a:bodyPr>
            <a:normAutofit/>
          </a:bodyPr>
          <a:lstStyle/>
          <a:p>
            <a:r>
              <a:rPr lang="ru-RU" altLang="ru-RU" sz="3600" dirty="0" smtClean="0">
                <a:solidFill>
                  <a:srgbClr val="800000"/>
                </a:solidFill>
              </a:rPr>
              <a:t>                Определила значение </a:t>
            </a:r>
            <a:r>
              <a:rPr lang="ru-RU" altLang="ru-RU" sz="3600" dirty="0">
                <a:solidFill>
                  <a:srgbClr val="800000"/>
                </a:solidFill>
              </a:rPr>
              <a:t>театрализованной деятельности </a:t>
            </a:r>
            <a:endParaRPr lang="ru-RU" sz="3600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268760"/>
            <a:ext cx="7776864" cy="511256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80000"/>
              </a:lnSpc>
            </a:pPr>
            <a:r>
              <a:rPr lang="ru-RU" alt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помогает усвоению богатства родного языка, </a:t>
            </a:r>
            <a:r>
              <a:rPr lang="ru-RU" alt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/>
            </a:r>
            <a:br>
              <a:rPr lang="ru-RU" alt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</a:br>
            <a:r>
              <a:rPr lang="ru-RU" alt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его </a:t>
            </a:r>
            <a:r>
              <a:rPr lang="ru-RU" alt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выразительных средств</a:t>
            </a:r>
          </a:p>
          <a:p>
            <a:pPr>
              <a:lnSpc>
                <a:spcPct val="80000"/>
              </a:lnSpc>
            </a:pPr>
            <a:r>
              <a:rPr lang="ru-RU" alt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появляется живой интерес к самостоятельному познанию и размышлению </a:t>
            </a:r>
          </a:p>
          <a:p>
            <a:pPr>
              <a:lnSpc>
                <a:spcPct val="80000"/>
              </a:lnSpc>
            </a:pPr>
            <a:r>
              <a:rPr lang="ru-RU" alt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совершенствует артикуляционный аппарат </a:t>
            </a:r>
          </a:p>
          <a:p>
            <a:pPr>
              <a:lnSpc>
                <a:spcPct val="80000"/>
              </a:lnSpc>
            </a:pPr>
            <a:r>
              <a:rPr lang="ru-RU" alt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формируется диалогическая, эмоционально насыщенная речь</a:t>
            </a:r>
          </a:p>
          <a:p>
            <a:pPr>
              <a:lnSpc>
                <a:spcPct val="80000"/>
              </a:lnSpc>
            </a:pPr>
            <a:r>
              <a:rPr lang="ru-RU" alt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улучшается усвоение содержания произведения, </a:t>
            </a:r>
            <a:r>
              <a:rPr lang="ru-RU" alt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/>
            </a:r>
            <a:br>
              <a:rPr lang="ru-RU" alt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</a:br>
            <a:r>
              <a:rPr lang="ru-RU" alt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логика </a:t>
            </a:r>
            <a:r>
              <a:rPr lang="ru-RU" alt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и последовательность событий</a:t>
            </a:r>
          </a:p>
          <a:p>
            <a:pPr>
              <a:lnSpc>
                <a:spcPct val="80000"/>
              </a:lnSpc>
            </a:pPr>
            <a:r>
              <a:rPr lang="ru-RU" alt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дети получают эмоциональный подъём</a:t>
            </a:r>
          </a:p>
          <a:p>
            <a:pPr>
              <a:lnSpc>
                <a:spcPct val="80000"/>
              </a:lnSpc>
            </a:pPr>
            <a:r>
              <a:rPr lang="ru-RU" alt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способствует развитию элементов речевого общения: мимики, жестов, пантомимики, интонации</a:t>
            </a:r>
            <a:r>
              <a:rPr lang="ru-RU" alt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,</a:t>
            </a:r>
            <a:br>
              <a:rPr lang="ru-RU" alt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</a:br>
            <a:r>
              <a:rPr lang="ru-RU" alt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модуляции </a:t>
            </a:r>
            <a:r>
              <a:rPr lang="ru-RU" alt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голоса </a:t>
            </a:r>
          </a:p>
          <a:p>
            <a:pPr>
              <a:lnSpc>
                <a:spcPct val="80000"/>
              </a:lnSpc>
            </a:pPr>
            <a:r>
              <a:rPr lang="ru-RU" alt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позволяет формировать опыт социального поведения</a:t>
            </a:r>
            <a:endParaRPr lang="ru-RU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42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128792" cy="1282154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ПРАКТИЧЕСКУЮ РАБОТУ ВЕДУ  ПО ТРЁМ НАПРПАВЛЕНИЯМ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3635896" y="1700808"/>
            <a:ext cx="2448272" cy="23762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Развивающая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среда</a:t>
            </a:r>
          </a:p>
        </p:txBody>
      </p:sp>
      <p:sp>
        <p:nvSpPr>
          <p:cNvPr id="5" name="Овал 4"/>
          <p:cNvSpPr/>
          <p:nvPr/>
        </p:nvSpPr>
        <p:spPr>
          <a:xfrm>
            <a:off x="5652120" y="3573016"/>
            <a:ext cx="2520280" cy="23762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Взрослые</a:t>
            </a:r>
          </a:p>
        </p:txBody>
      </p:sp>
      <p:sp>
        <p:nvSpPr>
          <p:cNvPr id="6" name="Овал 5"/>
          <p:cNvSpPr/>
          <p:nvPr/>
        </p:nvSpPr>
        <p:spPr>
          <a:xfrm>
            <a:off x="899592" y="3573016"/>
            <a:ext cx="2520280" cy="23762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Дети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6084168" y="2996952"/>
            <a:ext cx="504056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419872" y="5148137"/>
            <a:ext cx="2382447" cy="1500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stCxn id="6" idx="7"/>
          </p:cNvCxnSpPr>
          <p:nvPr/>
        </p:nvCxnSpPr>
        <p:spPr>
          <a:xfrm flipV="1">
            <a:off x="3050786" y="3284984"/>
            <a:ext cx="585110" cy="6360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204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</a:rPr>
              <a:t>Первое направление – формирование развивающей среды:</a:t>
            </a:r>
            <a:br>
              <a:rPr lang="ru-RU" sz="2800" dirty="0"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00200"/>
            <a:ext cx="8363272" cy="56452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  <a:t>Оснащение театрального 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уголка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  <a:t>1.     Театрально-игровое оборудование: большая и маленькая ширма, 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простейшие 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  <a:t>декорации, изготовленные 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детьми и родителями .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  <a:t>2.     Стойка-вешалка для костюмов.</a:t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  <a:t>3.     Костюмы, маски, парики, атрибуты для постановки </a:t>
            </a: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сказок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  <a:t>.</a:t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  <a:t>4.     В группе имеется разные виды кукольного театра: </a:t>
            </a:r>
            <a:endParaRPr lang="ru-RU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858838" algn="l"/>
              </a:tabLst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• настольный театр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858838" algn="l"/>
              </a:tabLst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• книжка-театр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858838" algn="l"/>
              </a:tabLst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• театр пяти пальцев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858838" algn="l"/>
              </a:tabLst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• театр масок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858838" algn="l"/>
              </a:tabLst>
            </a:pP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•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пальчиковый теневой театр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858838" algn="l"/>
              </a:tabLst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• театр «Платковых кукол»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858838" algn="l"/>
              </a:tabLst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и т. д.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</a:rPr>
              <a:t>5. 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  <a:t>Для театрально-игровой деятельности имеются технические средства обучения: аудиозаписи музыкальных произведений, записи звукошумовых эффектов, видео-фонотеки литературных произведений.</a:t>
            </a:r>
            <a:endParaRPr lang="ru-RU" sz="18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1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20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76672"/>
            <a:ext cx="7827713" cy="5870785"/>
          </a:xfrm>
        </p:spPr>
      </p:pic>
    </p:spTree>
    <p:extLst>
      <p:ext uri="{BB962C8B-B14F-4D97-AF65-F5344CB8AC3E}">
        <p14:creationId xmlns:p14="http://schemas.microsoft.com/office/powerpoint/2010/main" val="336465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421" y="4005064"/>
            <a:ext cx="3800624" cy="28529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05064"/>
            <a:ext cx="4279404" cy="28529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04664"/>
            <a:ext cx="3498080" cy="33989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2696"/>
            <a:ext cx="3644703" cy="3110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75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836712"/>
            <a:ext cx="936104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Второе направление это работа с детьми </a:t>
            </a:r>
          </a:p>
          <a:p>
            <a:pPr>
              <a:spcAft>
                <a:spcPts val="0"/>
              </a:spcAft>
            </a:pPr>
            <a:r>
              <a:rPr lang="ru-RU" sz="40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Разработала содержание деятельности :</a:t>
            </a:r>
          </a:p>
          <a:p>
            <a:pPr marL="685800" indent="-6858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Артикуляционная гимнастика</a:t>
            </a:r>
            <a:r>
              <a:rPr lang="ru-RU" sz="2400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685800" indent="-6858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ru-RU" sz="24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пражнения на дыхание</a:t>
            </a:r>
            <a:r>
              <a:rPr lang="ru-RU" sz="2400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ru-RU" sz="24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дикцию</a:t>
            </a:r>
            <a:r>
              <a:rPr lang="ru-RU" sz="2400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ru-RU" sz="24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силу голоса</a:t>
            </a:r>
            <a:r>
              <a:rPr lang="ru-RU" sz="2400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685800" indent="-6858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i="1" dirty="0" err="1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2400" b="1" i="1" dirty="0" err="1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сихогимнастика</a:t>
            </a:r>
            <a:r>
              <a:rPr lang="ru-RU" sz="2400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685800" indent="-6858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ru-RU" sz="24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пражнение </a:t>
            </a:r>
            <a:r>
              <a:rPr lang="ru-RU" sz="24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на ритмопластику</a:t>
            </a:r>
            <a:r>
              <a:rPr lang="ru-RU" sz="2400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Упражнение на отбивания ритма </a:t>
            </a:r>
          </a:p>
          <a:p>
            <a:pPr marL="685800" indent="-6858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 на речевое дыхание </a:t>
            </a:r>
          </a:p>
          <a:p>
            <a:pPr marL="685800" indent="-6858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Хороводные игры </a:t>
            </a:r>
          </a:p>
          <a:p>
            <a:pPr marL="685800" indent="-6858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Подвижные игры с героями </a:t>
            </a:r>
          </a:p>
          <a:p>
            <a:pPr marL="685800" indent="-6858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Обыгрывание эпизодов</a:t>
            </a:r>
          </a:p>
          <a:p>
            <a:pPr marL="685800" indent="-6858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dirty="0" err="1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Инсценирование</a:t>
            </a:r>
            <a:r>
              <a:rPr lang="ru-RU" sz="24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сказок </a:t>
            </a:r>
          </a:p>
          <a:p>
            <a:pPr marL="685800" indent="-6858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 театрализованных представлений </a:t>
            </a:r>
          </a:p>
          <a:p>
            <a:pPr marL="685800" indent="-6858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sz="2400" b="1" dirty="0" smtClean="0">
              <a:solidFill>
                <a:srgbClr val="80000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8000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12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7423" y="692696"/>
            <a:ext cx="712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Третье направление</a:t>
            </a:r>
            <a:b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взрослые: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72456" y="1988840"/>
            <a:ext cx="63904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 с родителями и специалистами ДОУ. Она включает в себя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fontAlgn="base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* Организацию работы по изготовлению костюмов , декораций , атрибутов к спектаклям .</a:t>
            </a:r>
          </a:p>
          <a:p>
            <a:pPr fontAlgn="base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*Совместные выступления детей и их родителей.</a:t>
            </a:r>
          </a:p>
          <a:p>
            <a:pPr fontAlgn="base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*Конкурсы афиш ,пригласительных билетов с участием родителей.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50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933056"/>
            <a:ext cx="3995936" cy="26473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60648"/>
            <a:ext cx="5220072" cy="345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98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908720"/>
            <a:ext cx="885698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sz="44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Разработала этапы подготовки и разыгрывания театрализованных представлений :</a:t>
            </a:r>
          </a:p>
          <a:p>
            <a:pPr indent="449580" algn="ctr">
              <a:spcAft>
                <a:spcPts val="0"/>
              </a:spcAft>
            </a:pPr>
            <a:endParaRPr lang="ru-RU" sz="4400" b="1" dirty="0" smtClean="0">
              <a:solidFill>
                <a:srgbClr val="80000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spcAft>
                <a:spcPts val="0"/>
              </a:spcAft>
            </a:pPr>
            <a: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Первый </a:t>
            </a:r>
            <a:r>
              <a:rPr lang="ru-RU" sz="36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этап - Определение характера образа. </a:t>
            </a:r>
            <a:endParaRPr lang="ru-RU" sz="3600" b="1" dirty="0" smtClean="0">
              <a:solidFill>
                <a:srgbClr val="80000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spcAft>
                <a:spcPts val="0"/>
              </a:spcAft>
            </a:pPr>
            <a:r>
              <a:rPr lang="ru-RU" sz="36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Его </a:t>
            </a:r>
            <a:r>
              <a:rPr lang="ru-RU" sz="36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 - научить детей распознавать конкретный образ, выделяя характерные черты, присущие только ему.</a:t>
            </a:r>
            <a:endParaRPr lang="ru-RU" sz="3600" b="1" dirty="0">
              <a:solidFill>
                <a:srgbClr val="8000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99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64704"/>
            <a:ext cx="644420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sz="48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Второй этап - </a:t>
            </a:r>
            <a:br>
              <a:rPr lang="ru-RU" sz="48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</a:t>
            </a:r>
            <a:r>
              <a:rPr lang="ru-RU" sz="48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над мимикой. </a:t>
            </a:r>
            <a:r>
              <a:rPr lang="ru-RU" sz="48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Его </a:t>
            </a:r>
            <a:r>
              <a:rPr lang="ru-RU" sz="48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 - </a:t>
            </a:r>
            <a:r>
              <a:rPr lang="ru-RU" sz="48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научить детей передавать </a:t>
            </a:r>
            <a:r>
              <a:rPr lang="ru-RU" sz="48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эмоциональное  </a:t>
            </a:r>
            <a:br>
              <a:rPr lang="ru-RU" sz="48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состояние </a:t>
            </a:r>
            <a:r>
              <a:rPr lang="ru-RU" sz="48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героев   с </a:t>
            </a:r>
            <a:r>
              <a:rPr lang="ru-RU" sz="48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помощью </a:t>
            </a:r>
            <a:r>
              <a:rPr lang="ru-RU" sz="48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мимики. </a:t>
            </a:r>
            <a:endParaRPr lang="ru-RU" sz="4800" b="1" dirty="0">
              <a:solidFill>
                <a:srgbClr val="80000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4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7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5" y="2124075"/>
            <a:ext cx="1872208" cy="26098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10" y="548681"/>
            <a:ext cx="1907704" cy="27363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3" y="548681"/>
            <a:ext cx="1496937" cy="25922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850" y="2195512"/>
            <a:ext cx="1671414" cy="25384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93096"/>
            <a:ext cx="1907705" cy="25649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149080"/>
            <a:ext cx="1728192" cy="27336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4293096"/>
            <a:ext cx="1895475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28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80728"/>
            <a:ext cx="73083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sz="54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Третий этап - </a:t>
            </a:r>
            <a:br>
              <a:rPr lang="ru-RU" sz="54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54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</a:t>
            </a:r>
            <a:r>
              <a:rPr lang="ru-RU" sz="54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над жестом и движением. </a:t>
            </a:r>
            <a:r>
              <a:rPr lang="ru-RU" sz="54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54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54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Его </a:t>
            </a:r>
            <a:r>
              <a:rPr lang="ru-RU" sz="54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 - научить детей двигаться в соответствии с характером персонажа.     </a:t>
            </a:r>
            <a:r>
              <a:rPr lang="ru-RU" sz="4400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4400" dirty="0">
              <a:solidFill>
                <a:srgbClr val="8000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43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36712"/>
            <a:ext cx="70922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sz="60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Четвёртый </a:t>
            </a:r>
            <a:r>
              <a:rPr lang="ru-RU" sz="60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этап-работа </a:t>
            </a:r>
            <a:r>
              <a:rPr lang="ru-RU" sz="60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над голосом.  </a:t>
            </a:r>
            <a:br>
              <a:rPr lang="ru-RU" sz="60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60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Его </a:t>
            </a:r>
            <a:r>
              <a:rPr lang="ru-RU" sz="60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 </a:t>
            </a:r>
            <a:r>
              <a:rPr lang="ru-RU" sz="6000" b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-эмоциональная </a:t>
            </a:r>
            <a:r>
              <a:rPr lang="ru-RU" sz="6000" b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окраска речи персонажа.</a:t>
            </a:r>
            <a:endParaRPr lang="ru-RU" sz="6000" b="1" dirty="0">
              <a:solidFill>
                <a:srgbClr val="8000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67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96752"/>
            <a:ext cx="667848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sz="60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Пятый этап – Этюды.  </a:t>
            </a:r>
            <a:r>
              <a:rPr lang="ru-RU" sz="60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60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60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Его </a:t>
            </a:r>
            <a:r>
              <a:rPr lang="ru-RU" sz="60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  <a:r>
              <a:rPr lang="ru-RU" sz="6000" b="1" i="1" dirty="0" smtClean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-применить </a:t>
            </a:r>
            <a:r>
              <a:rPr lang="ru-RU" sz="6000" b="1" i="1" dirty="0">
                <a:solidFill>
                  <a:srgbClr val="8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изученные методы и приёмы на практике.</a:t>
            </a:r>
            <a:endParaRPr lang="ru-RU" sz="6000" b="1" dirty="0">
              <a:solidFill>
                <a:srgbClr val="80000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18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892480" cy="5328592"/>
          </a:xfrm>
        </p:spPr>
        <p:txBody>
          <a:bodyPr>
            <a:normAutofit fontScale="90000"/>
          </a:bodyPr>
          <a:lstStyle/>
          <a:p>
            <a:r>
              <a:rPr lang="ru-RU" sz="2000" dirty="0"/>
              <a:t> </a:t>
            </a:r>
            <a:r>
              <a:rPr lang="ru-RU" sz="2000" dirty="0" smtClean="0"/>
              <a:t>           </a:t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200" dirty="0"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Сделала вывод -</a:t>
            </a:r>
            <a:r>
              <a:rPr lang="ru-RU" sz="22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/>
              <a:t>         </a:t>
            </a:r>
            <a:r>
              <a:rPr lang="ru-RU" sz="3600" dirty="0" smtClean="0"/>
              <a:t>Театральная </a:t>
            </a:r>
            <a:r>
              <a:rPr lang="ru-RU" sz="3600" dirty="0"/>
              <a:t>деятельность оказывает </a:t>
            </a:r>
            <a:r>
              <a:rPr lang="ru-RU" sz="3600" dirty="0" smtClean="0"/>
              <a:t>                                                                                                                   положительное влияние </a:t>
            </a:r>
            <a:r>
              <a:rPr lang="ru-RU" sz="3600" dirty="0"/>
              <a:t>на развитие речи .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              Исполняя </a:t>
            </a:r>
            <a:r>
              <a:rPr lang="ru-RU" sz="3600" dirty="0"/>
              <a:t>роль . особенно вступление  в диалог с </a:t>
            </a:r>
            <a:r>
              <a:rPr lang="ru-RU" sz="3600" dirty="0" smtClean="0"/>
              <a:t>         другими персонажами  </a:t>
            </a:r>
            <a:r>
              <a:rPr lang="ru-RU" sz="3600" dirty="0"/>
              <a:t>ставят ребёнка перед необходимостью ясно , чётко и понятно говорить .Поэтому участие детей в театральной деятельности способствует полноценному развитию речи .За 2 года моей работы по данной теме я заметила </a:t>
            </a:r>
            <a:r>
              <a:rPr lang="ru-RU" sz="3600" dirty="0" smtClean="0"/>
              <a:t> путём наблюдения что </a:t>
            </a:r>
            <a:r>
              <a:rPr lang="ru-RU" sz="3600" dirty="0"/>
              <a:t>у детей повысилась речевая активность  и они стали с удовольствием участвовать в театральных постановках , кукольных спектаклях </a:t>
            </a:r>
            <a:r>
              <a:rPr lang="ru-RU" sz="3600" dirty="0" smtClean="0"/>
              <a:t>играх </a:t>
            </a:r>
            <a:r>
              <a:rPr lang="ru-RU" sz="3600" dirty="0"/>
              <a:t>драматизациях.</a:t>
            </a:r>
          </a:p>
        </p:txBody>
      </p:sp>
    </p:spTree>
    <p:extLst>
      <p:ext uri="{BB962C8B-B14F-4D97-AF65-F5344CB8AC3E}">
        <p14:creationId xmlns:p14="http://schemas.microsoft.com/office/powerpoint/2010/main" val="313127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2130425"/>
            <a:ext cx="5328592" cy="367483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/>
              </a:rPr>
              <a:t>Влияние </a:t>
            </a:r>
            <a:r>
              <a:rPr lang="ru-RU" dirty="0">
                <a:effectLst/>
              </a:rPr>
              <a:t>театрализованной деятельности на развитие речи неоспоримо.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256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130425"/>
            <a:ext cx="8748464" cy="4034879"/>
          </a:xfrm>
        </p:spPr>
        <p:txBody>
          <a:bodyPr>
            <a:normAutofit/>
          </a:bodyPr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893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атраль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театральная</Template>
  <TotalTime>726</TotalTime>
  <Words>286</Words>
  <Application>Microsoft Office PowerPoint</Application>
  <PresentationFormat>Экран (4:3)</PresentationFormat>
  <Paragraphs>73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Arial</vt:lpstr>
      <vt:lpstr>Calibri</vt:lpstr>
      <vt:lpstr>Monotype Corsiva</vt:lpstr>
      <vt:lpstr>Times New Roman</vt:lpstr>
      <vt:lpstr>театральная</vt:lpstr>
      <vt:lpstr>МБОУ «Алексеевская СОШ», структурное подразделение «Детский сад «Теремок»</vt:lpstr>
      <vt:lpstr>Цель: создать условия для развития речи детей через творческую активность в театрализованной деятельности </vt:lpstr>
      <vt:lpstr>Театрализованная деятельность  оказывает большое влияние на речевое развитие ребенка.</vt:lpstr>
      <vt:lpstr>В процессе театрализованной деятельности активизируется и совершенствуется словарный запас, грамматический строй речи, звукопроизношение, темп, выразительность речи. </vt:lpstr>
      <vt:lpstr>Презентация PowerPoint</vt:lpstr>
      <vt:lpstr>Выявила проблемы речи детей: Односложная, состоящая из простых предложений; Бедность речи, недостаточный словарный запас; Бедная диалогическая речь; Неспособность построить монолог; Отсутствие навыков культуры речи. </vt:lpstr>
      <vt:lpstr>                Определила значение театрализованной деятельности </vt:lpstr>
      <vt:lpstr>ПРАКТИЧЕСКУЮ РАБОТУ ВЕДУ  ПО ТРЁМ НАПРПАВЛЕНИЯМ </vt:lpstr>
      <vt:lpstr>Первое направление – формирование развивающей среды: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Сделала вывод -          Театральная деятельность оказывает                                                                                                                    положительное влияние на развитие речи .                Исполняя роль . особенно вступление  в диалог с          другими персонажами  ставят ребёнка перед необходимостью ясно , чётко и понятно говорить .Поэтому участие детей в театральной деятельности способствует полноценному развитию речи .За 2 года моей работы по данной теме я заметила  путём наблюдения что у детей повысилась речевая активность  и они стали с удовольствием участвовать в театральных постановках , кукольных спектаклях играх драматизациях.</vt:lpstr>
      <vt:lpstr>Влияние театрализованной деятельности на развитие речи неоспоримо. </vt:lpstr>
      <vt:lpstr>Спасибо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74</cp:revision>
  <dcterms:created xsi:type="dcterms:W3CDTF">2014-04-17T14:13:18Z</dcterms:created>
  <dcterms:modified xsi:type="dcterms:W3CDTF">2018-11-14T03:09:15Z</dcterms:modified>
</cp:coreProperties>
</file>