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7" r:id="rId2"/>
    <p:sldId id="258" r:id="rId3"/>
    <p:sldId id="259" r:id="rId4"/>
    <p:sldId id="260" r:id="rId5"/>
    <p:sldId id="261" r:id="rId6"/>
    <p:sldId id="263" r:id="rId7"/>
    <p:sldId id="264" r:id="rId8"/>
    <p:sldId id="265" r:id="rId9"/>
    <p:sldId id="266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81" r:id="rId20"/>
    <p:sldId id="278" r:id="rId21"/>
    <p:sldId id="279" r:id="rId22"/>
    <p:sldId id="280" r:id="rId23"/>
    <p:sldId id="282" r:id="rId24"/>
    <p:sldId id="283" r:id="rId25"/>
    <p:sldId id="284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AA7"/>
    <a:srgbClr val="FFDC6D"/>
    <a:srgbClr val="58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1080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1E98F3-3778-4182-A969-E0C852985836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0684BC-2813-4830-AEB5-8D956C2236B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0C5819-11AE-4461-B8D1-C903A6E0759E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0C5819-11AE-4461-B8D1-C903A6E0759E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7CD58-BFF3-43EC-B987-706080268B52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2D6B9-C1EE-4032-83C1-A45ACFC011A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7CD58-BFF3-43EC-B987-706080268B52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2D6B9-C1EE-4032-83C1-A45ACFC011A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7CD58-BFF3-43EC-B987-706080268B52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2D6B9-C1EE-4032-83C1-A45ACFC011A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7CD58-BFF3-43EC-B987-706080268B52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2D6B9-C1EE-4032-83C1-A45ACFC011A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7CD58-BFF3-43EC-B987-706080268B52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2D6B9-C1EE-4032-83C1-A45ACFC011A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7CD58-BFF3-43EC-B987-706080268B52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2D6B9-C1EE-4032-83C1-A45ACFC011A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7CD58-BFF3-43EC-B987-706080268B52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2D6B9-C1EE-4032-83C1-A45ACFC011A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7CD58-BFF3-43EC-B987-706080268B52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2D6B9-C1EE-4032-83C1-A45ACFC011A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7CD58-BFF3-43EC-B987-706080268B52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2D6B9-C1EE-4032-83C1-A45ACFC011A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7CD58-BFF3-43EC-B987-706080268B52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2D6B9-C1EE-4032-83C1-A45ACFC011A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7CD58-BFF3-43EC-B987-706080268B52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2D6B9-C1EE-4032-83C1-A45ACFC011A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8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17CD58-BFF3-43EC-B987-706080268B52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F2D6B9-C1EE-4032-83C1-A45ACFC011AB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User\&#1056;&#1072;&#1073;&#1086;&#1095;&#1080;&#1081;%20&#1089;&#1090;&#1086;&#1083;\&#1074;&#1086;&#1083;&#1086;&#1075;&#1078;&#1072;&#1085;&#1080;&#1085;.mp3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D:\&#1084;&#1072;&#1090;&#1077;&#1088;&#1080;&#1072;&#1083;&#1099;%20&#1048;&#1047;&#1054;-&#1052;&#1061;&#1050;\&#1044;&#1055;&#1048;-%205\&#1050;&#1077;&#1088;&#1072;&#1084;&#1080;&#1082;&#1072;.%20&#1057;&#1090;&#1077;&#1082;&#1083;&#1086;%20-%20&#1054;&#1089;&#1090;&#1072;\&#1057;&#1080;&#1088;&#1090;&#1072;&#1082;&#1080;.mp3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476672"/>
            <a:ext cx="9144000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     </a:t>
            </a:r>
            <a:r>
              <a:rPr lang="ru-RU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latin typeface="Arial Narrow" pitchFamily="34" charset="0"/>
              </a:rPr>
              <a:t>Современное  выставочное  искусство</a:t>
            </a:r>
          </a:p>
          <a:p>
            <a:pPr algn="ctr"/>
            <a:endParaRPr lang="ru-RU" sz="36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r>
              <a:rPr lang="ru-RU" sz="6600" b="1" spc="50" dirty="0" smtClean="0">
                <a:ln w="11430"/>
                <a:solidFill>
                  <a:srgbClr val="FFDB69"/>
                </a:solidFill>
                <a:latin typeface="Arial Narrow" pitchFamily="34" charset="0"/>
              </a:rPr>
              <a:t>КЕРАМИКА.</a:t>
            </a:r>
          </a:p>
          <a:p>
            <a:pPr algn="ctr"/>
            <a:r>
              <a:rPr lang="ru-RU" sz="6600" b="1" spc="50" dirty="0" smtClean="0">
                <a:ln w="11430"/>
                <a:solidFill>
                  <a:srgbClr val="FFDB69"/>
                </a:solidFill>
                <a:latin typeface="Arial Narrow" pitchFamily="34" charset="0"/>
              </a:rPr>
              <a:t>ХУДОЖЕСТВЕННОЕ СТЕКЛО  </a:t>
            </a:r>
            <a:endParaRPr lang="ru-RU" sz="6600" b="1" cap="none" spc="50" dirty="0">
              <a:ln w="11430"/>
              <a:solidFill>
                <a:srgbClr val="FFDB69"/>
              </a:solidFill>
              <a:latin typeface="Arial Narrow" pitchFamily="34" charset="0"/>
            </a:endParaRPr>
          </a:p>
        </p:txBody>
      </p:sp>
      <p:grpSp>
        <p:nvGrpSpPr>
          <p:cNvPr id="2" name="Группа 4"/>
          <p:cNvGrpSpPr/>
          <p:nvPr/>
        </p:nvGrpSpPr>
        <p:grpSpPr>
          <a:xfrm>
            <a:off x="0" y="5301208"/>
            <a:ext cx="9144000" cy="1214446"/>
            <a:chOff x="0" y="1928802"/>
            <a:chExt cx="9144000" cy="714380"/>
          </a:xfrm>
        </p:grpSpPr>
        <p:pic>
          <p:nvPicPr>
            <p:cNvPr id="6" name="Picture 2" descr="C:\Documents and Settings\Макс\Рабочий стол\Мама\матер. скан\скан. грец.-2\сканирование0013.jpg"/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 l="69696" t="53763" r="2020" b="40363"/>
            <a:stretch>
              <a:fillRect/>
            </a:stretch>
          </p:blipFill>
          <p:spPr bwMode="auto">
            <a:xfrm>
              <a:off x="0" y="1928802"/>
              <a:ext cx="4613208" cy="714380"/>
            </a:xfrm>
            <a:prstGeom prst="rect">
              <a:avLst/>
            </a:prstGeom>
            <a:noFill/>
          </p:spPr>
        </p:pic>
        <p:pic>
          <p:nvPicPr>
            <p:cNvPr id="7" name="Picture 2" descr="C:\Documents and Settings\Макс\Рабочий стол\Мама\матер. скан\скан. грец.-2\сканирование0013.jp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 l="69696" t="53763" r="2020" b="40363"/>
            <a:stretch>
              <a:fillRect/>
            </a:stretch>
          </p:blipFill>
          <p:spPr bwMode="auto">
            <a:xfrm>
              <a:off x="4530792" y="1928802"/>
              <a:ext cx="4613208" cy="714380"/>
            </a:xfrm>
            <a:prstGeom prst="rect">
              <a:avLst/>
            </a:prstGeom>
            <a:noFill/>
          </p:spPr>
        </p:pic>
      </p:grpSp>
      <p:pic>
        <p:nvPicPr>
          <p:cNvPr id="9" name="вологжанин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9468544" y="3645024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47" showWhenStopped="0">
                <p:cTn id="16" repeatCount="indefinite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0" y="260648"/>
            <a:ext cx="9144000" cy="6261799"/>
            <a:chOff x="0" y="260648"/>
            <a:chExt cx="9144000" cy="6261799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0" y="260648"/>
              <a:ext cx="9144000" cy="707886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/>
              <a:r>
                <a:rPr lang="ru-RU" sz="4000" b="1" cap="none" spc="50" dirty="0" smtClean="0">
                  <a:ln w="11430"/>
                  <a:solidFill>
                    <a:srgbClr val="FFDB69"/>
                  </a:solidFill>
                  <a:latin typeface="Arial Narrow" pitchFamily="34" charset="0"/>
                </a:rPr>
                <a:t>ХУДОЖЕСТВЕННАЯ  КЕРАМИКА</a:t>
              </a:r>
              <a:endParaRPr lang="ru-RU" sz="4000" b="1" cap="none" spc="50" dirty="0">
                <a:ln w="11430"/>
                <a:solidFill>
                  <a:srgbClr val="FFDB69"/>
                </a:solidFill>
                <a:latin typeface="Arial Narrow" pitchFamily="34" charset="0"/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0" y="980728"/>
              <a:ext cx="91440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800" b="1" dirty="0" smtClean="0">
                  <a:solidFill>
                    <a:srgbClr val="FFE697"/>
                  </a:solidFill>
                  <a:latin typeface="Arial Narrow" pitchFamily="34" charset="0"/>
                </a:rPr>
                <a:t>КЕРАМИКА – это изделия из цветной обожжённой глины.</a:t>
              </a:r>
              <a:endParaRPr lang="ru-RU" sz="2800" b="1" dirty="0">
                <a:solidFill>
                  <a:srgbClr val="FFE697"/>
                </a:solidFill>
                <a:latin typeface="Arial Narrow" pitchFamily="34" charset="0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0" y="1628800"/>
              <a:ext cx="9144000" cy="48936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400" b="1" dirty="0" smtClean="0">
                  <a:solidFill>
                    <a:schemeClr val="bg1"/>
                  </a:solidFill>
                  <a:latin typeface="Arial Narrow" pitchFamily="34" charset="0"/>
                </a:rPr>
                <a:t>Керамические изделия удивительно разнообразны – они </a:t>
              </a:r>
            </a:p>
            <a:p>
              <a:pPr algn="ctr"/>
              <a:r>
                <a:rPr lang="ru-RU" sz="2400" b="1" dirty="0" smtClean="0">
                  <a:solidFill>
                    <a:schemeClr val="bg1"/>
                  </a:solidFill>
                  <a:latin typeface="Arial Narrow" pitchFamily="34" charset="0"/>
                </a:rPr>
                <a:t>различаются формой, декором, характером поверхности.</a:t>
              </a:r>
            </a:p>
            <a:p>
              <a:pPr algn="ctr"/>
              <a:r>
                <a:rPr lang="ru-RU" sz="2400" b="1" dirty="0" smtClean="0">
                  <a:solidFill>
                    <a:schemeClr val="bg1"/>
                  </a:solidFill>
                  <a:latin typeface="Arial Narrow" pitchFamily="34" charset="0"/>
                </a:rPr>
                <a:t>Чтобы гончарные изделия после обжига выглядели блестящими,</a:t>
              </a:r>
            </a:p>
            <a:p>
              <a:pPr algn="ctr"/>
              <a:r>
                <a:rPr lang="ru-RU" sz="2400" b="1" dirty="0" smtClean="0">
                  <a:solidFill>
                    <a:schemeClr val="bg1"/>
                  </a:solidFill>
                  <a:latin typeface="Arial Narrow" pitchFamily="34" charset="0"/>
                </a:rPr>
                <a:t>нарядными, их покрывают глазурями (тонкий стекловидный слой)</a:t>
              </a:r>
            </a:p>
            <a:p>
              <a:pPr algn="ctr"/>
              <a:r>
                <a:rPr lang="ru-RU" sz="2400" b="1" dirty="0" smtClean="0">
                  <a:solidFill>
                    <a:schemeClr val="bg1"/>
                  </a:solidFill>
                  <a:latin typeface="Arial Narrow" pitchFamily="34" charset="0"/>
                </a:rPr>
                <a:t>или непрозрачными эмалями. Получается </a:t>
              </a:r>
              <a:r>
                <a:rPr lang="ru-RU" sz="2400" b="1" dirty="0" smtClean="0">
                  <a:solidFill>
                    <a:srgbClr val="FFE697"/>
                  </a:solidFill>
                  <a:latin typeface="Arial Narrow" pitchFamily="34" charset="0"/>
                </a:rPr>
                <a:t>майолика. </a:t>
              </a:r>
            </a:p>
            <a:p>
              <a:pPr algn="ctr"/>
              <a:r>
                <a:rPr lang="ru-RU" sz="2400" b="1" dirty="0" smtClean="0">
                  <a:solidFill>
                    <a:schemeClr val="bg1"/>
                  </a:solidFill>
                  <a:latin typeface="Arial Narrow" pitchFamily="34" charset="0"/>
                </a:rPr>
                <a:t>Но </a:t>
              </a:r>
              <a:r>
                <a:rPr lang="ru-RU" sz="2400" b="1" dirty="0" err="1" smtClean="0">
                  <a:solidFill>
                    <a:schemeClr val="bg1"/>
                  </a:solidFill>
                  <a:latin typeface="Arial Narrow" pitchFamily="34" charset="0"/>
                </a:rPr>
                <a:t>художника-керамиста</a:t>
              </a:r>
              <a:r>
                <a:rPr lang="ru-RU" sz="2400" b="1" dirty="0" smtClean="0">
                  <a:solidFill>
                    <a:schemeClr val="bg1"/>
                  </a:solidFill>
                  <a:latin typeface="Arial Narrow" pitchFamily="34" charset="0"/>
                </a:rPr>
                <a:t> может привлечь и натуральный цвет </a:t>
              </a:r>
            </a:p>
            <a:p>
              <a:pPr algn="ctr"/>
              <a:r>
                <a:rPr lang="ru-RU" sz="2400" b="1" dirty="0" smtClean="0">
                  <a:solidFill>
                    <a:schemeClr val="bg1"/>
                  </a:solidFill>
                  <a:latin typeface="Arial Narrow" pitchFamily="34" charset="0"/>
                </a:rPr>
                <a:t>обожжённой глины </a:t>
              </a:r>
              <a:r>
                <a:rPr lang="ru-RU" sz="2400" b="1" dirty="0" smtClean="0">
                  <a:solidFill>
                    <a:srgbClr val="FFE697"/>
                  </a:solidFill>
                  <a:latin typeface="Arial Narrow" pitchFamily="34" charset="0"/>
                </a:rPr>
                <a:t>– терракота</a:t>
              </a:r>
              <a:r>
                <a:rPr lang="ru-RU" sz="2400" b="1" dirty="0" smtClean="0">
                  <a:solidFill>
                    <a:schemeClr val="bg1"/>
                  </a:solidFill>
                  <a:latin typeface="Arial Narrow" pitchFamily="34" charset="0"/>
                </a:rPr>
                <a:t>, что означает «жжённая земля».</a:t>
              </a:r>
            </a:p>
            <a:p>
              <a:pPr algn="ctr"/>
              <a:r>
                <a:rPr lang="ru-RU" sz="2400" b="1" dirty="0" smtClean="0">
                  <a:solidFill>
                    <a:schemeClr val="bg1"/>
                  </a:solidFill>
                  <a:latin typeface="Arial Narrow" pitchFamily="34" charset="0"/>
                </a:rPr>
                <a:t>Если в народном творчестве глиняная посуда была связана с </a:t>
              </a:r>
            </a:p>
            <a:p>
              <a:pPr algn="ctr"/>
              <a:r>
                <a:rPr lang="ru-RU" sz="2400" b="1" dirty="0" smtClean="0">
                  <a:solidFill>
                    <a:schemeClr val="bg1"/>
                  </a:solidFill>
                  <a:latin typeface="Arial Narrow" pitchFamily="34" charset="0"/>
                </a:rPr>
                <a:t>практическим применением, то в современном декоративном </a:t>
              </a:r>
            </a:p>
            <a:p>
              <a:pPr algn="ctr"/>
              <a:r>
                <a:rPr lang="ru-RU" sz="2400" b="1" dirty="0" smtClean="0">
                  <a:solidFill>
                    <a:schemeClr val="bg1"/>
                  </a:solidFill>
                  <a:latin typeface="Arial Narrow" pitchFamily="34" charset="0"/>
                </a:rPr>
                <a:t>искусстве она во многом потеряла это назначение, </a:t>
              </a:r>
            </a:p>
            <a:p>
              <a:pPr algn="ctr"/>
              <a:r>
                <a:rPr lang="ru-RU" sz="2400" b="1" dirty="0" smtClean="0">
                  <a:solidFill>
                    <a:schemeClr val="bg1"/>
                  </a:solidFill>
                  <a:latin typeface="Arial Narrow" pitchFamily="34" charset="0"/>
                </a:rPr>
                <a:t>став просто видом творчества. Сегодня </a:t>
              </a:r>
              <a:r>
                <a:rPr lang="ru-RU" sz="2400" b="1" dirty="0" err="1" smtClean="0">
                  <a:solidFill>
                    <a:schemeClr val="bg1"/>
                  </a:solidFill>
                  <a:latin typeface="Arial Narrow" pitchFamily="34" charset="0"/>
                </a:rPr>
                <a:t>художники-керамисты</a:t>
              </a:r>
              <a:endParaRPr lang="ru-RU" sz="2400" b="1" dirty="0" smtClean="0">
                <a:solidFill>
                  <a:schemeClr val="bg1"/>
                </a:solidFill>
                <a:latin typeface="Arial Narrow" pitchFamily="34" charset="0"/>
              </a:endParaRPr>
            </a:p>
            <a:p>
              <a:pPr algn="ctr"/>
              <a:r>
                <a:rPr lang="ru-RU" sz="2400" b="1" dirty="0" smtClean="0">
                  <a:solidFill>
                    <a:schemeClr val="bg1"/>
                  </a:solidFill>
                  <a:latin typeface="Arial Narrow" pitchFamily="34" charset="0"/>
                </a:rPr>
                <a:t>применяют керамику в оформлении помещений. Они раскрывают </a:t>
              </a:r>
            </a:p>
            <a:p>
              <a:pPr algn="ctr"/>
              <a:r>
                <a:rPr lang="ru-RU" sz="2400" b="1" dirty="0" smtClean="0">
                  <a:solidFill>
                    <a:schemeClr val="bg1"/>
                  </a:solidFill>
                  <a:latin typeface="Arial Narrow" pitchFamily="34" charset="0"/>
                </a:rPr>
                <a:t>новые возможности материала, богатство его цвета и фактуры.</a:t>
              </a:r>
              <a:endParaRPr lang="ru-RU" sz="2400" b="1" dirty="0">
                <a:solidFill>
                  <a:schemeClr val="bg1"/>
                </a:solidFill>
                <a:latin typeface="Arial Narrow" pitchFamily="34" charset="0"/>
              </a:endParaRPr>
            </a:p>
          </p:txBody>
        </p:sp>
      </p:grpSp>
      <p:pic>
        <p:nvPicPr>
          <p:cNvPr id="7" name="Сиртаки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9324528" y="34290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9">
                <p:cTn id="1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5847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spc="50" dirty="0" smtClean="0">
                <a:ln w="11430"/>
                <a:solidFill>
                  <a:srgbClr val="FFDB69"/>
                </a:solidFill>
                <a:latin typeface="Arial Narrow" pitchFamily="34" charset="0"/>
              </a:rPr>
              <a:t>Эгейское искусство. Вазопись </a:t>
            </a:r>
            <a:r>
              <a:rPr lang="ru-RU" sz="3200" b="1" spc="50" dirty="0">
                <a:ln w="11430"/>
                <a:solidFill>
                  <a:srgbClr val="FFDB69"/>
                </a:solidFill>
                <a:latin typeface="Arial Narrow" pitchFamily="34" charset="0"/>
              </a:rPr>
              <a:t>стиля </a:t>
            </a:r>
            <a:r>
              <a:rPr lang="ru-RU" sz="3200" b="1" spc="50" dirty="0" err="1">
                <a:ln w="11430"/>
                <a:solidFill>
                  <a:srgbClr val="FFDB69"/>
                </a:solidFill>
                <a:latin typeface="Arial Narrow" pitchFamily="34" charset="0"/>
              </a:rPr>
              <a:t>Камарес</a:t>
            </a:r>
            <a:endParaRPr lang="ru-RU" sz="3200" b="1" spc="50" dirty="0">
              <a:ln w="11430"/>
              <a:solidFill>
                <a:srgbClr val="FFDB69"/>
              </a:solidFill>
              <a:latin typeface="Arial Narrow" pitchFamily="34" charset="0"/>
            </a:endParaRPr>
          </a:p>
        </p:txBody>
      </p:sp>
      <p:pic>
        <p:nvPicPr>
          <p:cNvPr id="6" name="Picture 2" descr="C:\Documents and Settings\Макс\Рабочий стол\Мама\матер. скан\ск. греция\сканирование0004.jpg"/>
          <p:cNvPicPr>
            <a:picLocks noChangeAspect="1" noChangeArrowheads="1"/>
          </p:cNvPicPr>
          <p:nvPr/>
        </p:nvPicPr>
        <p:blipFill>
          <a:blip r:embed="rId2" cstate="print">
            <a:lum bright="-20000" contrast="40000"/>
          </a:blip>
          <a:srcRect l="6806" t="3226" r="11403" b="3253"/>
          <a:stretch>
            <a:fillRect/>
          </a:stretch>
        </p:blipFill>
        <p:spPr bwMode="auto">
          <a:xfrm>
            <a:off x="5076056" y="2132856"/>
            <a:ext cx="3431934" cy="451433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4580" name="TextBox 7"/>
          <p:cNvSpPr txBox="1">
            <a:spLocks noChangeArrowheads="1"/>
          </p:cNvSpPr>
          <p:nvPr/>
        </p:nvSpPr>
        <p:spPr bwMode="auto">
          <a:xfrm>
            <a:off x="0" y="476672"/>
            <a:ext cx="9144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Arial Narrow" pitchFamily="34" charset="0"/>
              </a:rPr>
              <a:t>        </a:t>
            </a:r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На Крите, в одной из пещер у селения </a:t>
            </a:r>
            <a:r>
              <a:rPr lang="ru-RU" sz="2400" b="1" dirty="0" err="1">
                <a:solidFill>
                  <a:schemeClr val="bg1"/>
                </a:solidFill>
                <a:latin typeface="Arial Narrow" pitchFamily="34" charset="0"/>
              </a:rPr>
              <a:t>Камарес</a:t>
            </a:r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 были обнаружены замечательные произведения вазовой керамики, удивляющие техническим  </a:t>
            </a:r>
            <a:r>
              <a:rPr lang="ru-RU" sz="2400" b="1" dirty="0" smtClean="0">
                <a:solidFill>
                  <a:schemeClr val="bg1"/>
                </a:solidFill>
                <a:latin typeface="Arial Narrow" pitchFamily="34" charset="0"/>
              </a:rPr>
              <a:t>совершенством, необычностью и  </a:t>
            </a:r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разнообразием форм, оригинальностью орнамента  </a:t>
            </a:r>
            <a:r>
              <a:rPr lang="ru-RU" sz="2400" b="1" dirty="0" smtClean="0">
                <a:solidFill>
                  <a:schemeClr val="bg1"/>
                </a:solidFill>
                <a:latin typeface="Arial Narrow" pitchFamily="34" charset="0"/>
              </a:rPr>
              <a:t>и  живописного рисунка.</a:t>
            </a:r>
            <a:endParaRPr lang="ru-RU" sz="2400" b="1" dirty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24581" name="TextBox 8"/>
          <p:cNvSpPr txBox="1">
            <a:spLocks noChangeArrowheads="1"/>
          </p:cNvSpPr>
          <p:nvPr/>
        </p:nvSpPr>
        <p:spPr bwMode="auto">
          <a:xfrm>
            <a:off x="1979712" y="5949280"/>
            <a:ext cx="291778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Arial Narrow" pitchFamily="34" charset="0"/>
              </a:rPr>
              <a:t>ВАЗА В СТИЛЕ КАМАРЕС.</a:t>
            </a:r>
            <a:endParaRPr lang="ru-RU" sz="2000" b="1" dirty="0">
              <a:solidFill>
                <a:schemeClr val="bg1"/>
              </a:solidFill>
              <a:latin typeface="Arial Narrow" pitchFamily="34" charset="0"/>
            </a:endParaRPr>
          </a:p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Arial Narrow" pitchFamily="34" charset="0"/>
              </a:rPr>
              <a:t>  </a:t>
            </a:r>
            <a:r>
              <a:rPr lang="ru-RU" sz="2000" i="1" dirty="0" smtClean="0">
                <a:solidFill>
                  <a:schemeClr val="bg1"/>
                </a:solidFill>
                <a:latin typeface="Arial Narrow" pitchFamily="34" charset="0"/>
              </a:rPr>
              <a:t>1450 г. до н. э.</a:t>
            </a:r>
            <a:endParaRPr lang="ru-RU" sz="2000" i="1" dirty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24582" name="TextBox 10"/>
          <p:cNvSpPr txBox="1">
            <a:spLocks noChangeArrowheads="1"/>
          </p:cNvSpPr>
          <p:nvPr/>
        </p:nvSpPr>
        <p:spPr bwMode="auto">
          <a:xfrm>
            <a:off x="251520" y="2132856"/>
            <a:ext cx="4860031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latin typeface="Arial Narrow" pitchFamily="34" charset="0"/>
              </a:rPr>
              <a:t>Весело играют всего два цвета: </a:t>
            </a:r>
            <a:r>
              <a:rPr lang="ru-RU" sz="2800" b="1" dirty="0" smtClean="0">
                <a:solidFill>
                  <a:schemeClr val="bg1"/>
                </a:solidFill>
                <a:latin typeface="Arial Narrow" pitchFamily="34" charset="0"/>
              </a:rPr>
              <a:t>жёлтой охры и граната.</a:t>
            </a:r>
          </a:p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Arial Narrow" pitchFamily="34" charset="0"/>
              </a:rPr>
              <a:t>Преобладает морской стиль.</a:t>
            </a:r>
          </a:p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Arial Narrow" pitchFamily="34" charset="0"/>
              </a:rPr>
              <a:t>Разнообразны формы этих керамических изделий: </a:t>
            </a:r>
          </a:p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Arial Narrow" pitchFamily="34" charset="0"/>
              </a:rPr>
              <a:t>это чаши, кубки, горшки </a:t>
            </a:r>
          </a:p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Arial Narrow" pitchFamily="34" charset="0"/>
              </a:rPr>
              <a:t>и кувшины с тончайшими,</a:t>
            </a:r>
          </a:p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Arial Narrow" pitchFamily="34" charset="0"/>
              </a:rPr>
              <a:t>как яичная скорлупа стенками.</a:t>
            </a:r>
            <a:endParaRPr lang="ru-RU" sz="2800" b="1" dirty="0">
              <a:solidFill>
                <a:schemeClr val="bg1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3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3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8" accel="100000" fill="hold">
                                          <p:stCondLst>
                                            <p:cond delay="19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3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8" accel="100000" fill="hold">
                                          <p:stCondLst>
                                            <p:cond delay="19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3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8" accel="100000" fill="hold">
                                          <p:stCondLst>
                                            <p:cond delay="19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400" decel="100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" decel="100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decel="100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decel="100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  <p:bldP spid="24581" grpId="0"/>
      <p:bldP spid="2458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Макс\Рабочий стол\Мама\матер. скан\ск. греция\г-6.jpg"/>
          <p:cNvPicPr>
            <a:picLocks noChangeAspect="1" noChangeArrowheads="1"/>
          </p:cNvPicPr>
          <p:nvPr/>
        </p:nvPicPr>
        <p:blipFill>
          <a:blip r:embed="rId2" cstate="print">
            <a:lum bright="-20000" contrast="40000"/>
          </a:blip>
          <a:srcRect t="3182" r="1818" b="5454"/>
          <a:stretch>
            <a:fillRect/>
          </a:stretch>
        </p:blipFill>
        <p:spPr bwMode="auto">
          <a:xfrm>
            <a:off x="214282" y="357166"/>
            <a:ext cx="4573742" cy="5674828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5603" name="TextBox 2"/>
          <p:cNvSpPr txBox="1">
            <a:spLocks noChangeArrowheads="1"/>
          </p:cNvSpPr>
          <p:nvPr/>
        </p:nvSpPr>
        <p:spPr bwMode="auto">
          <a:xfrm>
            <a:off x="323528" y="6309320"/>
            <a:ext cx="428625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Arial Narrow" pitchFamily="34" charset="0"/>
              </a:rPr>
              <a:t>ВАЗА  ОСЬМИНОГ. </a:t>
            </a:r>
            <a:r>
              <a:rPr lang="ru-RU" sz="2000" i="1" dirty="0" smtClean="0">
                <a:solidFill>
                  <a:schemeClr val="bg1"/>
                </a:solidFill>
                <a:latin typeface="Century Gothic" pitchFamily="34" charset="0"/>
              </a:rPr>
              <a:t>1450 г</a:t>
            </a:r>
            <a:r>
              <a:rPr lang="ru-RU" sz="2000" i="1" dirty="0">
                <a:solidFill>
                  <a:schemeClr val="bg1"/>
                </a:solidFill>
                <a:latin typeface="Century Gothic" pitchFamily="34" charset="0"/>
              </a:rPr>
              <a:t>. до н. э.</a:t>
            </a:r>
          </a:p>
        </p:txBody>
      </p:sp>
      <p:sp>
        <p:nvSpPr>
          <p:cNvPr id="25604" name="TextBox 4"/>
          <p:cNvSpPr txBox="1">
            <a:spLocks noChangeArrowheads="1"/>
          </p:cNvSpPr>
          <p:nvPr/>
        </p:nvSpPr>
        <p:spPr bwMode="auto">
          <a:xfrm>
            <a:off x="5002907" y="260648"/>
            <a:ext cx="4141093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Arial Narrow" pitchFamily="34" charset="0"/>
              </a:rPr>
              <a:t>Знаменитая ваза </a:t>
            </a:r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«Осьминог» – произведение в своём роде уникальное и в то же время </a:t>
            </a:r>
            <a:r>
              <a:rPr lang="ru-RU" sz="2400" b="1" dirty="0" smtClean="0">
                <a:solidFill>
                  <a:schemeClr val="bg1"/>
                </a:solidFill>
                <a:latin typeface="Arial Narrow" pitchFamily="34" charset="0"/>
              </a:rPr>
              <a:t>характерное </a:t>
            </a:r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для эгейского </a:t>
            </a:r>
            <a:r>
              <a:rPr lang="ru-RU" sz="2400" b="1" dirty="0" smtClean="0">
                <a:solidFill>
                  <a:schemeClr val="bg1"/>
                </a:solidFill>
                <a:latin typeface="Arial Narrow" pitchFamily="34" charset="0"/>
              </a:rPr>
              <a:t>стиля </a:t>
            </a:r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вазописи.</a:t>
            </a:r>
          </a:p>
        </p:txBody>
      </p:sp>
      <p:sp>
        <p:nvSpPr>
          <p:cNvPr id="25605" name="TextBox 5"/>
          <p:cNvSpPr txBox="1">
            <a:spLocks noChangeArrowheads="1"/>
          </p:cNvSpPr>
          <p:nvPr/>
        </p:nvSpPr>
        <p:spPr bwMode="auto">
          <a:xfrm>
            <a:off x="5000624" y="2571750"/>
            <a:ext cx="4395912" cy="4062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Они пленительны и нежны,</a:t>
            </a:r>
          </a:p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Они изысканно небрежны,</a:t>
            </a:r>
          </a:p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То гармонически  </a:t>
            </a:r>
            <a:r>
              <a:rPr lang="ru-RU" sz="2400" b="1" dirty="0" err="1">
                <a:solidFill>
                  <a:schemeClr val="bg1"/>
                </a:solidFill>
                <a:latin typeface="Arial Narrow" pitchFamily="34" charset="0"/>
              </a:rPr>
              <a:t>размерны</a:t>
            </a:r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,</a:t>
            </a:r>
          </a:p>
          <a:p>
            <a:r>
              <a:rPr lang="ru-RU" sz="2400" b="1" dirty="0" smtClean="0">
                <a:solidFill>
                  <a:schemeClr val="bg1"/>
                </a:solidFill>
                <a:latin typeface="Arial Narrow" pitchFamily="34" charset="0"/>
              </a:rPr>
              <a:t>То </a:t>
            </a:r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соблазнительно неверны,</a:t>
            </a:r>
          </a:p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Всегда закончены и цельны,</a:t>
            </a:r>
          </a:p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Неизмеримо нераздельны,</a:t>
            </a:r>
          </a:p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 завершенность линий их</a:t>
            </a:r>
          </a:p>
          <a:p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Звучит, как </a:t>
            </a:r>
            <a:r>
              <a:rPr lang="ru-RU" sz="2400" b="1" dirty="0" err="1">
                <a:solidFill>
                  <a:schemeClr val="bg1"/>
                </a:solidFill>
                <a:latin typeface="Arial Narrow" pitchFamily="34" charset="0"/>
              </a:rPr>
              <a:t>полнопевный</a:t>
            </a:r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 стих…</a:t>
            </a:r>
          </a:p>
          <a:p>
            <a:endParaRPr lang="ru-RU" sz="2400" dirty="0">
              <a:latin typeface="Arial Narrow" pitchFamily="34" charset="0"/>
            </a:endParaRPr>
          </a:p>
          <a:p>
            <a:r>
              <a:rPr lang="ru-RU" sz="2400" dirty="0">
                <a:latin typeface="Arial Narrow" pitchFamily="34" charset="0"/>
              </a:rPr>
              <a:t>                        </a:t>
            </a:r>
            <a:r>
              <a:rPr lang="ru-RU" sz="2400" i="1" dirty="0">
                <a:solidFill>
                  <a:schemeClr val="bg1"/>
                </a:solidFill>
                <a:latin typeface="Arial Narrow" pitchFamily="34" charset="0"/>
              </a:rPr>
              <a:t>В.Я. Брюсов</a:t>
            </a:r>
          </a:p>
          <a:p>
            <a:endParaRPr lang="ru-RU" dirty="0">
              <a:latin typeface="Century Gothic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00" decel="100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" decel="100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decel="100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decel="100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4" grpId="0"/>
      <p:bldP spid="2560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0"/>
          <p:cNvGrpSpPr>
            <a:grpSpLocks/>
          </p:cNvGrpSpPr>
          <p:nvPr/>
        </p:nvGrpSpPr>
        <p:grpSpPr bwMode="auto">
          <a:xfrm>
            <a:off x="2" y="2132856"/>
            <a:ext cx="9324529" cy="4725144"/>
            <a:chOff x="1000101" y="227950"/>
            <a:chExt cx="7159945" cy="3986868"/>
          </a:xfrm>
        </p:grpSpPr>
        <p:pic>
          <p:nvPicPr>
            <p:cNvPr id="66566" name="Picture 2" descr="C:\Documents and Settings\Макс\Рабочий стол\Мама\Материалы МХК\Скан. Греция\46.jpg"/>
            <p:cNvPicPr>
              <a:picLocks noChangeAspect="1" noChangeArrowheads="1"/>
            </p:cNvPicPr>
            <p:nvPr/>
          </p:nvPicPr>
          <p:blipFill>
            <a:blip r:embed="rId2" cstate="print">
              <a:lum contrast="40000"/>
            </a:blip>
            <a:srcRect l="16252" t="1637" r="19142" b="79810"/>
            <a:stretch>
              <a:fillRect/>
            </a:stretch>
          </p:blipFill>
          <p:spPr bwMode="auto">
            <a:xfrm>
              <a:off x="1071538" y="785794"/>
              <a:ext cx="6977812" cy="29289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6567" name="Picture 3"/>
            <p:cNvPicPr>
              <a:picLocks noChangeAspect="1" noChangeArrowheads="1"/>
            </p:cNvPicPr>
            <p:nvPr/>
          </p:nvPicPr>
          <p:blipFill>
            <a:blip r:embed="rId3" cstate="print">
              <a:lum contrast="40000"/>
            </a:blip>
            <a:srcRect/>
            <a:stretch>
              <a:fillRect/>
            </a:stretch>
          </p:blipFill>
          <p:spPr bwMode="auto">
            <a:xfrm>
              <a:off x="1071538" y="3714752"/>
              <a:ext cx="6929486" cy="495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6568" name="Picture 3"/>
            <p:cNvPicPr>
              <a:picLocks noChangeAspect="1" noChangeArrowheads="1"/>
            </p:cNvPicPr>
            <p:nvPr/>
          </p:nvPicPr>
          <p:blipFill>
            <a:blip r:embed="rId3" cstate="print">
              <a:lum contrast="40000"/>
            </a:blip>
            <a:srcRect/>
            <a:stretch>
              <a:fillRect/>
            </a:stretch>
          </p:blipFill>
          <p:spPr bwMode="auto">
            <a:xfrm>
              <a:off x="1087189" y="227950"/>
              <a:ext cx="6929486" cy="495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6569" name="Picture 3"/>
            <p:cNvPicPr>
              <a:picLocks noChangeAspect="1" noChangeArrowheads="1"/>
            </p:cNvPicPr>
            <p:nvPr/>
          </p:nvPicPr>
          <p:blipFill>
            <a:blip r:embed="rId3" cstate="print">
              <a:lum contrast="40000"/>
            </a:blip>
            <a:srcRect l="38144" r="6186" b="-15385"/>
            <a:stretch>
              <a:fillRect/>
            </a:stretch>
          </p:blipFill>
          <p:spPr bwMode="auto">
            <a:xfrm rot="16200000">
              <a:off x="-677203" y="1966011"/>
              <a:ext cx="3926111" cy="5715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6570" name="Picture 3"/>
            <p:cNvPicPr>
              <a:picLocks noChangeAspect="1" noChangeArrowheads="1"/>
            </p:cNvPicPr>
            <p:nvPr/>
          </p:nvPicPr>
          <p:blipFill>
            <a:blip r:embed="rId3" cstate="print">
              <a:lum contrast="40000"/>
            </a:blip>
            <a:srcRect l="38144" r="6186" b="-15385"/>
            <a:stretch>
              <a:fillRect/>
            </a:stretch>
          </p:blipFill>
          <p:spPr bwMode="auto">
            <a:xfrm rot="16200000">
              <a:off x="5862505" y="1917277"/>
              <a:ext cx="3986867" cy="6082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2" name="Заголовок 15"/>
          <p:cNvSpPr txBox="1">
            <a:spLocks/>
          </p:cNvSpPr>
          <p:nvPr/>
        </p:nvSpPr>
        <p:spPr>
          <a:xfrm>
            <a:off x="0" y="0"/>
            <a:ext cx="9144000" cy="692696"/>
          </a:xfrm>
          <a:prstGeom prst="rect">
            <a:avLst/>
          </a:prstGeo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484632" algn="ctr" fontAlgn="auto">
              <a:spcAft>
                <a:spcPts val="0"/>
              </a:spcAft>
              <a:defRPr/>
            </a:pPr>
            <a:r>
              <a:rPr lang="ru-RU" sz="5400" b="1" dirty="0">
                <a:ln w="11430"/>
                <a:solidFill>
                  <a:srgbClr val="FFDB69"/>
                </a:solidFill>
                <a:latin typeface="Arial Narrow" pitchFamily="34" charset="0"/>
                <a:ea typeface="+mj-ea"/>
                <a:cs typeface="+mj-cs"/>
              </a:rPr>
              <a:t>Вазопись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1" y="620688"/>
            <a:ext cx="914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Arial Narrow" pitchFamily="34" charset="0"/>
              </a:rPr>
              <a:t>.</a:t>
            </a:r>
            <a:endParaRPr lang="ru-RU" sz="2400" b="1" dirty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54277" name="TextBox 9"/>
          <p:cNvSpPr txBox="1">
            <a:spLocks noChangeArrowheads="1"/>
          </p:cNvSpPr>
          <p:nvPr/>
        </p:nvSpPr>
        <p:spPr bwMode="auto">
          <a:xfrm>
            <a:off x="0" y="764704"/>
            <a:ext cx="91440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Arial Narrow" pitchFamily="34" charset="0"/>
              </a:rPr>
              <a:t>Греческая живопись представлена главным  образом вазописью.  Греческая </a:t>
            </a:r>
            <a:r>
              <a:rPr lang="ru-RU" sz="2800" b="1" dirty="0">
                <a:solidFill>
                  <a:schemeClr val="bg1"/>
                </a:solidFill>
                <a:latin typeface="Arial Narrow" pitchFamily="34" charset="0"/>
              </a:rPr>
              <a:t>вазопись принадлежит к вершинам  мирового </a:t>
            </a:r>
            <a:r>
              <a:rPr lang="ru-RU" sz="2800" b="1" dirty="0" smtClean="0">
                <a:solidFill>
                  <a:schemeClr val="bg1"/>
                </a:solidFill>
                <a:latin typeface="Arial Narrow" pitchFamily="34" charset="0"/>
              </a:rPr>
              <a:t> прикладного  </a:t>
            </a:r>
            <a:r>
              <a:rPr lang="ru-RU" sz="2800" b="1" dirty="0">
                <a:solidFill>
                  <a:schemeClr val="bg1"/>
                </a:solidFill>
                <a:latin typeface="Arial Narrow" pitchFamily="34" charset="0"/>
              </a:rPr>
              <a:t>и изобразительного искусства 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5427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79512" y="188640"/>
            <a:ext cx="457203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EAA7"/>
                </a:solidFill>
                <a:latin typeface="Arial Narrow" pitchFamily="34" charset="0"/>
              </a:rPr>
              <a:t>КЕРАМИКА</a:t>
            </a:r>
            <a:r>
              <a:rPr lang="ru-RU" sz="2400" b="1" dirty="0" smtClean="0">
                <a:solidFill>
                  <a:srgbClr val="FFDC6D"/>
                </a:solidFill>
                <a:latin typeface="Arial Narrow" pitchFamily="34" charset="0"/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  <a:latin typeface="Arial Narrow" pitchFamily="34" charset="0"/>
              </a:rPr>
              <a:t>(греч.</a:t>
            </a:r>
            <a:r>
              <a:rPr lang="en-US" sz="2400" b="1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  <a:latin typeface="Arial Narrow" pitchFamily="34" charset="0"/>
              </a:rPr>
              <a:t>keramike</a:t>
            </a:r>
            <a:r>
              <a:rPr lang="en-US" sz="2400" b="1" dirty="0" smtClean="0">
                <a:solidFill>
                  <a:schemeClr val="bg1"/>
                </a:solidFill>
                <a:latin typeface="Arial Narrow" pitchFamily="34" charset="0"/>
              </a:rPr>
              <a:t> – </a:t>
            </a:r>
            <a:r>
              <a:rPr lang="ru-RU" sz="2400" b="1" dirty="0" smtClean="0">
                <a:solidFill>
                  <a:schemeClr val="bg1"/>
                </a:solidFill>
                <a:latin typeface="Arial Narrow" pitchFamily="34" charset="0"/>
              </a:rPr>
              <a:t>гончарное искусство, от </a:t>
            </a:r>
            <a:r>
              <a:rPr lang="en-US" sz="2400" b="1" dirty="0" err="1" smtClean="0">
                <a:solidFill>
                  <a:schemeClr val="bg1"/>
                </a:solidFill>
                <a:latin typeface="Arial Narrow" pitchFamily="34" charset="0"/>
              </a:rPr>
              <a:t>keramos</a:t>
            </a:r>
            <a:r>
              <a:rPr lang="ru-RU" sz="2400" b="1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US" sz="2400" b="1" dirty="0" smtClean="0">
                <a:solidFill>
                  <a:schemeClr val="bg1"/>
                </a:solidFill>
                <a:latin typeface="Arial Narrow" pitchFamily="34" charset="0"/>
              </a:rPr>
              <a:t>– </a:t>
            </a:r>
            <a:r>
              <a:rPr lang="ru-RU" sz="2400" b="1" dirty="0" smtClean="0">
                <a:solidFill>
                  <a:srgbClr val="FFEAA7"/>
                </a:solidFill>
                <a:latin typeface="Arial Narrow" pitchFamily="34" charset="0"/>
              </a:rPr>
              <a:t>ГЛИНА)</a:t>
            </a:r>
            <a:r>
              <a:rPr lang="ru-RU" sz="2400" b="1" dirty="0" smtClean="0">
                <a:solidFill>
                  <a:schemeClr val="bg1"/>
                </a:solidFill>
                <a:latin typeface="Arial Narrow" pitchFamily="34" charset="0"/>
              </a:rPr>
              <a:t>, изделия и материалы, полученные спеканием (обжигом ) глин и их смесей с минеральными добавками, а также окислов и других неорганических соединений. Керамика появилась в эпоху неолита. Основные виды керамики – терракота, майолика, фаянс, фарфор. Изготовляют посуду, кирпич, черепицу, плитку, изразцы, скульптурные детали, художественные  изделия.</a:t>
            </a:r>
            <a:endParaRPr lang="ru-RU" sz="2400" b="1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9" name="Picture 2" descr="C:\Documents and Settings\Барбара\Рабочий стол\керамика -стекло\сканирование0111.jpg"/>
          <p:cNvPicPr>
            <a:picLocks noChangeAspect="1" noChangeArrowheads="1"/>
          </p:cNvPicPr>
          <p:nvPr/>
        </p:nvPicPr>
        <p:blipFill>
          <a:blip r:embed="rId2" cstate="print">
            <a:lum bright="-20000" contrast="40000"/>
          </a:blip>
          <a:srcRect l="4656" t="3483" r="3485" b="628"/>
          <a:stretch>
            <a:fillRect/>
          </a:stretch>
        </p:blipFill>
        <p:spPr bwMode="auto">
          <a:xfrm>
            <a:off x="4857752" y="357166"/>
            <a:ext cx="4000528" cy="6143668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1835696" y="5805264"/>
            <a:ext cx="293702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200" b="1" dirty="0" smtClean="0">
                <a:solidFill>
                  <a:schemeClr val="bg1"/>
                </a:solidFill>
                <a:latin typeface="Arial Narrow" pitchFamily="34" charset="0"/>
              </a:rPr>
              <a:t>В мастерской </a:t>
            </a:r>
          </a:p>
          <a:p>
            <a:pPr algn="ctr"/>
            <a:r>
              <a:rPr lang="ru-RU" sz="2200" b="1" dirty="0" smtClean="0">
                <a:solidFill>
                  <a:schemeClr val="bg1"/>
                </a:solidFill>
                <a:latin typeface="Arial Narrow" pitchFamily="34" charset="0"/>
              </a:rPr>
              <a:t>художника – </a:t>
            </a:r>
            <a:r>
              <a:rPr lang="ru-RU" sz="2200" b="1" dirty="0" err="1" smtClean="0">
                <a:solidFill>
                  <a:schemeClr val="bg1"/>
                </a:solidFill>
                <a:latin typeface="Arial Narrow" pitchFamily="34" charset="0"/>
              </a:rPr>
              <a:t>керамиста</a:t>
            </a:r>
            <a:r>
              <a:rPr lang="ru-RU" sz="2200" b="1" dirty="0" smtClean="0">
                <a:solidFill>
                  <a:schemeClr val="bg1"/>
                </a:solidFill>
                <a:latin typeface="Arial Narrow" pitchFamily="34" charset="0"/>
              </a:rPr>
              <a:t>.</a:t>
            </a:r>
            <a:endParaRPr lang="ru-RU" sz="2200" b="1" dirty="0">
              <a:solidFill>
                <a:schemeClr val="bg1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Мои документы\Мои сканированные изображения\2018-04 (апр)\сканирование0003.jpg"/>
          <p:cNvPicPr>
            <a:picLocks noChangeAspect="1" noChangeArrowheads="1"/>
          </p:cNvPicPr>
          <p:nvPr/>
        </p:nvPicPr>
        <p:blipFill>
          <a:blip r:embed="rId2" cstate="print">
            <a:lum contrast="40000"/>
          </a:blip>
          <a:srcRect t="1183" r="2871" b="1138"/>
          <a:stretch>
            <a:fillRect/>
          </a:stretch>
        </p:blipFill>
        <p:spPr bwMode="auto">
          <a:xfrm>
            <a:off x="467544" y="332655"/>
            <a:ext cx="3888432" cy="5656316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467544" y="6027003"/>
            <a:ext cx="35637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Arial Narrow" pitchFamily="34" charset="0"/>
              </a:rPr>
              <a:t>Майолика, расписанная по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Arial Narrow" pitchFamily="34" charset="0"/>
              </a:rPr>
              <a:t>мотивам работ М. Шагала.</a:t>
            </a:r>
            <a:endParaRPr lang="ru-RU" sz="2400" b="1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2052" name="Picture 4" descr="D:\Мои документы\Мои сканированные изображения\2018-04 (апр)\сканирование0006.jp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 t="1279"/>
          <a:stretch>
            <a:fillRect/>
          </a:stretch>
        </p:blipFill>
        <p:spPr bwMode="auto">
          <a:xfrm>
            <a:off x="4716017" y="332656"/>
            <a:ext cx="3926708" cy="6061226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5148064" y="6396335"/>
            <a:ext cx="34836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Arial Narrow" pitchFamily="34" charset="0"/>
              </a:rPr>
              <a:t>МАСТЕР гончарного дела.</a:t>
            </a:r>
            <a:endParaRPr lang="ru-RU" sz="2400" b="1" dirty="0">
              <a:solidFill>
                <a:schemeClr val="bg1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0"/>
            <a:ext cx="9143999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Arial Narrow" pitchFamily="34" charset="0"/>
              </a:rPr>
              <a:t>В отличие от народного мастера, работающего  в традиции                            и сохраняющего в своём творчестве передаваемые из поколения                      в поколение правила и навыки, современный художник – прикладник свободен в осуществлении  творческих замыслов. Он смело экспериментирует с материалом, формой, цветом, создавая всякий раз что – то совершенно новое. </a:t>
            </a:r>
            <a:r>
              <a:rPr lang="ru-RU" sz="2400" b="1" u="sng" dirty="0" smtClean="0">
                <a:solidFill>
                  <a:srgbClr val="FFEAA7"/>
                </a:solidFill>
                <a:latin typeface="Arial Narrow" pitchFamily="34" charset="0"/>
              </a:rPr>
              <a:t>Керамикой называют изделия из обожжённой глины.</a:t>
            </a:r>
            <a:r>
              <a:rPr lang="ru-RU" sz="2400" b="1" dirty="0" smtClean="0">
                <a:solidFill>
                  <a:srgbClr val="FFEAA7"/>
                </a:solidFill>
                <a:latin typeface="Arial Narrow" pitchFamily="34" charset="0"/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  <a:latin typeface="Arial Narrow" pitchFamily="34" charset="0"/>
              </a:rPr>
              <a:t>Фарфор и фаянс создаются из более тонких белых глин. Керамические изделия удивительно разнообразны –                  они различаются  формой, декором, характером поверхности.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Arial Narrow" pitchFamily="34" charset="0"/>
              </a:rPr>
              <a:t>Гончарные изделия после обжига выглядят блестящими, сверкающими, нарядными, когда их покрывают глазурями (тонкий стекловидный слой) или непрозрачными  эмалями. Это </a:t>
            </a:r>
            <a:r>
              <a:rPr lang="ru-RU" sz="2400" b="1" i="1" u="sng" dirty="0" smtClean="0">
                <a:solidFill>
                  <a:srgbClr val="FFEAA7"/>
                </a:solidFill>
                <a:latin typeface="Arial Narrow" pitchFamily="34" charset="0"/>
              </a:rPr>
              <a:t>майолика.</a:t>
            </a:r>
            <a:r>
              <a:rPr lang="ru-RU" sz="2400" b="1" dirty="0" smtClean="0">
                <a:solidFill>
                  <a:srgbClr val="FFEAA7"/>
                </a:solidFill>
                <a:latin typeface="Arial Narrow" pitchFamily="34" charset="0"/>
              </a:rPr>
              <a:t>    </a:t>
            </a:r>
            <a:r>
              <a:rPr lang="ru-RU" sz="2400" b="1" dirty="0" smtClean="0">
                <a:solidFill>
                  <a:srgbClr val="FFDB69"/>
                </a:solidFill>
                <a:latin typeface="Arial Narrow" pitchFamily="34" charset="0"/>
              </a:rPr>
              <a:t>                </a:t>
            </a:r>
            <a:r>
              <a:rPr lang="ru-RU" sz="2400" b="1" dirty="0" smtClean="0">
                <a:solidFill>
                  <a:schemeClr val="bg1"/>
                </a:solidFill>
                <a:latin typeface="Arial Narrow" pitchFamily="34" charset="0"/>
              </a:rPr>
              <a:t>Но художника – </a:t>
            </a:r>
            <a:r>
              <a:rPr lang="ru-RU" sz="2400" b="1" dirty="0" err="1" smtClean="0">
                <a:solidFill>
                  <a:schemeClr val="bg1"/>
                </a:solidFill>
                <a:latin typeface="Arial Narrow" pitchFamily="34" charset="0"/>
              </a:rPr>
              <a:t>керамиста</a:t>
            </a:r>
            <a:r>
              <a:rPr lang="ru-RU" sz="2400" b="1" dirty="0" smtClean="0">
                <a:solidFill>
                  <a:schemeClr val="bg1"/>
                </a:solidFill>
                <a:latin typeface="Arial Narrow" pitchFamily="34" charset="0"/>
              </a:rPr>
              <a:t> может привлечь и натуральный цвет обожжённой глины – </a:t>
            </a:r>
            <a:r>
              <a:rPr lang="ru-RU" sz="2400" b="1" i="1" u="sng" dirty="0" smtClean="0">
                <a:solidFill>
                  <a:srgbClr val="FFEAA7"/>
                </a:solidFill>
                <a:latin typeface="Arial Narrow" pitchFamily="34" charset="0"/>
              </a:rPr>
              <a:t>терракота</a:t>
            </a:r>
            <a:r>
              <a:rPr lang="ru-RU" sz="2400" b="1" dirty="0" smtClean="0">
                <a:solidFill>
                  <a:srgbClr val="FFEAA7"/>
                </a:solidFill>
                <a:latin typeface="Arial Narrow" pitchFamily="34" charset="0"/>
              </a:rPr>
              <a:t>, </a:t>
            </a:r>
            <a:r>
              <a:rPr lang="ru-RU" sz="2400" b="1" dirty="0" smtClean="0">
                <a:solidFill>
                  <a:schemeClr val="bg1"/>
                </a:solidFill>
                <a:latin typeface="Arial Narrow" pitchFamily="34" charset="0"/>
              </a:rPr>
              <a:t>что означает «жжённая земля». Если в народном творчестве глиняная посуда была связана с практическим применением, то в современном декоративном искусстве она                              во многом  потеряла это значение, став просто видом искусства.</a:t>
            </a:r>
            <a:endParaRPr lang="ru-RU" sz="2400" b="1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5" name="Picture 4" descr="C:\Documents and Settings\Макс\Рабочий стол\Мама\Скан. Греция\47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l="6154" t="55839" r="53847" b="42721"/>
          <a:stretch>
            <a:fillRect/>
          </a:stretch>
        </p:blipFill>
        <p:spPr bwMode="auto">
          <a:xfrm>
            <a:off x="0" y="6357934"/>
            <a:ext cx="9144000" cy="50006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Барбара\Рабочий стол\керамика -стекло\сканирование0116.jpg"/>
          <p:cNvPicPr>
            <a:picLocks noChangeAspect="1" noChangeArrowheads="1"/>
          </p:cNvPicPr>
          <p:nvPr/>
        </p:nvPicPr>
        <p:blipFill>
          <a:blip r:embed="rId2" cstate="print">
            <a:lum bright="-20000" contrast="30000"/>
          </a:blip>
          <a:srcRect l="2339" b="4160"/>
          <a:stretch>
            <a:fillRect/>
          </a:stretch>
        </p:blipFill>
        <p:spPr bwMode="auto">
          <a:xfrm>
            <a:off x="571472" y="212145"/>
            <a:ext cx="3053742" cy="3145417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123" name="Picture 3" descr="C:\Documents and Settings\Барбара\Рабочий стол\керамика -стекло\сканирование0113.jpg"/>
          <p:cNvPicPr>
            <a:picLocks noChangeAspect="1" noChangeArrowheads="1"/>
          </p:cNvPicPr>
          <p:nvPr/>
        </p:nvPicPr>
        <p:blipFill>
          <a:blip r:embed="rId3" cstate="print">
            <a:lum bright="-10000" contrast="30000"/>
          </a:blip>
          <a:srcRect l="2077" t="8115" r="18981"/>
          <a:stretch>
            <a:fillRect/>
          </a:stretch>
        </p:blipFill>
        <p:spPr bwMode="auto">
          <a:xfrm>
            <a:off x="4214810" y="214290"/>
            <a:ext cx="4435630" cy="2643206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124" name="Picture 4" descr="C:\Documents and Settings\Барбара\Рабочий стол\керамика -стекло\сканирование0119.jpg"/>
          <p:cNvPicPr>
            <a:picLocks noChangeAspect="1" noChangeArrowheads="1"/>
          </p:cNvPicPr>
          <p:nvPr/>
        </p:nvPicPr>
        <p:blipFill>
          <a:blip r:embed="rId4" cstate="print">
            <a:lum bright="-20000" contrast="30000"/>
          </a:blip>
          <a:srcRect l="3041" r="2702" b="4382"/>
          <a:stretch>
            <a:fillRect/>
          </a:stretch>
        </p:blipFill>
        <p:spPr bwMode="auto">
          <a:xfrm>
            <a:off x="5292080" y="3212976"/>
            <a:ext cx="3266056" cy="3371413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125" name="Picture 5" descr="C:\Documents and Settings\Барбара\Рабочий стол\керамика -стекло\сканирование0118.jpg"/>
          <p:cNvPicPr>
            <a:picLocks noChangeAspect="1" noChangeArrowheads="1"/>
          </p:cNvPicPr>
          <p:nvPr/>
        </p:nvPicPr>
        <p:blipFill>
          <a:blip r:embed="rId5" cstate="print">
            <a:lum bright="-20000" contrast="30000"/>
          </a:blip>
          <a:srcRect l="3070" b="3485"/>
          <a:stretch>
            <a:fillRect/>
          </a:stretch>
        </p:blipFill>
        <p:spPr bwMode="auto">
          <a:xfrm>
            <a:off x="1714480" y="3643314"/>
            <a:ext cx="2928958" cy="2968143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2" name="Группа 7"/>
          <p:cNvGrpSpPr/>
          <p:nvPr/>
        </p:nvGrpSpPr>
        <p:grpSpPr>
          <a:xfrm>
            <a:off x="500034" y="3571876"/>
            <a:ext cx="474347" cy="3118426"/>
            <a:chOff x="500034" y="3571876"/>
            <a:chExt cx="474347" cy="3118426"/>
          </a:xfrm>
        </p:grpSpPr>
        <p:sp>
          <p:nvSpPr>
            <p:cNvPr id="6" name="TextBox 5"/>
            <p:cNvSpPr txBox="1"/>
            <p:nvPr/>
          </p:nvSpPr>
          <p:spPr>
            <a:xfrm>
              <a:off x="500034" y="3571876"/>
              <a:ext cx="45719" cy="2677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>
                  <a:solidFill>
                    <a:schemeClr val="bg1"/>
                  </a:solidFill>
                  <a:latin typeface="Arial Narrow" pitchFamily="34" charset="0"/>
                </a:rPr>
                <a:t>Фактура</a:t>
              </a:r>
              <a:endParaRPr lang="ru-RU" sz="2400" b="1" dirty="0">
                <a:solidFill>
                  <a:schemeClr val="bg1"/>
                </a:solidFill>
                <a:latin typeface="Arial Narrow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928662" y="3643314"/>
              <a:ext cx="45719" cy="30469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 smtClean="0">
                  <a:solidFill>
                    <a:schemeClr val="bg1"/>
                  </a:solidFill>
                  <a:latin typeface="Arial Narrow" pitchFamily="34" charset="0"/>
                </a:rPr>
                <a:t>керамики</a:t>
              </a:r>
              <a:endParaRPr lang="ru-RU" sz="2400" b="1" dirty="0">
                <a:solidFill>
                  <a:schemeClr val="bg1"/>
                </a:solidFill>
                <a:latin typeface="Arial Narrow" pitchFamily="34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 decel="100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decel="10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decel="10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" decel="10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95936" y="3933056"/>
            <a:ext cx="51480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>
                <a:solidFill>
                  <a:schemeClr val="bg1"/>
                </a:solidFill>
                <a:latin typeface="Arial Narrow" pitchFamily="34" charset="0"/>
              </a:rPr>
              <a:t>П. </a:t>
            </a:r>
            <a:r>
              <a:rPr lang="ru-RU" sz="2200" b="1" dirty="0" err="1" smtClean="0">
                <a:solidFill>
                  <a:schemeClr val="bg1"/>
                </a:solidFill>
                <a:latin typeface="Arial Narrow" pitchFamily="34" charset="0"/>
              </a:rPr>
              <a:t>Мартинсон</a:t>
            </a:r>
            <a:r>
              <a:rPr lang="ru-RU" sz="2200" b="1" dirty="0" smtClean="0">
                <a:solidFill>
                  <a:schemeClr val="bg1"/>
                </a:solidFill>
                <a:latin typeface="Arial Narrow" pitchFamily="34" charset="0"/>
              </a:rPr>
              <a:t>. МЕЧТАТЕЛЬНЫЕ ВОРОНЫ. </a:t>
            </a:r>
          </a:p>
          <a:p>
            <a:pPr algn="ctr"/>
            <a:r>
              <a:rPr lang="ru-RU" sz="2200" i="1" dirty="0" smtClean="0">
                <a:solidFill>
                  <a:schemeClr val="bg1"/>
                </a:solidFill>
                <a:latin typeface="Arial Narrow" pitchFamily="34" charset="0"/>
              </a:rPr>
              <a:t>Мелкая пластика. Глина, глазурь.</a:t>
            </a:r>
            <a:endParaRPr lang="ru-RU" sz="2200" i="1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4" name="Picture 2" descr="D:\Мои документы\Мои сканированные изображения\2018-04 (апр)\сканирование0007.jpg"/>
          <p:cNvPicPr>
            <a:picLocks noChangeAspect="1" noChangeArrowheads="1"/>
          </p:cNvPicPr>
          <p:nvPr/>
        </p:nvPicPr>
        <p:blipFill>
          <a:blip r:embed="rId2" cstate="print">
            <a:lum bright="10000" contrast="30000"/>
          </a:blip>
          <a:srcRect t="1677" r="2275" b="2759"/>
          <a:stretch>
            <a:fillRect/>
          </a:stretch>
        </p:blipFill>
        <p:spPr bwMode="auto">
          <a:xfrm>
            <a:off x="323528" y="3068960"/>
            <a:ext cx="3744416" cy="338780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218" name="Picture 2" descr="C:\Documents and Settings\Барбара\Рабочий стол\керамика -стекло\сканирование0123.jpg"/>
          <p:cNvPicPr>
            <a:picLocks noChangeAspect="1" noChangeArrowheads="1"/>
          </p:cNvPicPr>
          <p:nvPr/>
        </p:nvPicPr>
        <p:blipFill>
          <a:blip r:embed="rId3" cstate="print">
            <a:lum bright="-10000" contrast="40000"/>
          </a:blip>
          <a:srcRect l="1085" t="8090" r="190"/>
          <a:stretch>
            <a:fillRect/>
          </a:stretch>
        </p:blipFill>
        <p:spPr bwMode="auto">
          <a:xfrm>
            <a:off x="3416014" y="332656"/>
            <a:ext cx="5476466" cy="3456384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251520" y="1844824"/>
            <a:ext cx="309634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>
                <a:solidFill>
                  <a:schemeClr val="bg1"/>
                </a:solidFill>
                <a:latin typeface="Arial Narrow" pitchFamily="34" charset="0"/>
              </a:rPr>
              <a:t>КОШКИ.</a:t>
            </a:r>
            <a:r>
              <a:rPr lang="ru-RU" sz="2200" i="1" dirty="0" smtClean="0">
                <a:solidFill>
                  <a:schemeClr val="bg1"/>
                </a:solidFill>
                <a:latin typeface="Arial Narrow" pitchFamily="34" charset="0"/>
              </a:rPr>
              <a:t> Керамика.</a:t>
            </a:r>
          </a:p>
          <a:p>
            <a:pPr algn="ctr"/>
            <a:r>
              <a:rPr lang="ru-RU" sz="2200" b="1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i="1" dirty="0" smtClean="0">
                <a:solidFill>
                  <a:schemeClr val="bg1"/>
                </a:solidFill>
                <a:latin typeface="Arial Narrow" pitchFamily="34" charset="0"/>
              </a:rPr>
              <a:t>Мелкая пластика.</a:t>
            </a:r>
            <a:r>
              <a:rPr lang="ru-RU" sz="2200" b="1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endParaRPr lang="ru-RU" sz="2200" i="1" dirty="0">
              <a:solidFill>
                <a:schemeClr val="bg1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4"/>
          <p:cNvGrpSpPr/>
          <p:nvPr/>
        </p:nvGrpSpPr>
        <p:grpSpPr>
          <a:xfrm>
            <a:off x="357158" y="285728"/>
            <a:ext cx="2214578" cy="2928958"/>
            <a:chOff x="2857488" y="1643050"/>
            <a:chExt cx="3500462" cy="3786214"/>
          </a:xfrm>
          <a:solidFill>
            <a:schemeClr val="bg1"/>
          </a:solidFill>
        </p:grpSpPr>
        <p:pic>
          <p:nvPicPr>
            <p:cNvPr id="1026" name="Picture 2" descr="D:\Мои документы\Мои сканированные изображения\2012-01 (янв)\сканирование0006.jpg"/>
            <p:cNvPicPr>
              <a:picLocks noChangeAspect="1" noChangeArrowheads="1"/>
            </p:cNvPicPr>
            <p:nvPr/>
          </p:nvPicPr>
          <p:blipFill>
            <a:blip r:embed="rId2" cstate="print">
              <a:lum contrast="40000"/>
            </a:blip>
            <a:srcRect l="3808" t="5982" r="2883" b="1741"/>
            <a:stretch>
              <a:fillRect/>
            </a:stretch>
          </p:blipFill>
          <p:spPr bwMode="auto">
            <a:xfrm>
              <a:off x="2857488" y="1643050"/>
              <a:ext cx="3500462" cy="3786214"/>
            </a:xfrm>
            <a:prstGeom prst="rect">
              <a:avLst/>
            </a:prstGeom>
            <a:ln w="38100" cap="sq">
              <a:solidFill>
                <a:schemeClr val="bg1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3" name="Прямоугольник 2"/>
            <p:cNvSpPr/>
            <p:nvPr/>
          </p:nvSpPr>
          <p:spPr>
            <a:xfrm>
              <a:off x="6072198" y="1857364"/>
              <a:ext cx="285752" cy="714380"/>
            </a:xfrm>
            <a:prstGeom prst="rect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accent6"/>
                </a:solidFill>
              </a:endParaRPr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6072198" y="4357694"/>
              <a:ext cx="285752" cy="1071570"/>
            </a:xfrm>
            <a:prstGeom prst="rect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accent6"/>
                </a:solidFill>
              </a:endParaRPr>
            </a:p>
          </p:txBody>
        </p:sp>
      </p:grpSp>
      <p:pic>
        <p:nvPicPr>
          <p:cNvPr id="1027" name="Picture 3" descr="D:\Мои документы\Мои сканированные изображения\2012-01 (янв)\сканирование0001.jpg"/>
          <p:cNvPicPr>
            <a:picLocks noChangeAspect="1" noChangeArrowheads="1"/>
          </p:cNvPicPr>
          <p:nvPr/>
        </p:nvPicPr>
        <p:blipFill>
          <a:blip r:embed="rId3" cstate="print">
            <a:lum bright="-10000" contrast="40000"/>
          </a:blip>
          <a:srcRect b="2273"/>
          <a:stretch>
            <a:fillRect/>
          </a:stretch>
        </p:blipFill>
        <p:spPr bwMode="auto">
          <a:xfrm>
            <a:off x="323528" y="3429000"/>
            <a:ext cx="8496944" cy="3029718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2627784" y="836712"/>
            <a:ext cx="6516216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err="1" smtClean="0">
                <a:solidFill>
                  <a:schemeClr val="bg1"/>
                </a:solidFill>
                <a:latin typeface="Arial Narrow" pitchFamily="34" charset="0"/>
              </a:rPr>
              <a:t>Кобанские</a:t>
            </a:r>
            <a:r>
              <a:rPr lang="ru-RU" sz="2200" b="1" dirty="0" smtClean="0">
                <a:solidFill>
                  <a:schemeClr val="bg1"/>
                </a:solidFill>
                <a:latin typeface="Arial Narrow" pitchFamily="34" charset="0"/>
              </a:rPr>
              <a:t> гончары лепили посуду на вращающейся подставке или пользовались гончарным кругом. Лощённую поверхность керамики часто украшает орнамент  и в основном – это геометрический орнамент. Археологи обнаруживают сосуды разного размера и назначения: горшочки, кувшины, большие  миски, кружки, чаши, бокалы, сосуды с крышками.</a:t>
            </a:r>
            <a:endParaRPr lang="ru-RU" sz="2200" b="1" dirty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91880" y="188640"/>
            <a:ext cx="460427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EEB9"/>
                </a:solidFill>
              </a:rPr>
              <a:t>ОБРАЗЦЫ КОБАНСКОЙ ПОСУДЫ. </a:t>
            </a:r>
          </a:p>
          <a:p>
            <a:pPr algn="ctr"/>
            <a:r>
              <a:rPr lang="ru-RU" sz="2400" i="1" dirty="0" smtClean="0">
                <a:solidFill>
                  <a:srgbClr val="FFEEB9"/>
                </a:solidFill>
              </a:rPr>
              <a:t>ІІ – І тысячелетия до н. э.</a:t>
            </a:r>
            <a:endParaRPr lang="ru-RU" sz="2400" i="1" dirty="0">
              <a:solidFill>
                <a:srgbClr val="FFEEB9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550821" y="467668"/>
            <a:ext cx="3225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i="1" dirty="0" smtClean="0">
                <a:solidFill>
                  <a:prstClr val="white"/>
                </a:solidFill>
              </a:rPr>
              <a:t>  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Мои сканированные изображения\2012-01 (янв)\2012-01 (янв)\сканирование0004.jpg"/>
          <p:cNvPicPr>
            <a:picLocks noChangeAspect="1" noChangeArrowheads="1"/>
          </p:cNvPicPr>
          <p:nvPr/>
        </p:nvPicPr>
        <p:blipFill>
          <a:blip r:embed="rId2" cstate="print">
            <a:lum bright="20000" contrast="40000"/>
          </a:blip>
          <a:srcRect l="1045" t="2255"/>
          <a:stretch>
            <a:fillRect/>
          </a:stretch>
        </p:blipFill>
        <p:spPr bwMode="auto">
          <a:xfrm>
            <a:off x="1907704" y="1628800"/>
            <a:ext cx="4256945" cy="293769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Picture 2" descr="D:\Мои документы\Мои сканированные изображения\2012-01 (янв)\сканирование0003.jpg"/>
          <p:cNvPicPr>
            <a:picLocks noChangeAspect="1" noChangeArrowheads="1"/>
          </p:cNvPicPr>
          <p:nvPr/>
        </p:nvPicPr>
        <p:blipFill>
          <a:blip r:embed="rId3" cstate="print">
            <a:lum bright="20000" contrast="40000"/>
          </a:blip>
          <a:srcRect r="7429" b="18145"/>
          <a:stretch>
            <a:fillRect/>
          </a:stretch>
        </p:blipFill>
        <p:spPr bwMode="auto">
          <a:xfrm>
            <a:off x="5940152" y="260648"/>
            <a:ext cx="2952328" cy="2450161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3" descr="E:\Мои сканированные изображения\2012-01 (янв)\2012-01 (янв)\сканирование0017.jpg"/>
          <p:cNvPicPr>
            <a:picLocks noChangeAspect="1" noChangeArrowheads="1"/>
          </p:cNvPicPr>
          <p:nvPr/>
        </p:nvPicPr>
        <p:blipFill>
          <a:blip r:embed="rId4" cstate="print">
            <a:lum contrast="30000"/>
          </a:blip>
          <a:srcRect l="47540" t="4837" r="36210" b="39993"/>
          <a:stretch>
            <a:fillRect/>
          </a:stretch>
        </p:blipFill>
        <p:spPr bwMode="auto">
          <a:xfrm>
            <a:off x="323528" y="2204864"/>
            <a:ext cx="1214446" cy="2357454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2" name="Группа 11"/>
          <p:cNvGrpSpPr/>
          <p:nvPr/>
        </p:nvGrpSpPr>
        <p:grpSpPr>
          <a:xfrm>
            <a:off x="3563888" y="4869160"/>
            <a:ext cx="1944216" cy="1656184"/>
            <a:chOff x="2627784" y="764704"/>
            <a:chExt cx="2171712" cy="2000264"/>
          </a:xfrm>
        </p:grpSpPr>
        <p:pic>
          <p:nvPicPr>
            <p:cNvPr id="10" name="Picture 3" descr="E:\Мои сканированные изображения\2012-01 (янв)\2012-01 (янв)\сканирование0017.jpg"/>
            <p:cNvPicPr>
              <a:picLocks noChangeAspect="1" noChangeArrowheads="1"/>
            </p:cNvPicPr>
            <p:nvPr/>
          </p:nvPicPr>
          <p:blipFill>
            <a:blip r:embed="rId4" cstate="print">
              <a:lum contrast="30000"/>
            </a:blip>
            <a:srcRect l="69398" t="14645" r="1543" b="38544"/>
            <a:stretch>
              <a:fillRect/>
            </a:stretch>
          </p:blipFill>
          <p:spPr bwMode="auto">
            <a:xfrm>
              <a:off x="2627784" y="764704"/>
              <a:ext cx="2171712" cy="2000264"/>
            </a:xfrm>
            <a:prstGeom prst="rect">
              <a:avLst/>
            </a:prstGeom>
            <a:ln w="38100" cap="sq">
              <a:solidFill>
                <a:schemeClr val="bg1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11" name="Прямоугольник 10"/>
            <p:cNvSpPr/>
            <p:nvPr/>
          </p:nvSpPr>
          <p:spPr>
            <a:xfrm>
              <a:off x="2627784" y="2492896"/>
              <a:ext cx="432048" cy="14401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4" name="Группа 13"/>
          <p:cNvGrpSpPr/>
          <p:nvPr/>
        </p:nvGrpSpPr>
        <p:grpSpPr>
          <a:xfrm>
            <a:off x="6516216" y="3068960"/>
            <a:ext cx="2304256" cy="3456384"/>
            <a:chOff x="251520" y="188640"/>
            <a:chExt cx="2160240" cy="3669012"/>
          </a:xfrm>
        </p:grpSpPr>
        <p:pic>
          <p:nvPicPr>
            <p:cNvPr id="7" name="Picture 3" descr="E:\Мои сканированные изображения\2012-01 (янв)\2012-01 (янв)\сканирование0017.jpg"/>
            <p:cNvPicPr>
              <a:picLocks noChangeAspect="1" noChangeArrowheads="1"/>
            </p:cNvPicPr>
            <p:nvPr/>
          </p:nvPicPr>
          <p:blipFill>
            <a:blip r:embed="rId4" cstate="print">
              <a:lum contrast="30000"/>
            </a:blip>
            <a:srcRect l="1529" t="1939" r="67882" b="7782"/>
            <a:stretch>
              <a:fillRect/>
            </a:stretch>
          </p:blipFill>
          <p:spPr bwMode="auto">
            <a:xfrm>
              <a:off x="251520" y="212246"/>
              <a:ext cx="2160240" cy="3645406"/>
            </a:xfrm>
            <a:prstGeom prst="rect">
              <a:avLst/>
            </a:prstGeom>
            <a:ln w="38100" cap="sq">
              <a:solidFill>
                <a:schemeClr val="bg1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13" name="Прямоугольник 12"/>
            <p:cNvSpPr/>
            <p:nvPr/>
          </p:nvSpPr>
          <p:spPr>
            <a:xfrm>
              <a:off x="1763688" y="188640"/>
              <a:ext cx="648072" cy="2160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5" name="Группа 16"/>
          <p:cNvGrpSpPr/>
          <p:nvPr/>
        </p:nvGrpSpPr>
        <p:grpSpPr>
          <a:xfrm>
            <a:off x="323528" y="4869160"/>
            <a:ext cx="2304256" cy="1689747"/>
            <a:chOff x="6732240" y="2996952"/>
            <a:chExt cx="2071702" cy="1617739"/>
          </a:xfrm>
        </p:grpSpPr>
        <p:pic>
          <p:nvPicPr>
            <p:cNvPr id="8" name="Picture 3" descr="E:\Мои сканированные изображения\2012-01 (янв)\2012-01 (янв)\сканирование0017.jpg"/>
            <p:cNvPicPr>
              <a:picLocks noChangeAspect="1" noChangeArrowheads="1"/>
            </p:cNvPicPr>
            <p:nvPr/>
          </p:nvPicPr>
          <p:blipFill>
            <a:blip r:embed="rId4" cstate="print">
              <a:lum contrast="30000"/>
            </a:blip>
            <a:srcRect l="66785" t="60230" r="5494" b="1911"/>
            <a:stretch>
              <a:fillRect/>
            </a:stretch>
          </p:blipFill>
          <p:spPr bwMode="auto">
            <a:xfrm>
              <a:off x="6732240" y="2996952"/>
              <a:ext cx="2071702" cy="1617739"/>
            </a:xfrm>
            <a:prstGeom prst="rect">
              <a:avLst/>
            </a:prstGeom>
            <a:ln w="38100" cap="sq">
              <a:solidFill>
                <a:schemeClr val="bg1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16" name="Прямоугольник 15"/>
            <p:cNvSpPr/>
            <p:nvPr/>
          </p:nvSpPr>
          <p:spPr>
            <a:xfrm>
              <a:off x="6732240" y="4365104"/>
              <a:ext cx="504056" cy="19432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2" name="Группа 21"/>
          <p:cNvGrpSpPr/>
          <p:nvPr/>
        </p:nvGrpSpPr>
        <p:grpSpPr>
          <a:xfrm>
            <a:off x="323528" y="260648"/>
            <a:ext cx="2088232" cy="1656184"/>
            <a:chOff x="395536" y="260648"/>
            <a:chExt cx="2088232" cy="1656184"/>
          </a:xfrm>
        </p:grpSpPr>
        <p:pic>
          <p:nvPicPr>
            <p:cNvPr id="9" name="Picture 3" descr="E:\Мои сканированные изображения\2012-01 (янв)\2012-01 (янв)\сканирование0017.jpg"/>
            <p:cNvPicPr>
              <a:picLocks noChangeAspect="1" noChangeArrowheads="1"/>
            </p:cNvPicPr>
            <p:nvPr/>
          </p:nvPicPr>
          <p:blipFill>
            <a:blip r:embed="rId4" cstate="print">
              <a:lum contrast="30000"/>
            </a:blip>
            <a:srcRect l="31290" t="60007" r="42901" b="4884"/>
            <a:stretch>
              <a:fillRect/>
            </a:stretch>
          </p:blipFill>
          <p:spPr bwMode="auto">
            <a:xfrm>
              <a:off x="395536" y="260648"/>
              <a:ext cx="2088232" cy="1651839"/>
            </a:xfrm>
            <a:prstGeom prst="rect">
              <a:avLst/>
            </a:prstGeom>
            <a:ln w="38100" cap="sq">
              <a:solidFill>
                <a:schemeClr val="bg1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15" name="Прямоугольник 14"/>
            <p:cNvSpPr/>
            <p:nvPr/>
          </p:nvSpPr>
          <p:spPr>
            <a:xfrm>
              <a:off x="827584" y="1844824"/>
              <a:ext cx="935508" cy="5538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17"/>
            <p:cNvSpPr/>
            <p:nvPr/>
          </p:nvSpPr>
          <p:spPr>
            <a:xfrm>
              <a:off x="716629" y="1702870"/>
              <a:ext cx="155918" cy="21396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1" name="Прямоугольник 20"/>
          <p:cNvSpPr/>
          <p:nvPr/>
        </p:nvSpPr>
        <p:spPr>
          <a:xfrm>
            <a:off x="2411760" y="260648"/>
            <a:ext cx="361817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E697"/>
                </a:solidFill>
              </a:rPr>
              <a:t>ОБРАЗЦЫ </a:t>
            </a:r>
          </a:p>
          <a:p>
            <a:pPr algn="ctr"/>
            <a:r>
              <a:rPr lang="ru-RU" sz="2400" b="1" dirty="0" smtClean="0">
                <a:solidFill>
                  <a:srgbClr val="FFE697"/>
                </a:solidFill>
              </a:rPr>
              <a:t>КОБАНСКОЙ ПОСУДЫ.</a:t>
            </a:r>
          </a:p>
          <a:p>
            <a:pPr algn="ctr"/>
            <a:r>
              <a:rPr lang="ru-RU" sz="2400" i="1" dirty="0" smtClean="0">
                <a:solidFill>
                  <a:srgbClr val="FFE697"/>
                </a:solidFill>
              </a:rPr>
              <a:t>ІІ – І тысячелетия до н. э.</a:t>
            </a:r>
            <a:endParaRPr lang="ru-RU" sz="2400" i="1" dirty="0">
              <a:solidFill>
                <a:srgbClr val="FFE697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Варя\Рабочий стол\Мои сканированные изображения\2012-01 (янв)\сканирование0007.jpg"/>
          <p:cNvPicPr>
            <a:picLocks noChangeAspect="1" noChangeArrowheads="1"/>
          </p:cNvPicPr>
          <p:nvPr/>
        </p:nvPicPr>
        <p:blipFill>
          <a:blip r:embed="rId2" cstate="print">
            <a:lum bright="40000" contrast="40000"/>
          </a:blip>
          <a:srcRect t="1944" b="1140"/>
          <a:stretch>
            <a:fillRect/>
          </a:stretch>
        </p:blipFill>
        <p:spPr bwMode="auto">
          <a:xfrm>
            <a:off x="4283968" y="332656"/>
            <a:ext cx="4501193" cy="5544616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291" name="Прямоугольник 2"/>
          <p:cNvSpPr>
            <a:spLocks noChangeArrowheads="1"/>
          </p:cNvSpPr>
          <p:nvPr/>
        </p:nvSpPr>
        <p:spPr bwMode="auto">
          <a:xfrm>
            <a:off x="4139952" y="5877272"/>
            <a:ext cx="460851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Скифские и аланские </a:t>
            </a:r>
            <a:endParaRPr lang="ru-RU" sz="2400" b="1" dirty="0" smtClean="0">
              <a:solidFill>
                <a:schemeClr val="bg1"/>
              </a:solidFill>
              <a:latin typeface="Arial Narrow" pitchFamily="34" charset="0"/>
            </a:endParaRPr>
          </a:p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Arial Narrow" pitchFamily="34" charset="0"/>
              </a:rPr>
              <a:t>гончарные </a:t>
            </a:r>
            <a:r>
              <a:rPr lang="ru-RU" sz="2400" b="1" dirty="0">
                <a:solidFill>
                  <a:schemeClr val="bg1"/>
                </a:solidFill>
                <a:latin typeface="Arial Narrow" pitchFamily="34" charset="0"/>
              </a:rPr>
              <a:t>изделия.</a:t>
            </a:r>
          </a:p>
        </p:txBody>
      </p:sp>
      <p:pic>
        <p:nvPicPr>
          <p:cNvPr id="6" name="Picture 4" descr="C:\Documents and Settings\Варя\Рабочий стол\Мои сканированные изображения\2011-11 (ноя)\сканирование0065.jpg"/>
          <p:cNvPicPr>
            <a:picLocks noChangeAspect="1" noChangeArrowheads="1"/>
          </p:cNvPicPr>
          <p:nvPr/>
        </p:nvPicPr>
        <p:blipFill>
          <a:blip r:embed="rId3" cstate="print">
            <a:lum bright="10000" contrast="30000"/>
          </a:blip>
          <a:srcRect t="1863" b="4149"/>
          <a:stretch>
            <a:fillRect/>
          </a:stretch>
        </p:blipFill>
        <p:spPr bwMode="auto">
          <a:xfrm>
            <a:off x="323528" y="980728"/>
            <a:ext cx="3384376" cy="3511674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179512" y="4581128"/>
            <a:ext cx="3600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Arial Narrow" pitchFamily="34" charset="0"/>
              </a:rPr>
              <a:t>Аланский керамический сосуд  в виде птицы.                 </a:t>
            </a:r>
            <a:r>
              <a:rPr lang="ru-RU" sz="2400" i="1" dirty="0" smtClean="0">
                <a:solidFill>
                  <a:schemeClr val="bg1"/>
                </a:solidFill>
                <a:latin typeface="Arial Narrow" pitchFamily="34" charset="0"/>
              </a:rPr>
              <a:t>ΧІІ – </a:t>
            </a:r>
            <a:r>
              <a:rPr lang="el-GR" sz="2400" i="1" dirty="0" smtClean="0">
                <a:solidFill>
                  <a:schemeClr val="bg1"/>
                </a:solidFill>
                <a:latin typeface="Arial Narrow" pitchFamily="34" charset="0"/>
              </a:rPr>
              <a:t>Χ</a:t>
            </a:r>
            <a:r>
              <a:rPr lang="ru-RU" sz="2400" i="1" dirty="0" smtClean="0">
                <a:solidFill>
                  <a:schemeClr val="bg1"/>
                </a:solidFill>
                <a:latin typeface="Arial Narrow" pitchFamily="34" charset="0"/>
              </a:rPr>
              <a:t>ІІІ вв.</a:t>
            </a:r>
            <a:endParaRPr lang="ru-RU" sz="2400" dirty="0">
              <a:latin typeface="Arial Narrow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Мои документы\Мои сканированные изображения\2018-04 (апр)\сканирование0001.jpg"/>
          <p:cNvPicPr>
            <a:picLocks noChangeAspect="1" noChangeArrowheads="1"/>
          </p:cNvPicPr>
          <p:nvPr/>
        </p:nvPicPr>
        <p:blipFill>
          <a:blip r:embed="rId2" cstate="print">
            <a:lum bright="-30000" contrast="40000"/>
          </a:blip>
          <a:srcRect t="10211" r="8773"/>
          <a:stretch>
            <a:fillRect/>
          </a:stretch>
        </p:blipFill>
        <p:spPr bwMode="auto">
          <a:xfrm>
            <a:off x="3995936" y="1340768"/>
            <a:ext cx="4789944" cy="5122672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3" cstate="print">
            <a:lum bright="20000" contrast="40000"/>
          </a:blip>
          <a:srcRect/>
          <a:stretch>
            <a:fillRect/>
          </a:stretch>
        </p:blipFill>
        <p:spPr bwMode="auto">
          <a:xfrm>
            <a:off x="323528" y="188640"/>
            <a:ext cx="3312368" cy="4173836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0" y="5288340"/>
            <a:ext cx="38825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Wingdings" pitchFamily="2" charset="2"/>
              <a:buNone/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Arial Narrow" pitchFamily="34" charset="0"/>
              </a:rPr>
              <a:t>С  её именем связано начало современного выставочного осетинского декоративного искусства.</a:t>
            </a:r>
            <a:endParaRPr lang="ru-RU" sz="2400" b="1" dirty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35896" y="0"/>
            <a:ext cx="55081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Wingdings" pitchFamily="2" charset="2"/>
              <a:buNone/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Arial Narrow" pitchFamily="34" charset="0"/>
              </a:rPr>
              <a:t>Талантливым мастером декоративно – прикладного искусства Осетии является </a:t>
            </a:r>
          </a:p>
          <a:p>
            <a:pPr algn="ctr">
              <a:buFont typeface="Wingdings" pitchFamily="2" charset="2"/>
              <a:buNone/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Arial Narrow" pitchFamily="34" charset="0"/>
              </a:rPr>
              <a:t>Ольга Георгиевна </a:t>
            </a:r>
            <a:r>
              <a:rPr lang="ru-RU" sz="2400" b="1" dirty="0" err="1" smtClean="0">
                <a:solidFill>
                  <a:schemeClr val="bg1"/>
                </a:solidFill>
                <a:latin typeface="Arial Narrow" pitchFamily="34" charset="0"/>
              </a:rPr>
              <a:t>Малтызова</a:t>
            </a:r>
            <a:r>
              <a:rPr lang="ru-RU" sz="2400" b="1" dirty="0" smtClean="0">
                <a:solidFill>
                  <a:schemeClr val="bg1"/>
                </a:solidFill>
                <a:latin typeface="Arial Narrow" pitchFamily="34" charset="0"/>
              </a:rPr>
              <a:t>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95936" y="5589240"/>
            <a:ext cx="209063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latin typeface="Arial Narrow" pitchFamily="34" charset="0"/>
              </a:rPr>
              <a:t>О.Г. </a:t>
            </a:r>
            <a:r>
              <a:rPr lang="ru-RU" b="1" dirty="0" err="1" smtClean="0">
                <a:latin typeface="Arial Narrow" pitchFamily="34" charset="0"/>
              </a:rPr>
              <a:t>Малтызова</a:t>
            </a:r>
            <a:r>
              <a:rPr lang="ru-RU" b="1" dirty="0" smtClean="0">
                <a:latin typeface="Arial Narrow" pitchFamily="34" charset="0"/>
              </a:rPr>
              <a:t>.</a:t>
            </a:r>
          </a:p>
          <a:p>
            <a:pPr algn="ctr"/>
            <a:r>
              <a:rPr lang="ru-RU" b="1" dirty="0" smtClean="0">
                <a:latin typeface="Arial Narrow" pitchFamily="34" charset="0"/>
              </a:rPr>
              <a:t>НАБОР ДЛЯ КВАСА.</a:t>
            </a:r>
          </a:p>
          <a:p>
            <a:pPr algn="ctr"/>
            <a:r>
              <a:rPr lang="ru-RU" i="1" dirty="0" smtClean="0">
                <a:latin typeface="Arial Narrow" pitchFamily="34" charset="0"/>
              </a:rPr>
              <a:t>Керамика.</a:t>
            </a:r>
            <a:endParaRPr lang="ru-RU" i="1" dirty="0">
              <a:latin typeface="Arial Narrow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520" y="4437112"/>
            <a:ext cx="33922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Arial Narrow" pitchFamily="34" charset="0"/>
              </a:rPr>
              <a:t>Ольга Георгиевна </a:t>
            </a:r>
            <a:r>
              <a:rPr lang="ru-RU" sz="2000" b="1" dirty="0" err="1" smtClean="0">
                <a:solidFill>
                  <a:schemeClr val="bg1"/>
                </a:solidFill>
                <a:latin typeface="Arial Narrow" pitchFamily="34" charset="0"/>
              </a:rPr>
              <a:t>Малтызова</a:t>
            </a:r>
            <a:r>
              <a:rPr lang="ru-RU" sz="2000" b="1" dirty="0" smtClean="0">
                <a:solidFill>
                  <a:schemeClr val="bg1"/>
                </a:solidFill>
                <a:latin typeface="Arial Narrow" pitchFamily="34" charset="0"/>
              </a:rPr>
              <a:t>.</a:t>
            </a:r>
          </a:p>
          <a:p>
            <a:r>
              <a:rPr lang="ru-RU" sz="2000" b="1" dirty="0" smtClean="0">
                <a:solidFill>
                  <a:schemeClr val="bg1"/>
                </a:solidFill>
                <a:latin typeface="Arial Narrow" pitchFamily="34" charset="0"/>
              </a:rPr>
              <a:t>                1915 – 1995 гг.</a:t>
            </a:r>
            <a:endParaRPr lang="ru-RU" sz="2000" b="1" dirty="0">
              <a:solidFill>
                <a:schemeClr val="bg1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32656"/>
            <a:ext cx="435597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err="1" smtClean="0">
                <a:solidFill>
                  <a:schemeClr val="bg1"/>
                </a:solidFill>
                <a:latin typeface="Arial Narrow" pitchFamily="34" charset="0"/>
              </a:rPr>
              <a:t>Малтызова</a:t>
            </a:r>
            <a:r>
              <a:rPr lang="ru-RU" sz="2200" b="1" dirty="0" smtClean="0">
                <a:solidFill>
                  <a:schemeClr val="bg1"/>
                </a:solidFill>
                <a:latin typeface="Arial Narrow" pitchFamily="34" charset="0"/>
              </a:rPr>
              <a:t> Ольга Георгиевна – родилась в 1915 г. в Царском селе. Детство провела в станице </a:t>
            </a:r>
            <a:r>
              <a:rPr lang="ru-RU" sz="2200" b="1" dirty="0" err="1" smtClean="0">
                <a:solidFill>
                  <a:schemeClr val="bg1"/>
                </a:solidFill>
                <a:latin typeface="Arial Narrow" pitchFamily="34" charset="0"/>
              </a:rPr>
              <a:t>Черноярской</a:t>
            </a:r>
            <a:r>
              <a:rPr lang="ru-RU" sz="2200" b="1" dirty="0" smtClean="0">
                <a:solidFill>
                  <a:schemeClr val="bg1"/>
                </a:solidFill>
                <a:latin typeface="Arial Narrow" pitchFamily="34" charset="0"/>
              </a:rPr>
              <a:t>, близ Моздока.                       Ещё в средней школе ей посчастливилось учиться у самого </a:t>
            </a:r>
            <a:r>
              <a:rPr lang="ru-RU" sz="2200" b="1" dirty="0" err="1" smtClean="0">
                <a:solidFill>
                  <a:schemeClr val="bg1"/>
                </a:solidFill>
                <a:latin typeface="Arial Narrow" pitchFamily="34" charset="0"/>
              </a:rPr>
              <a:t>Махарбека</a:t>
            </a:r>
            <a:r>
              <a:rPr lang="ru-RU" sz="2200" b="1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2200" b="1" dirty="0" err="1" smtClean="0">
                <a:solidFill>
                  <a:schemeClr val="bg1"/>
                </a:solidFill>
                <a:latin typeface="Arial Narrow" pitchFamily="34" charset="0"/>
              </a:rPr>
              <a:t>Сафаровича</a:t>
            </a:r>
            <a:r>
              <a:rPr lang="ru-RU" sz="2200" b="1" dirty="0" smtClean="0">
                <a:solidFill>
                  <a:schemeClr val="bg1"/>
                </a:solidFill>
                <a:latin typeface="Arial Narrow" pitchFamily="34" charset="0"/>
              </a:rPr>
              <a:t> Туганова, </a:t>
            </a:r>
          </a:p>
          <a:p>
            <a:pPr algn="ctr"/>
            <a:r>
              <a:rPr lang="ru-RU" sz="2200" b="1" dirty="0" smtClean="0">
                <a:solidFill>
                  <a:schemeClr val="bg1"/>
                </a:solidFill>
                <a:latin typeface="Arial Narrow" pitchFamily="34" charset="0"/>
              </a:rPr>
              <a:t>что предопределило её желание поступить в Ленинградское художественное училище, которое она окончила в 1937 г.            Она изучала творчество самодеятельных художников </a:t>
            </a:r>
            <a:endParaRPr lang="ru-RU" sz="2200" b="1" dirty="0" smtClean="0">
              <a:solidFill>
                <a:schemeClr val="bg1"/>
              </a:solidFill>
              <a:latin typeface="Arial Narrow" pitchFamily="34" charset="0"/>
            </a:endParaRPr>
          </a:p>
          <a:p>
            <a:pPr algn="ctr"/>
            <a:r>
              <a:rPr lang="ru-RU" sz="2200" b="1" dirty="0" smtClean="0">
                <a:solidFill>
                  <a:schemeClr val="bg1"/>
                </a:solidFill>
                <a:latin typeface="Arial Narrow" pitchFamily="34" charset="0"/>
              </a:rPr>
              <a:t>и </a:t>
            </a:r>
            <a:r>
              <a:rPr lang="ru-RU" sz="2200" b="1" dirty="0" smtClean="0">
                <a:solidFill>
                  <a:schemeClr val="bg1"/>
                </a:solidFill>
                <a:latin typeface="Arial Narrow" pitchFamily="34" charset="0"/>
              </a:rPr>
              <a:t>древние техники рукоделия осетинских народных мастериц, включая ткачество,                золотое и серебряное шитьё.</a:t>
            </a:r>
            <a:endParaRPr lang="ru-RU" sz="2200" b="1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>
            <a:lum contrast="30000"/>
          </a:blip>
          <a:srcRect r="70751"/>
          <a:stretch>
            <a:fillRect/>
          </a:stretch>
        </p:blipFill>
        <p:spPr bwMode="auto">
          <a:xfrm>
            <a:off x="4355976" y="404664"/>
            <a:ext cx="2143472" cy="4988483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lum contrast="30000"/>
          </a:blip>
          <a:srcRect l="35047" r="33967"/>
          <a:stretch>
            <a:fillRect/>
          </a:stretch>
        </p:blipFill>
        <p:spPr bwMode="auto">
          <a:xfrm>
            <a:off x="6660232" y="404664"/>
            <a:ext cx="2205923" cy="4968552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4860032" y="5517232"/>
            <a:ext cx="366638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Arial Narrow" pitchFamily="34" charset="0"/>
              </a:rPr>
              <a:t>Ольга Георгиевна </a:t>
            </a:r>
            <a:r>
              <a:rPr lang="ru-RU" sz="2000" b="1" dirty="0" err="1" smtClean="0">
                <a:solidFill>
                  <a:schemeClr val="bg1"/>
                </a:solidFill>
                <a:latin typeface="Arial Narrow" pitchFamily="34" charset="0"/>
              </a:rPr>
              <a:t>Малтызова</a:t>
            </a:r>
            <a:r>
              <a:rPr lang="ru-RU" sz="2000" b="1" dirty="0" smtClean="0">
                <a:solidFill>
                  <a:schemeClr val="bg1"/>
                </a:solidFill>
                <a:latin typeface="Arial Narrow" pitchFamily="34" charset="0"/>
              </a:rPr>
              <a:t>.</a:t>
            </a:r>
          </a:p>
          <a:p>
            <a:r>
              <a:rPr lang="ru-RU" sz="2000" b="1" dirty="0" smtClean="0">
                <a:solidFill>
                  <a:schemeClr val="bg1"/>
                </a:solidFill>
                <a:latin typeface="Arial Narrow" pitchFamily="34" charset="0"/>
              </a:rPr>
              <a:t>ДЕКОРАТИВНЫЙ ПОДСВЕЧНИК. </a:t>
            </a:r>
            <a:endParaRPr lang="ru-RU" sz="2000" i="1" dirty="0" smtClean="0">
              <a:solidFill>
                <a:schemeClr val="bg1"/>
              </a:solidFill>
              <a:latin typeface="Arial Narrow" pitchFamily="34" charset="0"/>
            </a:endParaRPr>
          </a:p>
          <a:p>
            <a:pPr algn="ctr"/>
            <a:r>
              <a:rPr lang="ru-RU" sz="2000" i="1" dirty="0" smtClean="0">
                <a:solidFill>
                  <a:schemeClr val="bg1"/>
                </a:solidFill>
                <a:latin typeface="Arial Narrow" pitchFamily="34" charset="0"/>
              </a:rPr>
              <a:t>Керамика. Терракота</a:t>
            </a:r>
            <a:r>
              <a:rPr lang="ru-RU" sz="2000" b="1" dirty="0" smtClean="0">
                <a:solidFill>
                  <a:schemeClr val="bg1"/>
                </a:solidFill>
                <a:latin typeface="Arial Narrow" pitchFamily="34" charset="0"/>
              </a:rPr>
              <a:t>.</a:t>
            </a:r>
            <a:endParaRPr lang="ru-RU" sz="2000" b="1" dirty="0">
              <a:solidFill>
                <a:schemeClr val="bg1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/>
          <p:cNvPicPr>
            <a:picLocks noChangeAspect="1" noChangeArrowheads="1"/>
          </p:cNvPicPr>
          <p:nvPr/>
        </p:nvPicPr>
        <p:blipFill>
          <a:blip r:embed="rId3" cstate="print">
            <a:lum bright="10000" contrast="40000"/>
          </a:blip>
          <a:srcRect/>
          <a:stretch>
            <a:fillRect/>
          </a:stretch>
        </p:blipFill>
        <p:spPr bwMode="auto">
          <a:xfrm>
            <a:off x="3851275" y="2708275"/>
            <a:ext cx="4911725" cy="381952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219" name="Picture 5"/>
          <p:cNvPicPr>
            <a:picLocks noChangeAspect="1" noChangeArrowheads="1"/>
          </p:cNvPicPr>
          <p:nvPr/>
        </p:nvPicPr>
        <p:blipFill>
          <a:blip r:embed="rId4" cstate="print">
            <a:lum bright="10000" contrast="40000"/>
          </a:blip>
          <a:srcRect/>
          <a:stretch>
            <a:fillRect/>
          </a:stretch>
        </p:blipFill>
        <p:spPr bwMode="auto">
          <a:xfrm>
            <a:off x="395288" y="2133600"/>
            <a:ext cx="3097212" cy="441007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Заголовок 7"/>
          <p:cNvSpPr>
            <a:spLocks noGrp="1"/>
          </p:cNvSpPr>
          <p:nvPr>
            <p:ph type="title" idx="4294967295"/>
          </p:nvPr>
        </p:nvSpPr>
        <p:spPr>
          <a:xfrm>
            <a:off x="179512" y="332656"/>
            <a:ext cx="3008312" cy="1584176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4000" b="1" dirty="0" smtClean="0">
                <a:solidFill>
                  <a:srgbClr val="FFEEB9"/>
                </a:solidFill>
                <a:latin typeface="Arial Narrow" pitchFamily="34" charset="0"/>
              </a:rPr>
              <a:t>Осетинские</a:t>
            </a:r>
            <a:r>
              <a:rPr lang="ru-RU" sz="4000" dirty="0" smtClean="0">
                <a:solidFill>
                  <a:srgbClr val="FFEEB9"/>
                </a:solidFill>
                <a:latin typeface="Arial Narrow" pitchFamily="34" charset="0"/>
              </a:rPr>
              <a:t> </a:t>
            </a:r>
            <a:r>
              <a:rPr lang="ru-RU" sz="4000" b="1" dirty="0" smtClean="0">
                <a:solidFill>
                  <a:srgbClr val="FFEEB9"/>
                </a:solidFill>
                <a:latin typeface="Arial Narrow" pitchFamily="34" charset="0"/>
              </a:rPr>
              <a:t>куклы.</a:t>
            </a:r>
            <a:br>
              <a:rPr lang="ru-RU" sz="4000" b="1" dirty="0" smtClean="0">
                <a:solidFill>
                  <a:srgbClr val="FFEEB9"/>
                </a:solidFill>
                <a:latin typeface="Arial Narrow" pitchFamily="34" charset="0"/>
              </a:rPr>
            </a:br>
            <a:r>
              <a:rPr lang="ru-RU" sz="2800" i="1" dirty="0" smtClean="0">
                <a:solidFill>
                  <a:srgbClr val="FFEEB9"/>
                </a:solidFill>
                <a:latin typeface="Arial Narrow" pitchFamily="34" charset="0"/>
              </a:rPr>
              <a:t>Керамика.</a:t>
            </a:r>
            <a:endParaRPr lang="ru-RU" sz="2800" i="1" dirty="0">
              <a:solidFill>
                <a:srgbClr val="FFEEB9"/>
              </a:solidFill>
              <a:latin typeface="Arial Narrow" pitchFamily="34" charset="0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idx="4294967295"/>
          </p:nvPr>
        </p:nvSpPr>
        <p:spPr>
          <a:xfrm>
            <a:off x="3059832" y="0"/>
            <a:ext cx="6084168" cy="2636912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chemeClr val="bg1"/>
                </a:solidFill>
                <a:latin typeface="Arial Narrow" pitchFamily="34" charset="0"/>
              </a:rPr>
              <a:t>Благодаря творчеству                                   О.Г. </a:t>
            </a:r>
            <a:r>
              <a:rPr lang="ru-RU" sz="2800" b="1" dirty="0" err="1" smtClean="0">
                <a:solidFill>
                  <a:schemeClr val="bg1"/>
                </a:solidFill>
                <a:latin typeface="Arial Narrow" pitchFamily="34" charset="0"/>
              </a:rPr>
              <a:t>Малтызовой</a:t>
            </a:r>
            <a:r>
              <a:rPr lang="ru-RU" sz="2800" b="1" dirty="0" smtClean="0">
                <a:solidFill>
                  <a:schemeClr val="bg1"/>
                </a:solidFill>
                <a:latin typeface="Arial Narrow" pitchFamily="34" charset="0"/>
              </a:rPr>
              <a:t> не ушли в прошлое глубокие традиции осетинского народа. Стихия  декоративного видения нашла конкретное отражение в её работах.</a:t>
            </a:r>
            <a:endParaRPr lang="ru-RU" sz="2800" b="1" dirty="0">
              <a:solidFill>
                <a:schemeClr val="bg1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Мои документы\Мои сканированные изображения\2018-04 (апр)\сканирование0002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 l="2625" t="1887" b="1887"/>
          <a:stretch>
            <a:fillRect/>
          </a:stretch>
        </p:blipFill>
        <p:spPr bwMode="auto">
          <a:xfrm>
            <a:off x="323528" y="332656"/>
            <a:ext cx="3940811" cy="5417759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4355976" y="0"/>
            <a:ext cx="4788024" cy="6817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300" b="1" dirty="0" smtClean="0">
                <a:solidFill>
                  <a:schemeClr val="bg1"/>
                </a:solidFill>
                <a:latin typeface="Arial Narrow" pitchFamily="34" charset="0"/>
              </a:rPr>
              <a:t>Выпускник Кафедры художественной керамики и стекла ЛВХПУ </a:t>
            </a:r>
          </a:p>
          <a:p>
            <a:pPr algn="ctr"/>
            <a:r>
              <a:rPr lang="ru-RU" sz="2300" b="1" dirty="0" smtClean="0">
                <a:solidFill>
                  <a:schemeClr val="bg1"/>
                </a:solidFill>
                <a:latin typeface="Arial Narrow" pitchFamily="34" charset="0"/>
              </a:rPr>
              <a:t>имени В.И. Мухиной.</a:t>
            </a:r>
          </a:p>
          <a:p>
            <a:pPr algn="ctr"/>
            <a:r>
              <a:rPr lang="ru-RU" sz="2300" b="1" dirty="0" smtClean="0">
                <a:solidFill>
                  <a:schemeClr val="bg1"/>
                </a:solidFill>
                <a:latin typeface="Arial Narrow" pitchFamily="34" charset="0"/>
              </a:rPr>
              <a:t>«… Мастер, который умеет </a:t>
            </a:r>
          </a:p>
          <a:p>
            <a:pPr algn="ctr"/>
            <a:r>
              <a:rPr lang="ru-RU" sz="2300" b="1" dirty="0" smtClean="0">
                <a:solidFill>
                  <a:schemeClr val="bg1"/>
                </a:solidFill>
                <a:latin typeface="Arial Narrow" pitchFamily="34" charset="0"/>
              </a:rPr>
              <a:t>и любит удивлять, и чей талант, сильный и светлый, солнечно щедр на открытия»… Так «аттестуют» сегодня коллеги по профессиональному цеху, ученики </a:t>
            </a:r>
          </a:p>
          <a:p>
            <a:pPr algn="ctr"/>
            <a:r>
              <a:rPr lang="ru-RU" sz="2300" b="1" dirty="0" smtClean="0">
                <a:solidFill>
                  <a:schemeClr val="bg1"/>
                </a:solidFill>
                <a:latin typeface="Arial Narrow" pitchFamily="34" charset="0"/>
              </a:rPr>
              <a:t>и взыскательные строгие критики-искусствоведы творчество владикавказского живописца и художника-прикладника Валерия Плиева – одного из тех мэтров современного изобразительного искусства Северной Осетии,</a:t>
            </a:r>
          </a:p>
          <a:p>
            <a:pPr algn="ctr"/>
            <a:r>
              <a:rPr lang="ru-RU" sz="2300" b="1" dirty="0" smtClean="0">
                <a:solidFill>
                  <a:schemeClr val="bg1"/>
                </a:solidFill>
                <a:latin typeface="Arial Narrow" pitchFamily="34" charset="0"/>
              </a:rPr>
              <a:t> кто завоевал на этой «ниве» известность и признание                                     ещё в эпоху 1970-х годов. </a:t>
            </a:r>
            <a:endParaRPr lang="ru-RU" sz="2300" b="1" dirty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05" y="5949280"/>
            <a:ext cx="478207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Arial Narrow" pitchFamily="34" charset="0"/>
              </a:rPr>
              <a:t>В.Е. Плиев. Заслуженный художник </a:t>
            </a:r>
          </a:p>
          <a:p>
            <a:pPr algn="ctr"/>
            <a:r>
              <a:rPr lang="ru-RU" sz="2400" b="1" dirty="0" err="1" smtClean="0">
                <a:solidFill>
                  <a:schemeClr val="bg1"/>
                </a:solidFill>
                <a:latin typeface="Arial Narrow" pitchFamily="34" charset="0"/>
              </a:rPr>
              <a:t>РСО-Алания</a:t>
            </a:r>
            <a:r>
              <a:rPr lang="ru-RU" sz="2400" b="1" dirty="0" smtClean="0">
                <a:solidFill>
                  <a:schemeClr val="bg1"/>
                </a:solidFill>
                <a:latin typeface="Arial Narrow" pitchFamily="34" charset="0"/>
              </a:rPr>
              <a:t>.</a:t>
            </a:r>
            <a:endParaRPr lang="ru-RU" sz="2400" b="1" dirty="0">
              <a:solidFill>
                <a:schemeClr val="bg1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Барбара\Рабочий стол\керамика -стекло\сканирование0135.jpg"/>
          <p:cNvPicPr>
            <a:picLocks noChangeAspect="1" noChangeArrowheads="1"/>
          </p:cNvPicPr>
          <p:nvPr/>
        </p:nvPicPr>
        <p:blipFill>
          <a:blip r:embed="rId2" cstate="print">
            <a:lum contrast="40000"/>
          </a:blip>
          <a:srcRect l="1536" t="3345" r="1717" b="2538"/>
          <a:stretch>
            <a:fillRect/>
          </a:stretch>
        </p:blipFill>
        <p:spPr bwMode="auto">
          <a:xfrm>
            <a:off x="214282" y="214290"/>
            <a:ext cx="4500594" cy="4569718"/>
          </a:xfrm>
          <a:prstGeom prst="ellipse">
            <a:avLst/>
          </a:prstGeom>
          <a:ln w="3175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5363" name="Picture 3" descr="C:\Documents and Settings\Барбара\Рабочий стол\керамика -стекло\сканирование0136.jpg"/>
          <p:cNvPicPr>
            <a:picLocks noChangeAspect="1" noChangeArrowheads="1"/>
          </p:cNvPicPr>
          <p:nvPr/>
        </p:nvPicPr>
        <p:blipFill>
          <a:blip r:embed="rId3" cstate="print">
            <a:lum bright="10000" contrast="40000"/>
          </a:blip>
          <a:srcRect l="9004" t="7397" r="6283" b="7466"/>
          <a:stretch>
            <a:fillRect/>
          </a:stretch>
        </p:blipFill>
        <p:spPr bwMode="auto">
          <a:xfrm>
            <a:off x="4500562" y="2140566"/>
            <a:ext cx="4429156" cy="4508248"/>
          </a:xfrm>
          <a:prstGeom prst="ellipse">
            <a:avLst/>
          </a:prstGeom>
          <a:ln w="3175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4427984" y="0"/>
            <a:ext cx="451482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FFEEB9"/>
                </a:solidFill>
              </a:rPr>
              <a:t>Валерий Ефимович</a:t>
            </a:r>
          </a:p>
          <a:p>
            <a:pPr algn="ctr"/>
            <a:r>
              <a:rPr lang="ru-RU" sz="4000" b="1" dirty="0" smtClean="0">
                <a:solidFill>
                  <a:srgbClr val="FFEEB9"/>
                </a:solidFill>
              </a:rPr>
              <a:t>Плиев.</a:t>
            </a:r>
            <a:endParaRPr lang="ru-RU" sz="4000" b="1" dirty="0">
              <a:solidFill>
                <a:srgbClr val="FFEEB9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512" y="5301208"/>
            <a:ext cx="441338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FFEEB9"/>
                </a:solidFill>
                <a:latin typeface="Arial Narrow" pitchFamily="34" charset="0"/>
              </a:rPr>
              <a:t>Декоративные блюда.</a:t>
            </a:r>
          </a:p>
          <a:p>
            <a:pPr algn="ctr"/>
            <a:r>
              <a:rPr lang="ru-RU" sz="3600" b="1" dirty="0" err="1" smtClean="0">
                <a:solidFill>
                  <a:srgbClr val="FFEEB9"/>
                </a:solidFill>
                <a:latin typeface="Arial Narrow" pitchFamily="34" charset="0"/>
              </a:rPr>
              <a:t>РСО-Алания</a:t>
            </a:r>
            <a:r>
              <a:rPr lang="ru-RU" sz="3600" b="1" dirty="0" smtClean="0">
                <a:solidFill>
                  <a:srgbClr val="FFEEB9"/>
                </a:solidFill>
                <a:latin typeface="Arial Narrow" pitchFamily="34" charset="0"/>
              </a:rPr>
              <a:t>.</a:t>
            </a:r>
            <a:endParaRPr lang="ru-RU" sz="3600" b="1" dirty="0">
              <a:solidFill>
                <a:srgbClr val="FFEEB9"/>
              </a:solidFill>
              <a:latin typeface="Arial Narrow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00760" y="1643050"/>
            <a:ext cx="1312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МАГМА.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28662" y="4786322"/>
            <a:ext cx="30665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СБЛИЖЕНИЕ ПЛАНЕТ.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Барбара\Рабочий стол\113CANON\IMG_1602.JPG"/>
          <p:cNvPicPr>
            <a:picLocks noChangeAspect="1" noChangeArrowheads="1"/>
          </p:cNvPicPr>
          <p:nvPr/>
        </p:nvPicPr>
        <p:blipFill>
          <a:blip r:embed="rId2" cstate="print">
            <a:lum bright="10000" contrast="30000"/>
          </a:blip>
          <a:srcRect t="5992"/>
          <a:stretch>
            <a:fillRect/>
          </a:stretch>
        </p:blipFill>
        <p:spPr bwMode="auto">
          <a:xfrm>
            <a:off x="395537" y="248400"/>
            <a:ext cx="5021613" cy="354064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5364088" y="548680"/>
            <a:ext cx="29523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Arial Narrow" pitchFamily="34" charset="0"/>
              </a:rPr>
              <a:t>ЧАША ДЛЯ ПИВА. </a:t>
            </a:r>
          </a:p>
          <a:p>
            <a:pPr algn="ctr"/>
            <a:r>
              <a:rPr lang="ru-RU" sz="2000" i="1" dirty="0" smtClean="0">
                <a:solidFill>
                  <a:schemeClr val="bg1"/>
                </a:solidFill>
                <a:latin typeface="Arial Narrow" pitchFamily="34" charset="0"/>
              </a:rPr>
              <a:t>Керамика</a:t>
            </a:r>
            <a:r>
              <a:rPr lang="ru-RU" sz="2000" b="1" dirty="0" smtClean="0">
                <a:solidFill>
                  <a:schemeClr val="bg1"/>
                </a:solidFill>
                <a:latin typeface="Arial Narrow" pitchFamily="34" charset="0"/>
              </a:rPr>
              <a:t>. </a:t>
            </a:r>
            <a:r>
              <a:rPr lang="ru-RU" sz="2000" i="1" dirty="0" err="1" smtClean="0">
                <a:solidFill>
                  <a:schemeClr val="bg1"/>
                </a:solidFill>
                <a:latin typeface="Arial Narrow" pitchFamily="34" charset="0"/>
              </a:rPr>
              <a:t>РСО-Алания</a:t>
            </a:r>
            <a:r>
              <a:rPr lang="ru-RU" sz="2000" i="1" dirty="0" smtClean="0">
                <a:solidFill>
                  <a:schemeClr val="bg1"/>
                </a:solidFill>
                <a:latin typeface="Arial Narrow" pitchFamily="34" charset="0"/>
              </a:rPr>
              <a:t>.</a:t>
            </a:r>
            <a:endParaRPr lang="ru-RU" sz="2000" i="1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4" name="Picture 2" descr="C:\Documents and Settings\Барбара\Рабочий стол\113CANON\Копия (5) IMG_1603.JPG"/>
          <p:cNvPicPr>
            <a:picLocks noChangeAspect="1" noChangeArrowheads="1"/>
          </p:cNvPicPr>
          <p:nvPr/>
        </p:nvPicPr>
        <p:blipFill>
          <a:blip r:embed="rId3" cstate="print">
            <a:lum bright="10000" contrast="20000"/>
          </a:blip>
          <a:srcRect/>
          <a:stretch>
            <a:fillRect/>
          </a:stretch>
        </p:blipFill>
        <p:spPr bwMode="auto">
          <a:xfrm>
            <a:off x="4259968" y="3068960"/>
            <a:ext cx="4656247" cy="3492296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0" y="5157192"/>
            <a:ext cx="42119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Arial Narrow" pitchFamily="34" charset="0"/>
              </a:rPr>
              <a:t>Сосуд для питья. ГОРНЫЙ  ТУР. </a:t>
            </a:r>
          </a:p>
          <a:p>
            <a:pPr algn="ctr"/>
            <a:r>
              <a:rPr lang="ru-RU" sz="2000" i="1" dirty="0" smtClean="0">
                <a:solidFill>
                  <a:schemeClr val="bg1"/>
                </a:solidFill>
                <a:latin typeface="Arial Narrow" pitchFamily="34" charset="0"/>
              </a:rPr>
              <a:t>Фарфор, роспись. Работа студента СОГПИ. Под руководством В.Е. Плиева. </a:t>
            </a:r>
          </a:p>
          <a:p>
            <a:pPr algn="ctr"/>
            <a:r>
              <a:rPr lang="ru-RU" sz="2000" i="1" dirty="0" err="1" smtClean="0">
                <a:solidFill>
                  <a:schemeClr val="bg1"/>
                </a:solidFill>
                <a:latin typeface="Arial Narrow" pitchFamily="34" charset="0"/>
              </a:rPr>
              <a:t>РСО-Алания</a:t>
            </a:r>
            <a:r>
              <a:rPr lang="ru-RU" sz="2000" i="1" dirty="0" smtClean="0">
                <a:solidFill>
                  <a:schemeClr val="bg1"/>
                </a:solidFill>
                <a:latin typeface="Arial Narrow" pitchFamily="34" charset="0"/>
              </a:rPr>
              <a:t>. </a:t>
            </a:r>
            <a:endParaRPr lang="ru-RU" sz="2000" i="1" dirty="0">
              <a:solidFill>
                <a:schemeClr val="bg1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Барбара\Рабочий стол\113CANON\IMG_1604.JPG"/>
          <p:cNvPicPr>
            <a:picLocks noChangeAspect="1" noChangeArrowheads="1"/>
          </p:cNvPicPr>
          <p:nvPr/>
        </p:nvPicPr>
        <p:blipFill>
          <a:blip r:embed="rId2" cstate="print">
            <a:lum bright="10000" contrast="30000"/>
          </a:blip>
          <a:srcRect l="3239" t="3644" b="4047"/>
          <a:stretch>
            <a:fillRect/>
          </a:stretch>
        </p:blipFill>
        <p:spPr bwMode="auto">
          <a:xfrm>
            <a:off x="4644008" y="404664"/>
            <a:ext cx="4228197" cy="5286412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3" descr="C:\Documents and Settings\Барбара\Рабочий стол\113CANON\IMG_1605.JPG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323528" y="404664"/>
            <a:ext cx="3964936" cy="5286413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0" y="5805264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Arial Narrow" pitchFamily="34" charset="0"/>
              </a:rPr>
              <a:t>Декоративные  </a:t>
            </a:r>
            <a:r>
              <a:rPr lang="ru-RU" sz="2400" b="1" dirty="0" smtClean="0">
                <a:solidFill>
                  <a:schemeClr val="bg1"/>
                </a:solidFill>
                <a:latin typeface="Arial Narrow" pitchFamily="34" charset="0"/>
              </a:rPr>
              <a:t>сосуды для питья.  </a:t>
            </a:r>
            <a:r>
              <a:rPr lang="ru-RU" sz="2400" b="1" dirty="0" smtClean="0">
                <a:solidFill>
                  <a:schemeClr val="bg1"/>
                </a:solidFill>
                <a:latin typeface="Arial Narrow" pitchFamily="34" charset="0"/>
              </a:rPr>
              <a:t>ГОРНЫЙ ТУР.  ГОРНЫЙ КОЗЁЛ.</a:t>
            </a:r>
          </a:p>
          <a:p>
            <a:pPr algn="ctr"/>
            <a:r>
              <a:rPr lang="ru-RU" sz="2400" i="1" dirty="0" smtClean="0">
                <a:solidFill>
                  <a:schemeClr val="bg1"/>
                </a:solidFill>
                <a:latin typeface="Arial Narrow" pitchFamily="34" charset="0"/>
              </a:rPr>
              <a:t> Керамика. Роспись. Осетия.</a:t>
            </a:r>
            <a:endParaRPr lang="ru-RU" sz="2400" i="1" dirty="0">
              <a:solidFill>
                <a:schemeClr val="bg1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Барбара\Рабочий стол\113CANON\IMG_1606.JPG"/>
          <p:cNvPicPr>
            <a:picLocks noChangeAspect="1" noChangeArrowheads="1"/>
          </p:cNvPicPr>
          <p:nvPr/>
        </p:nvPicPr>
        <p:blipFill>
          <a:blip r:embed="rId2" cstate="print">
            <a:lum bright="10000" contrast="10000"/>
          </a:blip>
          <a:srcRect l="3307" t="13229"/>
          <a:stretch>
            <a:fillRect/>
          </a:stretch>
        </p:blipFill>
        <p:spPr bwMode="auto">
          <a:xfrm>
            <a:off x="285720" y="714356"/>
            <a:ext cx="4500594" cy="3029157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4" descr="C:\Documents and Settings\Барбара\Рабочий стол\113CANON\IMG_1607.JPG"/>
          <p:cNvPicPr>
            <a:picLocks noChangeAspect="1" noChangeArrowheads="1"/>
          </p:cNvPicPr>
          <p:nvPr/>
        </p:nvPicPr>
        <p:blipFill>
          <a:blip r:embed="rId3" cstate="print">
            <a:lum bright="10000" contrast="20000"/>
          </a:blip>
          <a:srcRect l="9599" t="17999" b="3880"/>
          <a:stretch>
            <a:fillRect/>
          </a:stretch>
        </p:blipFill>
        <p:spPr bwMode="auto">
          <a:xfrm>
            <a:off x="5072066" y="357166"/>
            <a:ext cx="3782156" cy="4357718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251520" y="4005064"/>
            <a:ext cx="475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Arial Narrow" pitchFamily="34" charset="0"/>
              </a:rPr>
              <a:t>ЧАША ДЛЯ ПИВА. </a:t>
            </a:r>
            <a:r>
              <a:rPr lang="ru-RU" sz="2400" i="1" dirty="0" smtClean="0">
                <a:solidFill>
                  <a:schemeClr val="bg1"/>
                </a:solidFill>
                <a:latin typeface="Arial Narrow" pitchFamily="34" charset="0"/>
              </a:rPr>
              <a:t>Фаянс. </a:t>
            </a:r>
            <a:r>
              <a:rPr lang="ru-RU" sz="2400" i="1" dirty="0" smtClean="0">
                <a:solidFill>
                  <a:schemeClr val="bg1"/>
                </a:solidFill>
                <a:latin typeface="Arial Narrow" pitchFamily="34" charset="0"/>
              </a:rPr>
              <a:t>Роспись</a:t>
            </a:r>
            <a:r>
              <a:rPr lang="ru-RU" sz="2400" i="1" dirty="0" smtClean="0">
                <a:solidFill>
                  <a:schemeClr val="bg1"/>
                </a:solidFill>
                <a:latin typeface="Arial Narrow" pitchFamily="34" charset="0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148064" y="4797152"/>
            <a:ext cx="359425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Arial Narrow" pitchFamily="34" charset="0"/>
              </a:rPr>
              <a:t>Сосуд для питья. ДЖИГИТ.</a:t>
            </a:r>
          </a:p>
          <a:p>
            <a:pPr algn="ctr"/>
            <a:r>
              <a:rPr lang="ru-RU" sz="2400" i="1" dirty="0" smtClean="0">
                <a:solidFill>
                  <a:schemeClr val="bg1"/>
                </a:solidFill>
                <a:latin typeface="Arial Narrow" pitchFamily="34" charset="0"/>
              </a:rPr>
              <a:t>Фаянс. </a:t>
            </a:r>
            <a:r>
              <a:rPr lang="ru-RU" sz="2400" i="1" dirty="0" smtClean="0">
                <a:solidFill>
                  <a:schemeClr val="bg1"/>
                </a:solidFill>
                <a:latin typeface="Arial Narrow" pitchFamily="34" charset="0"/>
              </a:rPr>
              <a:t>Роспись.</a:t>
            </a:r>
            <a:endParaRPr lang="ru-RU" sz="2400" i="1" dirty="0"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7" name="Picture 4" descr="C:\Documents and Settings\Барбара\Рабочий стол\ОСТА\Осетия\Нартск. эпос\сканирование0029.jp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31461" t="12146" r="8989" b="11943"/>
          <a:stretch>
            <a:fillRect/>
          </a:stretch>
        </p:blipFill>
        <p:spPr bwMode="auto">
          <a:xfrm>
            <a:off x="0" y="5572140"/>
            <a:ext cx="9144000" cy="12858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1475656" y="4869160"/>
            <a:ext cx="23695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err="1" smtClean="0">
                <a:solidFill>
                  <a:srgbClr val="FFEEB9"/>
                </a:solidFill>
                <a:latin typeface="Arial Narrow" pitchFamily="34" charset="0"/>
              </a:rPr>
              <a:t>РСО-Алания</a:t>
            </a:r>
            <a:r>
              <a:rPr lang="ru-RU" sz="3200" b="1" dirty="0" smtClean="0">
                <a:solidFill>
                  <a:srgbClr val="FFEEB9"/>
                </a:solidFill>
                <a:latin typeface="Arial Narrow" pitchFamily="34" charset="0"/>
              </a:rPr>
              <a:t>.</a:t>
            </a:r>
            <a:endParaRPr lang="ru-RU" sz="3200" b="1" dirty="0">
              <a:solidFill>
                <a:srgbClr val="FFEEB9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Барбара\Рабочий стол\113CANON\IMG_1611.JPG"/>
          <p:cNvPicPr>
            <a:picLocks noChangeAspect="1" noChangeArrowheads="1"/>
          </p:cNvPicPr>
          <p:nvPr/>
        </p:nvPicPr>
        <p:blipFill>
          <a:blip r:embed="rId2" cstate="print">
            <a:lum bright="20000" contrast="40000"/>
          </a:blip>
          <a:srcRect l="1654" t="8820"/>
          <a:stretch>
            <a:fillRect/>
          </a:stretch>
        </p:blipFill>
        <p:spPr bwMode="auto">
          <a:xfrm>
            <a:off x="450374" y="500041"/>
            <a:ext cx="8154074" cy="5670139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0" y="633478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Arial Narrow" pitchFamily="34" charset="0"/>
              </a:rPr>
              <a:t>ЧАША ДЛЯ ПИВА. </a:t>
            </a:r>
            <a:r>
              <a:rPr lang="ru-RU" sz="2800" i="1" dirty="0" smtClean="0">
                <a:solidFill>
                  <a:schemeClr val="bg1"/>
                </a:solidFill>
                <a:latin typeface="Arial Narrow" pitchFamily="34" charset="0"/>
              </a:rPr>
              <a:t>Керамика. Глазурь. Роспись. Осетия.</a:t>
            </a:r>
            <a:endParaRPr lang="ru-RU" sz="2800" i="1" dirty="0">
              <a:solidFill>
                <a:schemeClr val="bg1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Варя\Рабочий стол\2013-04 (апр)\сканирование0001.jpg"/>
          <p:cNvPicPr>
            <a:picLocks noChangeAspect="1" noChangeArrowheads="1"/>
          </p:cNvPicPr>
          <p:nvPr/>
        </p:nvPicPr>
        <p:blipFill>
          <a:blip r:embed="rId3" cstate="print">
            <a:lum contrast="40000"/>
          </a:blip>
          <a:srcRect l="3006" t="1098" b="1675"/>
          <a:stretch>
            <a:fillRect/>
          </a:stretch>
        </p:blipFill>
        <p:spPr bwMode="auto">
          <a:xfrm>
            <a:off x="6516216" y="188640"/>
            <a:ext cx="2323529" cy="6374531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658822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cap="none" spc="50" dirty="0" smtClean="0">
                <a:ln w="11430"/>
                <a:solidFill>
                  <a:srgbClr val="FFE697"/>
                </a:solidFill>
                <a:latin typeface="Arial Narrow" pitchFamily="34" charset="0"/>
              </a:rPr>
              <a:t>Ты сам мастер</a:t>
            </a:r>
            <a:endParaRPr lang="ru-RU" sz="4800" b="1" cap="none" spc="50" dirty="0">
              <a:ln w="11430"/>
              <a:solidFill>
                <a:srgbClr val="FFE697"/>
              </a:solidFill>
              <a:latin typeface="Arial Narrow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836712"/>
            <a:ext cx="6372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EAA7"/>
                </a:solidFill>
                <a:latin typeface="Arial Narrow" pitchFamily="34" charset="0"/>
              </a:rPr>
              <a:t>ЗАДАНИЕ</a:t>
            </a:r>
            <a:r>
              <a:rPr lang="ru-RU" sz="3600" b="1" dirty="0" smtClean="0">
                <a:solidFill>
                  <a:srgbClr val="FFEAA7"/>
                </a:solidFill>
                <a:latin typeface="Arial Narrow" pitchFamily="34" charset="0"/>
              </a:rPr>
              <a:t>: стр. 142 – 151.</a:t>
            </a:r>
            <a:endParaRPr lang="ru-RU" sz="3600" b="1" dirty="0">
              <a:solidFill>
                <a:srgbClr val="FFEAA7"/>
              </a:solidFill>
              <a:latin typeface="Arial Narrow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7504" y="1556793"/>
            <a:ext cx="6336704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EAA7"/>
                </a:solidFill>
                <a:latin typeface="Arial Narrow" pitchFamily="34" charset="0"/>
              </a:rPr>
              <a:t>Выполните из любой баночки (стекло, пластик, металл) и картона нарядную декоративную вазу. </a:t>
            </a:r>
          </a:p>
          <a:p>
            <a:pPr marL="342900" indent="-342900">
              <a:buAutoNum type="arabicPeriod"/>
            </a:pPr>
            <a:r>
              <a:rPr lang="ru-RU" sz="2000" b="1" dirty="0" smtClean="0">
                <a:solidFill>
                  <a:srgbClr val="FFEAA7"/>
                </a:solidFill>
                <a:latin typeface="Arial Narrow" pitchFamily="34" charset="0"/>
              </a:rPr>
              <a:t>Преобразуйте </a:t>
            </a:r>
            <a:r>
              <a:rPr lang="ru-RU" sz="2000" b="1" dirty="0" smtClean="0">
                <a:solidFill>
                  <a:srgbClr val="FFEAA7"/>
                </a:solidFill>
                <a:latin typeface="Arial Narrow" pitchFamily="34" charset="0"/>
              </a:rPr>
              <a:t>первоначальную форму баночки </a:t>
            </a:r>
            <a:r>
              <a:rPr lang="ru-RU" sz="2000" b="1" dirty="0" smtClean="0">
                <a:solidFill>
                  <a:schemeClr val="bg1"/>
                </a:solidFill>
                <a:latin typeface="Arial Narrow" pitchFamily="34" charset="0"/>
              </a:rPr>
              <a:t>(стекло пластик, металл) с помощью картона и клея. Это будет твёрдая основа для будущей вазы.</a:t>
            </a:r>
          </a:p>
          <a:p>
            <a:pPr marL="342900" indent="-342900">
              <a:buAutoNum type="arabicPeriod" startAt="2"/>
            </a:pPr>
            <a:r>
              <a:rPr lang="ru-RU" sz="2000" b="1" dirty="0" smtClean="0">
                <a:solidFill>
                  <a:schemeClr val="bg1"/>
                </a:solidFill>
                <a:latin typeface="Arial Narrow" pitchFamily="34" charset="0"/>
              </a:rPr>
              <a:t>Новую форму-основу  обмотайте шпагатом, </a:t>
            </a:r>
          </a:p>
          <a:p>
            <a:pPr marL="342900" indent="-342900"/>
            <a:r>
              <a:rPr lang="ru-RU" sz="2000" b="1" dirty="0" smtClean="0">
                <a:solidFill>
                  <a:schemeClr val="bg1"/>
                </a:solidFill>
                <a:latin typeface="Arial Narrow" pitchFamily="34" charset="0"/>
              </a:rPr>
              <a:t>       предварительно смажьте её тонким слоем клея. Шпагат должен плотно прилегать к основе виток </a:t>
            </a:r>
          </a:p>
          <a:p>
            <a:pPr marL="342900" indent="-342900"/>
            <a:r>
              <a:rPr lang="ru-RU" sz="2000" b="1" dirty="0" smtClean="0">
                <a:solidFill>
                  <a:schemeClr val="bg1"/>
                </a:solidFill>
                <a:latin typeface="Arial Narrow" pitchFamily="34" charset="0"/>
              </a:rPr>
              <a:t>      за витком, чтобы не было просветов.</a:t>
            </a:r>
          </a:p>
          <a:p>
            <a:pPr marL="342900" indent="-342900">
              <a:buAutoNum type="arabicPeriod" startAt="3"/>
            </a:pPr>
            <a:r>
              <a:rPr lang="ru-RU" sz="2000" b="1" dirty="0" smtClean="0">
                <a:solidFill>
                  <a:schemeClr val="bg1"/>
                </a:solidFill>
                <a:latin typeface="Arial Narrow" pitchFamily="34" charset="0"/>
              </a:rPr>
              <a:t>Украсьте подготовленную основу вазы кусочками кожи,   холста, или мешковины в виде квадратов, ромбов, овалов-медальонов. Края  украсьте верёвочкой.  </a:t>
            </a:r>
          </a:p>
          <a:p>
            <a:pPr marL="342900" indent="-342900" algn="ctr"/>
            <a:r>
              <a:rPr lang="ru-RU" sz="2200" b="1" dirty="0" smtClean="0">
                <a:solidFill>
                  <a:srgbClr val="FFEAA7"/>
                </a:solidFill>
                <a:latin typeface="Arial Narrow" pitchFamily="34" charset="0"/>
              </a:rPr>
              <a:t>Вазу можно украсить гофрированными полосками картона, подвесками,  бубенчиками и т. д.</a:t>
            </a:r>
          </a:p>
          <a:p>
            <a:pPr marL="342900" indent="-342900" algn="ctr"/>
            <a:r>
              <a:rPr lang="ru-RU" sz="2000" b="1" dirty="0" smtClean="0">
                <a:solidFill>
                  <a:srgbClr val="FFEAA7"/>
                </a:solidFill>
                <a:latin typeface="Arial Narrow" pitchFamily="34" charset="0"/>
              </a:rPr>
              <a:t>       </a:t>
            </a:r>
          </a:p>
          <a:p>
            <a:pPr marL="342900" indent="-342900"/>
            <a:endParaRPr lang="ru-RU" b="1" dirty="0" smtClean="0">
              <a:solidFill>
                <a:schemeClr val="bg1"/>
              </a:solidFill>
              <a:latin typeface="Arial Narrow" pitchFamily="34" charset="0"/>
            </a:endParaRPr>
          </a:p>
          <a:p>
            <a:pPr marL="342900" indent="-342900"/>
            <a:r>
              <a:rPr lang="ru-RU" b="1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endParaRPr lang="ru-RU" b="1" dirty="0">
              <a:solidFill>
                <a:schemeClr val="bg1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Варя\Рабочий стол\2013-04 (апр)\сканирование0002.jpg"/>
          <p:cNvPicPr>
            <a:picLocks noChangeAspect="1" noChangeArrowheads="1"/>
          </p:cNvPicPr>
          <p:nvPr/>
        </p:nvPicPr>
        <p:blipFill>
          <a:blip r:embed="rId2" cstate="print">
            <a:lum bright="-10000" contrast="40000"/>
          </a:blip>
          <a:srcRect l="1577" t="1613" r="2227" b="1613"/>
          <a:stretch>
            <a:fillRect/>
          </a:stretch>
        </p:blipFill>
        <p:spPr bwMode="auto">
          <a:xfrm>
            <a:off x="323528" y="260648"/>
            <a:ext cx="4536504" cy="446213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Picture 2" descr="C:\Documents and Settings\Варя\Рабочий стол\2013-04 (апр)\сканирование0004.jpg"/>
          <p:cNvPicPr>
            <a:picLocks noChangeAspect="1" noChangeArrowheads="1"/>
          </p:cNvPicPr>
          <p:nvPr/>
        </p:nvPicPr>
        <p:blipFill>
          <a:blip r:embed="rId3" cstate="print">
            <a:lum bright="-10000" contrast="40000"/>
          </a:blip>
          <a:srcRect r="3002"/>
          <a:stretch>
            <a:fillRect/>
          </a:stretch>
        </p:blipFill>
        <p:spPr bwMode="auto">
          <a:xfrm>
            <a:off x="5292080" y="2492896"/>
            <a:ext cx="3384376" cy="3816424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3" descr="C:\Documents and Settings\Варя\Рабочий стол\2013-04 (апр)\сканирование0005.jpg"/>
          <p:cNvPicPr>
            <a:picLocks noChangeAspect="1" noChangeArrowheads="1"/>
          </p:cNvPicPr>
          <p:nvPr/>
        </p:nvPicPr>
        <p:blipFill>
          <a:blip r:embed="rId4" cstate="print">
            <a:lum contrast="40000"/>
          </a:blip>
          <a:srcRect l="2109" t="3917" r="2997" b="5991"/>
          <a:stretch>
            <a:fillRect/>
          </a:stretch>
        </p:blipFill>
        <p:spPr bwMode="auto">
          <a:xfrm>
            <a:off x="5292079" y="476672"/>
            <a:ext cx="3381245" cy="1728192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Овал 4"/>
          <p:cNvSpPr/>
          <p:nvPr/>
        </p:nvSpPr>
        <p:spPr>
          <a:xfrm>
            <a:off x="4211960" y="836712"/>
            <a:ext cx="288032" cy="288032"/>
          </a:xfrm>
          <a:prstGeom prst="ellipse">
            <a:avLst/>
          </a:prstGeom>
          <a:solidFill>
            <a:schemeClr val="bg1"/>
          </a:solidFill>
          <a:ln>
            <a:solidFill>
              <a:srgbClr val="54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2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1691680" y="908720"/>
            <a:ext cx="288032" cy="288032"/>
          </a:xfrm>
          <a:prstGeom prst="ellipse">
            <a:avLst/>
          </a:prstGeom>
          <a:solidFill>
            <a:schemeClr val="bg1"/>
          </a:solidFill>
          <a:ln>
            <a:solidFill>
              <a:srgbClr val="54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1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8172400" y="2636912"/>
            <a:ext cx="288032" cy="288032"/>
          </a:xfrm>
          <a:prstGeom prst="ellipse">
            <a:avLst/>
          </a:prstGeom>
          <a:solidFill>
            <a:schemeClr val="bg1"/>
          </a:solidFill>
          <a:ln>
            <a:solidFill>
              <a:srgbClr val="54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3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4941168"/>
            <a:ext cx="532162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Arial Narrow" pitchFamily="34" charset="0"/>
              </a:rPr>
              <a:t>Последовательность выполнения </a:t>
            </a:r>
          </a:p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Arial Narrow" pitchFamily="34" charset="0"/>
              </a:rPr>
              <a:t>нарядной декоративной вазы</a:t>
            </a:r>
            <a:r>
              <a:rPr lang="ru-RU" sz="2800" b="1" dirty="0" smtClean="0">
                <a:solidFill>
                  <a:schemeClr val="bg1"/>
                </a:solidFill>
                <a:latin typeface="Arial Narrow" pitchFamily="34" charset="0"/>
              </a:rPr>
              <a:t>.</a:t>
            </a:r>
          </a:p>
          <a:p>
            <a:pPr algn="ctr"/>
            <a:r>
              <a:rPr lang="ru-RU" sz="2800" b="1" dirty="0" smtClean="0">
                <a:solidFill>
                  <a:srgbClr val="FFEAA7"/>
                </a:solidFill>
                <a:latin typeface="Arial Narrow" pitchFamily="34" charset="0"/>
              </a:rPr>
              <a:t>Учебник, стр. 180 – 181.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Documents and Settings\Варя\Рабочий стол\Новая папка\IMG_1957.JPG"/>
          <p:cNvPicPr>
            <a:picLocks noChangeAspect="1" noChangeArrowheads="1"/>
          </p:cNvPicPr>
          <p:nvPr/>
        </p:nvPicPr>
        <p:blipFill>
          <a:blip r:embed="rId2" cstate="print">
            <a:lum bright="10000" contrast="40000"/>
          </a:blip>
          <a:srcRect l="27083" r="23809" b="1786"/>
          <a:stretch>
            <a:fillRect/>
          </a:stretch>
        </p:blipFill>
        <p:spPr bwMode="auto">
          <a:xfrm>
            <a:off x="827584" y="188639"/>
            <a:ext cx="2403267" cy="6408713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Picture 9" descr="C:\Documents and Settings\Варя\Рабочий стол\Новая папка\IMG_1959.JPG"/>
          <p:cNvPicPr>
            <a:picLocks noChangeAspect="1" noChangeArrowheads="1"/>
          </p:cNvPicPr>
          <p:nvPr/>
        </p:nvPicPr>
        <p:blipFill>
          <a:blip r:embed="rId3" cstate="print">
            <a:lum bright="10000" contrast="40000"/>
          </a:blip>
          <a:srcRect l="10233" t="6667" r="11889" b="11101"/>
          <a:stretch>
            <a:fillRect/>
          </a:stretch>
        </p:blipFill>
        <p:spPr bwMode="auto">
          <a:xfrm>
            <a:off x="3707904" y="260648"/>
            <a:ext cx="2952328" cy="233805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5" descr="C:\Documents and Settings\Варя\Рабочий стол\Новая папка\IMG_1940.JPG"/>
          <p:cNvPicPr>
            <a:picLocks noChangeAspect="1" noChangeArrowheads="1"/>
          </p:cNvPicPr>
          <p:nvPr/>
        </p:nvPicPr>
        <p:blipFill>
          <a:blip r:embed="rId4" cstate="print">
            <a:lum bright="10000" contrast="40000"/>
          </a:blip>
          <a:srcRect l="24332" t="3518" r="19374" b="2211"/>
          <a:stretch>
            <a:fillRect/>
          </a:stretch>
        </p:blipFill>
        <p:spPr bwMode="auto">
          <a:xfrm>
            <a:off x="6732240" y="2780928"/>
            <a:ext cx="1728192" cy="3858636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6" descr="C:\Documents and Settings\Варя\Рабочий стол\Новая папка\IMG_1948.JPG"/>
          <p:cNvPicPr>
            <a:picLocks noChangeAspect="1" noChangeArrowheads="1"/>
          </p:cNvPicPr>
          <p:nvPr/>
        </p:nvPicPr>
        <p:blipFill>
          <a:blip r:embed="rId5" cstate="print">
            <a:lum bright="10000" contrast="40000"/>
          </a:blip>
          <a:srcRect l="38523" t="1818" r="11101" b="1818"/>
          <a:stretch>
            <a:fillRect/>
          </a:stretch>
        </p:blipFill>
        <p:spPr bwMode="auto">
          <a:xfrm>
            <a:off x="4283968" y="2780928"/>
            <a:ext cx="1496333" cy="3816424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4" descr="C:\Documents and Settings\Варя\Рабочий стол\Новая папка\IMG_1939.JPG"/>
          <p:cNvPicPr>
            <a:picLocks noChangeAspect="1" noChangeArrowheads="1"/>
          </p:cNvPicPr>
          <p:nvPr/>
        </p:nvPicPr>
        <p:blipFill>
          <a:blip r:embed="rId6" cstate="print">
            <a:lum bright="20000" contrast="40000"/>
          </a:blip>
          <a:srcRect l="29633" r="14065" b="2211"/>
          <a:stretch>
            <a:fillRect/>
          </a:stretch>
        </p:blipFill>
        <p:spPr bwMode="auto">
          <a:xfrm>
            <a:off x="7092280" y="260648"/>
            <a:ext cx="1467134" cy="2345892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1090</Words>
  <Application>Microsoft Office PowerPoint</Application>
  <PresentationFormat>Экран (4:3)</PresentationFormat>
  <Paragraphs>130</Paragraphs>
  <Slides>25</Slides>
  <Notes>2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Осетинские куклы. Керамика.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Company>Школа11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3-3</dc:creator>
  <cp:lastModifiedBy>3-3</cp:lastModifiedBy>
  <cp:revision>1</cp:revision>
  <dcterms:created xsi:type="dcterms:W3CDTF">2020-04-08T11:56:08Z</dcterms:created>
  <dcterms:modified xsi:type="dcterms:W3CDTF">2020-04-08T12:26:43Z</dcterms:modified>
</cp:coreProperties>
</file>