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5" r:id="rId20"/>
    <p:sldId id="286" r:id="rId21"/>
    <p:sldId id="284" r:id="rId22"/>
    <p:sldId id="273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9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99FB32-3D1F-4429-AA1B-35783951A3C3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960328-B662-44FC-9048-8C32142EBF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435A8-A861-4E02-A832-80CA31A63765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4F40A-B9D8-4F26-B790-C06A826443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3B0F763-5552-43B0-A81E-49BD48483A99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4A46AD-234A-481B-A339-1EA4ED218C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CC0A5-FFC3-4508-87A7-B2F272B3D3F7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83BE4-0E24-4182-ADEE-6A0B94091C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13D1BF-0D9F-4DE8-88AA-DD98540AEB30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43B4EF-1CCB-4466-9AAC-E7735DF2DF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A6313-F235-4D46-A977-FB8611702A2F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AD52A-D23A-44B4-9DF4-DFCB2FF540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7148FD-08F9-4E0A-98AD-0266BE87CB97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A6EC48-40E6-4F6C-98E4-400C2E4FE7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C4B3DF8-A2D8-4413-80AA-2DEF3765CCE2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EA74E3-D3BA-4F96-91F7-7A928841A3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FB849-EAAC-4324-9092-0ED284209707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BF36B-E8EC-459F-91E4-F1E50AB7F5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F17E6-F93D-49B2-B7BF-812D57AFF4EA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319DA-4592-4D89-A30B-A18DF6A5CD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6B690BB-DE9B-4711-8672-5DEE8A57AB4E}" type="datetimeFigureOut">
              <a:rPr lang="en-US"/>
              <a:pPr>
                <a:defRPr/>
              </a:pPr>
              <a:t>9/13/2024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131557B-AB2F-42DA-AD65-8378AB827E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2" r:id="rId2"/>
    <p:sldLayoutId id="2147483768" r:id="rId3"/>
    <p:sldLayoutId id="2147483763" r:id="rId4"/>
    <p:sldLayoutId id="2147483769" r:id="rId5"/>
    <p:sldLayoutId id="2147483764" r:id="rId6"/>
    <p:sldLayoutId id="2147483770" r:id="rId7"/>
    <p:sldLayoutId id="2147483771" r:id="rId8"/>
    <p:sldLayoutId id="2147483765" r:id="rId9"/>
    <p:sldLayoutId id="2147483766" r:id="rId10"/>
  </p:sldLayoutIdLst>
  <p:transition>
    <p:wipe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6A6363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95625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http://blog.santegra-spb.com/wp-content/uploads/2011/07/81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://www.grif.kiev.ua/files/images/11_2012/1352489559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http://1.bp.blogspot.com/-86Ng_f8bQFw/UNPB0xY5XaI/AAAAAAAABHU/2tKypuAr2Jo/s1600/olov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http://tver.doski.ru/i/29/68/296826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Заголовок 3"/>
          <p:cNvSpPr>
            <a:spLocks noGrp="1"/>
          </p:cNvSpPr>
          <p:nvPr>
            <p:ph type="ctrTitle"/>
          </p:nvPr>
        </p:nvSpPr>
        <p:spPr bwMode="auto">
          <a:xfrm>
            <a:off x="1295400" y="609600"/>
            <a:ext cx="7407275" cy="1471613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800" b="1" smtClean="0">
                <a:solidFill>
                  <a:srgbClr val="FF0000"/>
                </a:solidFill>
                <a:effectLst/>
                <a:latin typeface="Times New Roman" pitchFamily="18" charset="0"/>
              </a:rPr>
              <a:t>Проблемное</a:t>
            </a:r>
            <a:r>
              <a:rPr lang="ru-RU" sz="3900" b="1" smtClean="0">
                <a:solidFill>
                  <a:srgbClr val="FF0000"/>
                </a:solidFill>
                <a:effectLst/>
                <a:latin typeface="Times New Roman" pitchFamily="18" charset="0"/>
              </a:rPr>
              <a:t> </a:t>
            </a:r>
            <a:r>
              <a:rPr lang="ru-RU" sz="3900" b="1" smtClean="0">
                <a:solidFill>
                  <a:srgbClr val="FF0000"/>
                </a:solidFill>
                <a:effectLst/>
                <a:latin typeface="Times New Roman" pitchFamily="18" charset="0"/>
              </a:rPr>
              <a:t>обучение </a:t>
            </a:r>
            <a:r>
              <a:rPr lang="ru-RU" sz="3900" b="1" dirty="0" smtClean="0">
                <a:solidFill>
                  <a:srgbClr val="FF0000"/>
                </a:solidFill>
                <a:effectLst/>
                <a:latin typeface="Times New Roman" pitchFamily="18" charset="0"/>
              </a:rPr>
              <a:t>на уроках химии</a:t>
            </a:r>
            <a:br>
              <a:rPr lang="ru-RU" sz="3900" b="1" dirty="0" smtClean="0">
                <a:solidFill>
                  <a:srgbClr val="FF0000"/>
                </a:solidFill>
                <a:effectLst/>
                <a:latin typeface="Times New Roman" pitchFamily="18" charset="0"/>
              </a:rPr>
            </a:br>
            <a:r>
              <a:rPr lang="ru-RU" sz="3900" dirty="0" smtClean="0">
                <a:solidFill>
                  <a:srgbClr val="0000CC"/>
                </a:solidFill>
                <a:effectLst/>
                <a:latin typeface="Times New Roman" pitchFamily="18" charset="0"/>
              </a:rPr>
              <a:t>обобщение педагогического опыта</a:t>
            </a:r>
          </a:p>
        </p:txBody>
      </p:sp>
      <p:sp>
        <p:nvSpPr>
          <p:cNvPr id="12290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562600" y="3276600"/>
            <a:ext cx="3657600" cy="1752600"/>
          </a:xfrm>
        </p:spPr>
        <p:txBody>
          <a:bodyPr/>
          <a:lstStyle/>
          <a:p>
            <a:pPr marL="26988" eaLnBrk="1" hangingPunct="1"/>
            <a:r>
              <a:rPr lang="ru-RU" sz="2400" b="1" dirty="0" smtClean="0">
                <a:solidFill>
                  <a:srgbClr val="0000CC"/>
                </a:solidFill>
              </a:rPr>
              <a:t>Учитель химии</a:t>
            </a:r>
          </a:p>
          <a:p>
            <a:pPr marL="26988" eaLnBrk="1" hangingPunct="1"/>
            <a:r>
              <a:rPr lang="ru-RU" sz="2400" b="1" dirty="0" smtClean="0">
                <a:solidFill>
                  <a:srgbClr val="0000CC"/>
                </a:solidFill>
              </a:rPr>
              <a:t>Чуйко Елена Борисовна</a:t>
            </a:r>
          </a:p>
        </p:txBody>
      </p:sp>
      <p:pic>
        <p:nvPicPr>
          <p:cNvPr id="48132" name="Picture 4" descr="DSC043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890838"/>
            <a:ext cx="4343400" cy="24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одзаголовок 5"/>
          <p:cNvSpPr>
            <a:spLocks noGrp="1"/>
          </p:cNvSpPr>
          <p:nvPr>
            <p:ph idx="1"/>
          </p:nvPr>
        </p:nvSpPr>
        <p:spPr>
          <a:xfrm>
            <a:off x="1428750" y="685800"/>
            <a:ext cx="7715250" cy="4495800"/>
          </a:xfrm>
        </p:spPr>
        <p:txBody>
          <a:bodyPr/>
          <a:lstStyle/>
          <a:p>
            <a:pPr algn="r" eaLnBrk="1" hangingPunct="1">
              <a:buFont typeface="Wingdings 2" pitchFamily="18" charset="2"/>
              <a:buNone/>
            </a:pP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Учитель живет, пока учится.</a:t>
            </a:r>
          </a:p>
          <a:p>
            <a:pPr algn="r" eaLnBrk="1" hangingPunct="1">
              <a:buFont typeface="Wingdings 2" pitchFamily="18" charset="2"/>
              <a:buNone/>
            </a:pP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Когда он перестает учиться,</a:t>
            </a:r>
          </a:p>
          <a:p>
            <a:pPr algn="r" eaLnBrk="1" hangingPunct="1">
              <a:buFont typeface="Wingdings 2" pitchFamily="18" charset="2"/>
              <a:buNone/>
            </a:pP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 учитель в нем умирает.</a:t>
            </a:r>
          </a:p>
          <a:p>
            <a:pPr algn="r" eaLnBrk="1" hangingPunct="1">
              <a:buFont typeface="Wingdings 2" pitchFamily="18" charset="2"/>
              <a:buNone/>
            </a:pP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Плохой учитель преподносит истину. </a:t>
            </a:r>
            <a:b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Хороший - учит ее находить.</a:t>
            </a:r>
            <a:r>
              <a:rPr lang="ru-RU" b="1" i="1" smtClean="0">
                <a:solidFill>
                  <a:schemeClr val="accent2"/>
                </a:solidFill>
                <a:latin typeface="Monotype Corsiva" pitchFamily="66" charset="0"/>
              </a:rPr>
              <a:t> </a:t>
            </a:r>
            <a:br>
              <a:rPr lang="ru-RU" b="1" i="1" smtClean="0">
                <a:solidFill>
                  <a:schemeClr val="accent2"/>
                </a:solidFill>
                <a:latin typeface="Monotype Corsiva" pitchFamily="66" charset="0"/>
              </a:rPr>
            </a:br>
            <a:endParaRPr lang="ru-RU" b="1" i="1" smtClean="0">
              <a:solidFill>
                <a:schemeClr val="accent2"/>
              </a:solidFill>
              <a:latin typeface="Monotype Corsiva" pitchFamily="66" charset="0"/>
            </a:endParaRPr>
          </a:p>
          <a:p>
            <a:pPr algn="r" eaLnBrk="1" hangingPunct="1">
              <a:buFont typeface="Wingdings 2" pitchFamily="18" charset="2"/>
              <a:buNone/>
            </a:pPr>
            <a:r>
              <a:rPr lang="ru-RU" sz="2400" i="1" smtClean="0">
                <a:latin typeface="Arial" charset="0"/>
              </a:rPr>
              <a:t>Иоганн Фридрих Герберт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85800"/>
            <a:ext cx="779145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История развития представлений о  проблемном   обучении </a:t>
            </a: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4338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2209800"/>
            <a:ext cx="4419600" cy="4191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/>
              <a:t>	постановка  проблемныхвопросов собеседнику и его затруднение в поисках ответов на них были характерны для дискуссий Сократа, этот же прием был известен в пифагорийской школе</a:t>
            </a:r>
          </a:p>
          <a:p>
            <a:pPr eaLnBrk="1" hangingPunct="1"/>
            <a:endParaRPr lang="ru-RU" smtClean="0"/>
          </a:p>
        </p:txBody>
      </p:sp>
      <p:pic>
        <p:nvPicPr>
          <p:cNvPr id="1433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867400" y="2286000"/>
            <a:ext cx="2857500" cy="38100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71525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История развития представлений о  проблемном   обучении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95400" y="1524000"/>
            <a:ext cx="5257800" cy="4664075"/>
          </a:xfrm>
        </p:spPr>
        <p:txBody>
          <a:bodyPr>
            <a:normAutofit fontScale="925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400" dirty="0" smtClean="0"/>
              <a:t>В новой истории стремление к активному  обучению  восходит к философским взглядам Ф. Бэкона.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400" dirty="0" smtClean="0"/>
              <a:t>В дальнейшем идею активного  обучения  развивали такие педагоги и философы, как Я.А. Коменский, Ж.Ж. Руссо, И.Г. Песталоцци.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400" dirty="0" smtClean="0"/>
              <a:t>Во второй половине XIX века с критикой схоластических методов  обучения  выступал английский педагог </a:t>
            </a:r>
            <a:r>
              <a:rPr lang="ru-RU" sz="2400" dirty="0" err="1" smtClean="0"/>
              <a:t>Армстронг</a:t>
            </a:r>
            <a:r>
              <a:rPr lang="ru-RU" sz="2400" dirty="0" smtClean="0"/>
              <a:t>. Опытным путем он ввел в преподавание  химии  эвристический метод, развивающий мыслительные способности учащихся.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sz="2400" dirty="0"/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00" y="1371600"/>
            <a:ext cx="1295400" cy="1606550"/>
          </a:xfrm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2667000"/>
            <a:ext cx="11144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3614738"/>
            <a:ext cx="1295400" cy="171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4572000"/>
            <a:ext cx="12604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381000"/>
            <a:ext cx="777240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200" b="1" smtClean="0">
                <a:solidFill>
                  <a:srgbClr val="4A3128"/>
                </a:solidFill>
                <a:effectLst/>
              </a:rPr>
              <a:t>В американской педагогике сложились две основные концепции  проблемного   обучения</a:t>
            </a:r>
          </a:p>
        </p:txBody>
      </p:sp>
      <p:sp>
        <p:nvSpPr>
          <p:cNvPr id="16386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4191000" cy="4572000"/>
          </a:xfrm>
        </p:spPr>
        <p:txBody>
          <a:bodyPr/>
          <a:lstStyle/>
          <a:p>
            <a:pPr eaLnBrk="1" hangingPunct="1"/>
            <a:r>
              <a:rPr lang="ru-RU" sz="1800" smtClean="0"/>
              <a:t>Автором одной из них является Джон Дьюи. Это еще не теория  проблемного   обучения, но это попытка применить в педагогике выводы психологов о том, что мышление есть решение проблемы.</a:t>
            </a:r>
          </a:p>
          <a:p>
            <a:pPr eaLnBrk="1" hangingPunct="1"/>
            <a:r>
              <a:rPr lang="ru-RU" sz="1800" smtClean="0"/>
              <a:t>Автором другой, наиболее существенной концепции  проблемного   обучения  является Дж. Брунер. В основе его теории лежат идеи структурирования учебного материала и доминирующей роли интуитивного мышления в процессе усвоения новых знаний.  .</a:t>
            </a:r>
          </a:p>
          <a:p>
            <a:pPr eaLnBrk="1" hangingPunct="1"/>
            <a:endParaRPr lang="ru-RU" sz="1800" smtClean="0"/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86400" y="2133600"/>
            <a:ext cx="1752600" cy="2646363"/>
          </a:xfrm>
        </p:spPr>
      </p:pic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4038600"/>
            <a:ext cx="1881188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838200"/>
            <a:ext cx="5257800" cy="14478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200" smtClean="0">
                <a:solidFill>
                  <a:srgbClr val="4A312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 нашей стране идею развивающего обучения впервые выдвинул Л.С. Выготский</a:t>
            </a:r>
            <a:r>
              <a:rPr lang="ru-RU" sz="39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390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39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410" name="Содержимое 2"/>
          <p:cNvSpPr>
            <a:spLocks noGrp="1"/>
          </p:cNvSpPr>
          <p:nvPr>
            <p:ph sz="half" idx="1"/>
          </p:nvPr>
        </p:nvSpPr>
        <p:spPr>
          <a:xfrm>
            <a:off x="1371600" y="2819400"/>
            <a:ext cx="7010400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В центре своих исследований Выготский ставит вопрос об отношении обучения и развития ребенка.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По его мнению, вопрос об отношении обучения и развития ребенка в школьном возрасте представляет собой самый центральный и основной вопрос, без которого проблема педагогической психологии и анализа педагогического процесса не могут быть не только правильно решены, но даже поставлены. </a:t>
            </a:r>
          </a:p>
          <a:p>
            <a:pPr eaLnBrk="1" hangingPunct="1">
              <a:lnSpc>
                <a:spcPct val="80000"/>
              </a:lnSpc>
            </a:pPr>
            <a:endParaRPr lang="ru-RU" sz="2400" smtClean="0"/>
          </a:p>
        </p:txBody>
      </p:sp>
      <p:pic>
        <p:nvPicPr>
          <p:cNvPr id="17411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670675" y="228600"/>
            <a:ext cx="1868488" cy="24384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304800"/>
            <a:ext cx="57277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Сущность  проблемного   обучения 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90600" y="1524000"/>
            <a:ext cx="4800600" cy="5105400"/>
          </a:xfrm>
        </p:spPr>
        <p:txBody>
          <a:bodyPr>
            <a:normAutofit fontScale="475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4200" b="1" dirty="0" smtClean="0"/>
              <a:t>Проблемное   обучение</a:t>
            </a:r>
            <a:r>
              <a:rPr lang="ru-RU" sz="4200" dirty="0" smtClean="0"/>
              <a:t>  – это тип развивающего  обучения, в котором сочетаются систематическая самостоятельная поисковая деятельность учащихся с усвоением ими готовых выводов науки, а система методов построена с учетом </a:t>
            </a:r>
            <a:r>
              <a:rPr lang="ru-RU" sz="4200" dirty="0" err="1" smtClean="0"/>
              <a:t>целеполагания</a:t>
            </a:r>
            <a:r>
              <a:rPr lang="ru-RU" sz="4200" dirty="0" smtClean="0"/>
              <a:t> и принципа </a:t>
            </a:r>
            <a:r>
              <a:rPr lang="ru-RU" sz="4200" dirty="0" err="1" smtClean="0"/>
              <a:t>проблемности</a:t>
            </a:r>
            <a:r>
              <a:rPr lang="ru-RU" sz="4200" dirty="0" smtClean="0"/>
              <a:t>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4200" dirty="0" smtClean="0"/>
              <a:t>Процесс взаимодействия преподавания и учения ориентирован на формирование познавательной самостоятельности учащихся, устойчивых мотивов учения и мыслительных, включая и творческие способности в ходе усвоения ими научных понятий и способов деятельности, детерминированного системой  проблемных  ситуаций.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sp>
        <p:nvSpPr>
          <p:cNvPr id="18435" name="Прямоугольник 5"/>
          <p:cNvSpPr>
            <a:spLocks noChangeArrowheads="1"/>
          </p:cNvSpPr>
          <p:nvPr/>
        </p:nvSpPr>
        <p:spPr bwMode="auto">
          <a:xfrm>
            <a:off x="6400800" y="5029200"/>
            <a:ext cx="2012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М.И. Махмутов</a:t>
            </a:r>
          </a:p>
        </p:txBody>
      </p:sp>
      <p:pic>
        <p:nvPicPr>
          <p:cNvPr id="1843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77000" y="2133600"/>
            <a:ext cx="1892300" cy="25146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8001000" cy="170656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Способы организации  проблемного   обучения</a:t>
            </a: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 </a:t>
            </a: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066800" y="1447800"/>
            <a:ext cx="7867650" cy="5181600"/>
          </a:xfrm>
        </p:spPr>
        <p:txBody>
          <a:bodyPr>
            <a:normAutofit fontScale="700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i="1" dirty="0" smtClean="0"/>
              <a:t>проблемное  изложение</a:t>
            </a:r>
            <a:r>
              <a:rPr lang="ru-RU" dirty="0" smtClean="0"/>
              <a:t> это способ организации  проблемного   обучения  наиболее уместен в тех случаях, когда учащиеся не обладают достаточным объемом знаний, когда они впервые сталкиваются с тем или иным явлением и не могут установить необходимые ассоциации;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 </a:t>
            </a:r>
            <a:r>
              <a:rPr lang="ru-RU" b="1" i="1" dirty="0" smtClean="0"/>
              <a:t>поисковая беседа</a:t>
            </a:r>
            <a:r>
              <a:rPr lang="ru-RU" dirty="0" smtClean="0"/>
              <a:t> это такая беседа, в процессе которой учащиеся, опираясь на уже известный им материал, под руководством учителя ищут и самостоятельно находят ответ на поставленный  проблемный  вопрос;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i="1" dirty="0" smtClean="0"/>
              <a:t>самостоятельная поисковая и исследовательская деятельность учащихся</a:t>
            </a:r>
            <a:r>
              <a:rPr lang="ru-RU" dirty="0" smtClean="0"/>
              <a:t> является высшей формой самостоятельной деятельности и возможна лишь тогда, когда они обладают достаточными знаниями, необходимыми для построения научных предположений, а также умением выдвигать гипотезы.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457200"/>
            <a:ext cx="716280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ru-RU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Использование методов проблемного обучения на уроках химии (из опыта работы)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4114800" y="2057400"/>
            <a:ext cx="5029200" cy="4419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b="1" smtClean="0">
                <a:latin typeface="Arial" charset="0"/>
              </a:rPr>
              <a:t>	</a:t>
            </a:r>
            <a:r>
              <a:rPr lang="ru-RU" sz="2600" smtClean="0"/>
              <a:t>Например, урок в 8 классе по теме: «Вода».  О каком химическом веществе писал Антуан де – Сент – Экзюпери.? «…..У тебя нет ни вкуса, ни цвета, ни запаха. Тебя не возможно описать, тобой  наслаждаются не ведая, что ты такое. Нельзя сказать, что ты необходима для жизни. Ты сама жизнь ……. </a:t>
            </a:r>
          </a:p>
        </p:txBody>
      </p:sp>
      <p:pic>
        <p:nvPicPr>
          <p:cNvPr id="20483" name="Picture 8" descr="http://blog.santegra-spb.com/wp-content/uploads/2011/07/81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762000" y="2209800"/>
            <a:ext cx="3657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b="1" smtClean="0">
                <a:effectLst/>
                <a:latin typeface="Arial" charset="0"/>
              </a:rPr>
              <a:t>Тема «Фосфор»  9 класс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990600" y="1600200"/>
            <a:ext cx="5181600" cy="3352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b="1" smtClean="0">
                <a:solidFill>
                  <a:schemeClr val="accent2"/>
                </a:solidFill>
              </a:rPr>
              <a:t>О каком химическом элементе рассказывается в стихотворении?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Элементом мысли являюсь я,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Плохо растениям без меня,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В производстве спичек необходим,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В три аллотропные формы вхожу один.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sz="20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	Открыт он в виде массы, похожей так на воск,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	И в темноте светился, как свет далёких звёзд.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	Алхимик был в ударе, а как же тут не быть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	Камень философский попробуй-ка добыть! </a:t>
            </a:r>
          </a:p>
        </p:txBody>
      </p:sp>
      <p:pic>
        <p:nvPicPr>
          <p:cNvPr id="21507" name="Picture 4" descr="http://www.grif.kiev.ua/files/images/11_2012/1352489559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943600" y="1600200"/>
            <a:ext cx="298132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>
                <a:effectLst/>
                <a:latin typeface="Arial" charset="0"/>
              </a:rPr>
              <a:t>Тема «Неметаллы» 8 класс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xfrm>
            <a:off x="3810000" y="1447800"/>
            <a:ext cx="5118100" cy="4724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>
                <a:solidFill>
                  <a:schemeClr val="accent2"/>
                </a:solidFill>
              </a:rPr>
              <a:t>Какое вещество и почему стало причиной гибели одной из арктических экспедиций?</a:t>
            </a:r>
            <a:r>
              <a:rPr lang="ru-RU" sz="2400" smtClean="0"/>
              <a:t>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(Олово, так как им были запаяны емкости с горючим. При температуре ниже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—14°С белое олово, обладающее физическими свойствами металлов, переходит в другую аллотропную модификацию, представляющую собой порошок. Это явление называют «оловянной чумой».) </a:t>
            </a:r>
          </a:p>
        </p:txBody>
      </p:sp>
      <p:pic>
        <p:nvPicPr>
          <p:cNvPr id="22531" name="Picture 4" descr="http://1.bp.blogspot.com/-86Ng_f8bQFw/UNPB0xY5XaI/AAAAAAAABHU/2tKypuAr2Jo/s1600/olov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457200" y="1600200"/>
            <a:ext cx="367982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900" smtClean="0">
                <a:effectLst/>
                <a:latin typeface="Arial" charset="0"/>
              </a:rPr>
              <a:t>Тема «Химические реакции» </a:t>
            </a:r>
            <a:br>
              <a:rPr lang="ru-RU" sz="3900" smtClean="0">
                <a:effectLst/>
                <a:latin typeface="Arial" charset="0"/>
              </a:rPr>
            </a:br>
            <a:r>
              <a:rPr lang="ru-RU" sz="3900" smtClean="0">
                <a:effectLst/>
                <a:latin typeface="Arial" charset="0"/>
              </a:rPr>
              <a:t>8 класс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50292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>
                <a:solidFill>
                  <a:schemeClr val="accent2"/>
                </a:solidFill>
              </a:rPr>
              <a:t>В архиве пожарной части города Бренд (США) хранится запись о пожаре, который был</a:t>
            </a:r>
            <a:r>
              <a:rPr lang="ru-RU" sz="2400" i="1" smtClean="0">
                <a:solidFill>
                  <a:schemeClr val="accent2"/>
                </a:solidFill>
              </a:rPr>
              <a:t> </a:t>
            </a:r>
            <a:r>
              <a:rPr lang="ru-RU" sz="2400" smtClean="0">
                <a:solidFill>
                  <a:schemeClr val="accent2"/>
                </a:solidFill>
              </a:rPr>
              <a:t>вызван снегом.</a:t>
            </a:r>
            <a:r>
              <a:rPr lang="ru-RU" sz="2400" i="1" smtClean="0">
                <a:solidFill>
                  <a:schemeClr val="accent2"/>
                </a:solidFill>
              </a:rPr>
              <a:t> </a:t>
            </a:r>
            <a:r>
              <a:rPr lang="ru-RU" sz="2400" smtClean="0">
                <a:solidFill>
                  <a:schemeClr val="accent2"/>
                </a:solidFill>
              </a:rPr>
              <a:t>Возможно ли это?</a:t>
            </a:r>
            <a:endParaRPr lang="ru-RU" sz="2400" i="1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i="1" smtClean="0"/>
              <a:t>	Ответ:</a:t>
            </a:r>
            <a:r>
              <a:rPr lang="ru-RU" sz="2400" smtClean="0"/>
              <a:t>   Снег действительно может быть причиной пожара. В данном случае у стен дома были ямы с негашеной известью. Под действием воды, которая образовалась из снега, началась экзотермическая реакция образования гашеной извести. При этом выделилось такое большое количество теплоты, что начался пожар. </a:t>
            </a:r>
          </a:p>
        </p:txBody>
      </p:sp>
      <p:pic>
        <p:nvPicPr>
          <p:cNvPr id="23555" name="Picture 4" descr="ANd9GcTN9W8SjgssZ2Hx4PslfhmYhYqyibJ1prtjf0HFAaF1rETRd3uT4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524000"/>
            <a:ext cx="184785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ANd9GcTRzdB1UnAHcRSErrhS0BiRnwBhBI1ZQ0jyoFBtrHPQR3CjnL5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3733800"/>
            <a:ext cx="199072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2800" b="1" smtClean="0">
                <a:effectLst/>
                <a:latin typeface="Arial" charset="0"/>
              </a:rPr>
              <a:t>Поисковая (эвристическая) беседа – это система взаимосвязанных вопросов учителя и ответов учеников.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40513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/>
              <a:t>Урок «Строение и свойства глюкозы» (10 класс) проводится в форме эвристической беседы с выдвижением гипотез и проверкой их демонстрационным и лабораторным экспериментами.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</a:t>
            </a:r>
            <a:r>
              <a:rPr lang="ru-RU" sz="2400" smtClean="0">
                <a:solidFill>
                  <a:schemeClr val="accent2"/>
                </a:solidFill>
              </a:rPr>
              <a:t>Перед учащимися ставится задача - установление и доказательство состава и химического строения глюкозы.</a:t>
            </a:r>
          </a:p>
        </p:txBody>
      </p:sp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2" cstate="print"/>
          <a:srcRect l="39787" t="28125" r="40189" b="45833"/>
          <a:stretch>
            <a:fillRect/>
          </a:stretch>
        </p:blipFill>
        <p:spPr bwMode="auto">
          <a:xfrm>
            <a:off x="4800600" y="1600200"/>
            <a:ext cx="40386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029200"/>
            <a:ext cx="17526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4267200"/>
            <a:ext cx="18034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029200"/>
            <a:ext cx="17526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4267200"/>
            <a:ext cx="18034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mtClean="0">
                <a:effectLst/>
                <a:latin typeface="Arial" charset="0"/>
              </a:rPr>
              <a:t>Тема «Металлы» 8 класс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</a:p>
        </p:txBody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xfrm>
            <a:off x="1435100" y="1447800"/>
            <a:ext cx="4279900" cy="4800600"/>
          </a:xfrm>
        </p:spPr>
        <p:txBody>
          <a:bodyPr/>
          <a:lstStyle/>
          <a:p>
            <a:pPr marL="282575" indent="-15875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Император Наполеон </a:t>
            </a:r>
            <a:r>
              <a:rPr lang="en-US" sz="2400" smtClean="0">
                <a:latin typeface="Arial" charset="0"/>
              </a:rPr>
              <a:t>III</a:t>
            </a:r>
            <a:r>
              <a:rPr lang="ru-RU" sz="2400" smtClean="0">
                <a:latin typeface="Arial" charset="0"/>
              </a:rPr>
              <a:t> на банкете велел подать для почетных гостей приборы из очень дорогого серебристо-белого металла. А всем прочим гостям было обидно до слез: им пришлось пользоваться обычной золотой и серебряной посудой. </a:t>
            </a:r>
          </a:p>
          <a:p>
            <a:pPr marL="282575" indent="-15875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solidFill>
                  <a:schemeClr val="accent2"/>
                </a:solidFill>
                <a:latin typeface="Arial" charset="0"/>
              </a:rPr>
              <a:t>Из чего были изготовлены приборы?</a:t>
            </a:r>
            <a:r>
              <a:rPr lang="ru-RU" sz="2400" smtClean="0">
                <a:latin typeface="Gill Sans MT" pitchFamily="34" charset="0"/>
              </a:rPr>
              <a:t> </a:t>
            </a:r>
          </a:p>
        </p:txBody>
      </p:sp>
      <p:pic>
        <p:nvPicPr>
          <p:cNvPr id="25603" name="Picture 4" descr="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1600200"/>
            <a:ext cx="31527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mtClean="0">
                <a:effectLst/>
                <a:latin typeface="Arial" charset="0"/>
              </a:rPr>
              <a:t>Тема «Соли» 8 класс</a:t>
            </a:r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>
          <a:xfrm>
            <a:off x="762000" y="1447800"/>
            <a:ext cx="45085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/>
              <a:t>Полагают, например, что массовая гибель наполеоновских солдат при их отступлении из Москвы была обусловлена нехваткой этого вещества в пище. У древних народов нередко бывали войны из-за этого вещества. У римлян ни одно жертвоприношение не обходилось без него. А римские легионеры времен Цезаря часть жалования получали этим веществом.</a:t>
            </a:r>
            <a:r>
              <a:rPr lang="ru-RU" sz="2400" smtClean="0">
                <a:latin typeface="Gill Sans MT" pitchFamily="34" charset="0"/>
              </a:rPr>
              <a:t> </a:t>
            </a:r>
          </a:p>
        </p:txBody>
      </p:sp>
      <p:pic>
        <p:nvPicPr>
          <p:cNvPr id="26627" name="Picture 4" descr="http://tver.doski.ru/i/29/68/296826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334000" y="2044700"/>
            <a:ext cx="3581400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mtClean="0">
                <a:effectLst/>
                <a:latin typeface="Arial" charset="0"/>
              </a:rPr>
              <a:t>Тема «Углерод»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  <a:r>
              <a:rPr lang="ru-RU" smtClean="0">
                <a:effectLst/>
                <a:latin typeface="Arial" charset="0"/>
              </a:rPr>
              <a:t>9 класс</a:t>
            </a:r>
          </a:p>
        </p:txBody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762000" y="1371600"/>
            <a:ext cx="51816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>
                <a:solidFill>
                  <a:schemeClr val="accent2"/>
                </a:solidFill>
              </a:rPr>
              <a:t>Примером может служить отрывок из сказки «Мороз Иванович».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sz="24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/>
              <a:t>	«Между тем рукодельница воротиться, воду процедит, в кувшины нальет, да еще какая затейница: коли вода нечиста, так свернет лист бумаги, наложит в нее угольков да песку крупного насыплет, вставит ту бумагу в  кувшин да нальет в нее воды, а вода – то знай проходит сквозь песок да сквозь уголья и капает в кувшин чистая, словно хрустальная».</a:t>
            </a:r>
          </a:p>
        </p:txBody>
      </p:sp>
      <p:pic>
        <p:nvPicPr>
          <p:cNvPr id="27651" name="Picture 4" descr="105871486_1366213379_razvgodaktivirovannyyugolivashorganizmchi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2068513"/>
            <a:ext cx="3200400" cy="235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900" smtClean="0">
                <a:effectLst/>
                <a:latin typeface="Arial" charset="0"/>
              </a:rPr>
              <a:t>Тема «Типы химических реакций» 8 класс</a:t>
            </a:r>
            <a:endParaRPr lang="ru-RU" sz="3900" smtClean="0">
              <a:effectLst/>
              <a:latin typeface="Gill Sans MT" pitchFamily="34" charset="0"/>
            </a:endParaRP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>
          <a:xfrm>
            <a:off x="685800" y="1524000"/>
            <a:ext cx="60960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>
                <a:solidFill>
                  <a:schemeClr val="accent2"/>
                </a:solidFill>
              </a:rPr>
              <a:t>О какой реакции идет речь? Запишите уравнение химической реакции.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Я известно с давних пор и имею  спрос,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Опусти меня в раствор,  в медный купорос,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Изменить хочу я соль,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Ну – ка, выйди, соизволь.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Удивительный момент, стал другим раствор.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Вытесняю элемент,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Не вступая в спор.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На меня взгляни, ответь, начинаю я ржаветь?</a:t>
            </a:r>
          </a:p>
        </p:txBody>
      </p:sp>
      <p:pic>
        <p:nvPicPr>
          <p:cNvPr id="28675" name="Picture 4" descr="ANd9GcStfrWqIQpS_5RZsSEJinqmmzNUw0fNPQGCMtmsA5r942kMz8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1828800"/>
            <a:ext cx="2819400" cy="268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>
                <a:effectLst/>
                <a:latin typeface="Arial" charset="0"/>
              </a:rPr>
              <a:t>Тема «Металлы» 8 класс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</a:p>
        </p:txBody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>
          <a:xfrm>
            <a:off x="990600" y="1371600"/>
            <a:ext cx="40513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/>
              <a:t>Налейте немного горячей воды в стакан. Поместите в него 2 ложки, одну из алюминия,  а вторую из другого металла. Через несколько минут осторожно прикоснитесь к обеим ложкам.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solidFill>
                  <a:schemeClr val="accent2"/>
                </a:solidFill>
              </a:rPr>
              <a:t>Какая из них горячее? Подумайте, о возможной причине наблюдаемого явления. </a:t>
            </a:r>
          </a:p>
        </p:txBody>
      </p:sp>
      <p:pic>
        <p:nvPicPr>
          <p:cNvPr id="29699" name="Picture 5" descr="Lozhka%20alyuminieva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19050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7" descr="1_6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3962400"/>
            <a:ext cx="32004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e-BY" i="1" dirty="0" smtClean="0">
                <a:solidFill>
                  <a:srgbClr val="C00000"/>
                </a:solidFill>
              </a:rPr>
              <a:t>Доводы, до которых человек додумывается сам, обычно убеждают его больше, нежели те, которые пришли в голову другим.</a:t>
            </a:r>
            <a:r>
              <a:rPr lang="be-BY" i="1" dirty="0" smtClean="0"/>
              <a:t/>
            </a:r>
            <a:br>
              <a:rPr lang="be-BY" i="1" dirty="0" smtClean="0"/>
            </a:br>
            <a:r>
              <a:rPr lang="be-BY" i="1" dirty="0" smtClean="0"/>
              <a:t>                                          </a:t>
            </a:r>
            <a:r>
              <a:rPr lang="ru-RU" i="1" dirty="0" smtClean="0"/>
              <a:t>Б. Паскаль</a:t>
            </a:r>
            <a:endParaRPr lang="ru-RU" dirty="0"/>
          </a:p>
        </p:txBody>
      </p:sp>
    </p:spTree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e-BY" sz="2000" dirty="0" smtClean="0">
                <a:solidFill>
                  <a:srgbClr val="C00000"/>
                </a:solidFill>
              </a:rPr>
              <a:t>Есть три силы, заставляющие детей учиться: послушание, увлечение и цель</a:t>
            </a:r>
            <a:r>
              <a:rPr lang="be-BY" sz="2000" dirty="0" smtClean="0"/>
              <a:t>.</a:t>
            </a:r>
          </a:p>
          <a:p>
            <a:r>
              <a:rPr lang="be-BY" sz="2000" dirty="0" smtClean="0"/>
              <a:t> Послушание подталкивает, цель манит, а увлечение движет. Если дети равнодушны к предмету, учеба становится тяжелой повинностью.</a:t>
            </a:r>
          </a:p>
          <a:p>
            <a:r>
              <a:rPr lang="be-BY" sz="2000" dirty="0" smtClean="0"/>
              <a:t> Поэтому не случайно каждый учитель в процессе своей деятельности стремится решить вопросы: как учить с увлечением, как сделать радостным и творческим процесс познания? </a:t>
            </a:r>
            <a:endParaRPr lang="ru-RU" sz="2000" dirty="0"/>
          </a:p>
        </p:txBody>
      </p:sp>
    </p:spTree>
  </p:cSld>
  <p:clrMapOvr>
    <a:masterClrMapping/>
  </p:clrMapOvr>
  <p:transition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effectLst/>
              <a:latin typeface="Gill Sans MT" pitchFamily="34" charset="0"/>
            </a:endParaRPr>
          </a:p>
        </p:txBody>
      </p:sp>
      <p:sp>
        <p:nvSpPr>
          <p:cNvPr id="4198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dirty="0" smtClean="0">
              <a:latin typeface="Gill Sans MT" pitchFamily="34" charset="0"/>
            </a:endParaRPr>
          </a:p>
        </p:txBody>
      </p:sp>
      <p:pic>
        <p:nvPicPr>
          <p:cNvPr id="48132" name="Picture 4" descr="DSC043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81000"/>
            <a:ext cx="4343400" cy="244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5" descr="DSC043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914400"/>
            <a:ext cx="42672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6" descr="DSC0437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124200"/>
            <a:ext cx="441960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5" name="Picture 7" descr="DSC0437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3581400"/>
            <a:ext cx="4648200" cy="261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76400" y="1600200"/>
            <a:ext cx="64897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Спасибо за внимание!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301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3276600"/>
            <a:ext cx="3260725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344</TotalTime>
  <Words>376</Words>
  <Application>Microsoft Office PowerPoint</Application>
  <PresentationFormat>Экран (4:3)</PresentationFormat>
  <Paragraphs>79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Солнцестояние</vt:lpstr>
      <vt:lpstr>Проблемное обучение на уроках химии обобщение педагогического опыта</vt:lpstr>
      <vt:lpstr>Слайд 2</vt:lpstr>
      <vt:lpstr>История развития представлений о  проблемном   обучении  </vt:lpstr>
      <vt:lpstr>История развития представлений о  проблемном   обучении</vt:lpstr>
      <vt:lpstr>В американской педагогике сложились две основные концепции  проблемного   обучения</vt:lpstr>
      <vt:lpstr>В нашей стране идею развивающего обучения впервые выдвинул Л.С. Выготский </vt:lpstr>
      <vt:lpstr>Сущность  проблемного   обучения </vt:lpstr>
      <vt:lpstr>Способы организации  проблемного   обучения </vt:lpstr>
      <vt:lpstr>Использование методов проблемного обучения на уроках химии (из опыта работы) </vt:lpstr>
      <vt:lpstr>Тема «Фосфор»  9 класс </vt:lpstr>
      <vt:lpstr>Тема «Неметаллы» 8 класс</vt:lpstr>
      <vt:lpstr>Тема «Химические реакции»  8 класс</vt:lpstr>
      <vt:lpstr>Поисковая (эвристическая) беседа – это система взаимосвязанных вопросов учителя и ответов учеников.</vt:lpstr>
      <vt:lpstr>Тема «Металлы» 8 класс </vt:lpstr>
      <vt:lpstr>Тема «Соли» 8 класс</vt:lpstr>
      <vt:lpstr>Тема «Углерод» 9 класс</vt:lpstr>
      <vt:lpstr>Тема «Типы химических реакций» 8 класс</vt:lpstr>
      <vt:lpstr>Тема «Металлы» 8 класс </vt:lpstr>
      <vt:lpstr>Слайд 19</vt:lpstr>
      <vt:lpstr>Слайд 20</vt:lpstr>
      <vt:lpstr>Слайд 21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Alex</cp:lastModifiedBy>
  <cp:revision>45</cp:revision>
  <dcterms:modified xsi:type="dcterms:W3CDTF">2024-09-13T13:01:34Z</dcterms:modified>
</cp:coreProperties>
</file>