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4" r:id="rId3"/>
    <p:sldId id="285" r:id="rId4"/>
    <p:sldId id="256" r:id="rId5"/>
    <p:sldId id="263" r:id="rId6"/>
    <p:sldId id="288" r:id="rId7"/>
    <p:sldId id="289" r:id="rId8"/>
    <p:sldId id="290" r:id="rId9"/>
    <p:sldId id="291" r:id="rId10"/>
    <p:sldId id="257" r:id="rId11"/>
    <p:sldId id="258" r:id="rId12"/>
    <p:sldId id="281" r:id="rId13"/>
    <p:sldId id="259" r:id="rId14"/>
    <p:sldId id="260" r:id="rId15"/>
    <p:sldId id="261" r:id="rId16"/>
    <p:sldId id="262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9" r:id="rId31"/>
    <p:sldId id="278" r:id="rId32"/>
    <p:sldId id="280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DB05D-1744-4800-87E7-594C2FC559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163B1-D9F2-4BD1-8CA6-7E32703FB1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B3614-7C9A-40AE-94F6-B46971C0BF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8A88C-A18C-4E81-8B4F-EB0B9316AC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A1F55-9845-4A69-95B0-251A354585A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82354-2609-46E4-A31D-DC65EE141E6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37B4F-B342-46A1-937E-0B65AC413A1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2D104-CA4C-446F-A66B-9572B527EDB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93F56-CBE0-4ABC-818A-3EDFC3A5FFA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9460A-47A8-4E53-936C-966B08D40FA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23C8F-23C7-426C-B15E-E92F8E32E0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B28EE0-9710-4BC7-9561-6C7514B9EDD3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jpe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129462" cy="5183187"/>
          </a:xfrm>
          <a:prstGeom prst="rect">
            <a:avLst/>
          </a:prstGeom>
          <a:noFill/>
        </p:spPr>
      </p:pic>
      <p:pic>
        <p:nvPicPr>
          <p:cNvPr id="10246" name="Picture 6" descr="4F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716338"/>
            <a:ext cx="952500" cy="952500"/>
          </a:xfrm>
          <a:prstGeom prst="rect">
            <a:avLst/>
          </a:prstGeom>
          <a:noFill/>
        </p:spPr>
      </p:pic>
      <p:pic>
        <p:nvPicPr>
          <p:cNvPr id="10247" name="Picture 7" descr="4F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2133600"/>
            <a:ext cx="952500" cy="952500"/>
          </a:xfrm>
          <a:prstGeom prst="rect">
            <a:avLst/>
          </a:prstGeom>
          <a:noFill/>
        </p:spPr>
      </p:pic>
      <p:pic>
        <p:nvPicPr>
          <p:cNvPr id="10248" name="Picture 8" descr="4F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205038"/>
            <a:ext cx="952500" cy="952500"/>
          </a:xfrm>
          <a:prstGeom prst="rect">
            <a:avLst/>
          </a:prstGeom>
          <a:noFill/>
        </p:spPr>
      </p:pic>
      <p:pic>
        <p:nvPicPr>
          <p:cNvPr id="10249" name="Picture 9" descr="fish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2636838"/>
            <a:ext cx="857250" cy="857250"/>
          </a:xfrm>
          <a:prstGeom prst="rect">
            <a:avLst/>
          </a:prstGeom>
          <a:noFill/>
        </p:spPr>
      </p:pic>
      <p:pic>
        <p:nvPicPr>
          <p:cNvPr id="10250" name="Picture 10" descr="fish1-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5589588"/>
            <a:ext cx="1866900" cy="800100"/>
          </a:xfrm>
          <a:prstGeom prst="rect">
            <a:avLst/>
          </a:prstGeom>
          <a:noFill/>
        </p:spPr>
      </p:pic>
      <p:pic>
        <p:nvPicPr>
          <p:cNvPr id="10251" name="Picture 11" descr="fish2-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2588" y="1628775"/>
            <a:ext cx="1685925" cy="600075"/>
          </a:xfrm>
          <a:prstGeom prst="rect">
            <a:avLst/>
          </a:prstGeom>
          <a:noFill/>
        </p:spPr>
      </p:pic>
      <p:pic>
        <p:nvPicPr>
          <p:cNvPr id="10252" name="Picture 12" descr="fish2-5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0113" y="4652963"/>
            <a:ext cx="3048000" cy="1971675"/>
          </a:xfrm>
          <a:prstGeom prst="rect">
            <a:avLst/>
          </a:prstGeom>
          <a:noFill/>
        </p:spPr>
      </p:pic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323850" y="214290"/>
            <a:ext cx="8820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4400" b="1" i="1" dirty="0">
                <a:solidFill>
                  <a:srgbClr val="FF0000"/>
                </a:solidFill>
              </a:rPr>
              <a:t>Аквариум  и  его обитатели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chemeClr val="accent2"/>
                </a:solidFill>
                <a:latin typeface="Arial Black" pitchFamily="34" charset="0"/>
              </a:rPr>
              <a:t>Цель: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ru-RU" b="1">
                <a:latin typeface="Arial Black" pitchFamily="34" charset="0"/>
              </a:rPr>
              <a:t>  исследовать условия жизни обитателей аквариума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>
                <a:solidFill>
                  <a:schemeClr val="accent2"/>
                </a:solidFill>
                <a:latin typeface="Arial Black" pitchFamily="34" charset="0"/>
              </a:rPr>
              <a:t>Задачи: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dirty="0">
                <a:latin typeface="Arial Black" pitchFamily="34" charset="0"/>
              </a:rPr>
              <a:t>1) </a:t>
            </a:r>
            <a:r>
              <a:rPr lang="ru-RU" dirty="0" smtClean="0">
                <a:latin typeface="Arial Black" pitchFamily="34" charset="0"/>
              </a:rPr>
              <a:t>как </a:t>
            </a:r>
            <a:r>
              <a:rPr lang="ru-RU" dirty="0">
                <a:latin typeface="Arial Black" pitchFamily="34" charset="0"/>
              </a:rPr>
              <a:t>правильно создать аквариум;</a:t>
            </a:r>
          </a:p>
          <a:p>
            <a:pPr>
              <a:buFontTx/>
              <a:buNone/>
            </a:pPr>
            <a:r>
              <a:rPr lang="ru-RU" dirty="0">
                <a:latin typeface="Arial Black" pitchFamily="34" charset="0"/>
              </a:rPr>
              <a:t>2) выяснить, что способствует нормальным условиям жизни растений и животных в аквариуме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14290"/>
            <a:ext cx="7921625" cy="5942012"/>
          </a:xfrm>
          <a:prstGeom prst="rect">
            <a:avLst/>
          </a:prstGeom>
          <a:noFill/>
        </p:spPr>
      </p:pic>
      <p:pic>
        <p:nvPicPr>
          <p:cNvPr id="2053" name="Picture 5" descr="fish1-1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5229225"/>
            <a:ext cx="1228725" cy="942975"/>
          </a:xfrm>
          <a:prstGeom prst="rect">
            <a:avLst/>
          </a:prstGeom>
          <a:noFill/>
        </p:spPr>
      </p:pic>
      <p:pic>
        <p:nvPicPr>
          <p:cNvPr id="2054" name="Picture 6" descr="fish1-1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1773238"/>
            <a:ext cx="1228725" cy="942975"/>
          </a:xfrm>
          <a:prstGeom prst="rect">
            <a:avLst/>
          </a:prstGeom>
          <a:noFill/>
        </p:spPr>
      </p:pic>
      <p:pic>
        <p:nvPicPr>
          <p:cNvPr id="2055" name="Picture 7" descr="fish1-1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620713"/>
            <a:ext cx="1962150" cy="1171575"/>
          </a:xfrm>
          <a:prstGeom prst="rect">
            <a:avLst/>
          </a:prstGeom>
          <a:noFill/>
        </p:spPr>
      </p:pic>
      <p:pic>
        <p:nvPicPr>
          <p:cNvPr id="2056" name="Picture 8" descr="FISH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8263" y="2420938"/>
            <a:ext cx="952500" cy="714375"/>
          </a:xfrm>
          <a:prstGeom prst="rect">
            <a:avLst/>
          </a:prstGeom>
          <a:noFill/>
        </p:spPr>
      </p:pic>
      <p:pic>
        <p:nvPicPr>
          <p:cNvPr id="2057" name="Picture 9" descr="FISH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7050" y="5805488"/>
            <a:ext cx="952500" cy="714375"/>
          </a:xfrm>
          <a:prstGeom prst="rect">
            <a:avLst/>
          </a:prstGeom>
          <a:noFill/>
        </p:spPr>
      </p:pic>
      <p:pic>
        <p:nvPicPr>
          <p:cNvPr id="2058" name="Picture 10" descr="FISH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35150" y="3716338"/>
            <a:ext cx="952500" cy="714375"/>
          </a:xfrm>
          <a:prstGeom prst="rect">
            <a:avLst/>
          </a:prstGeom>
          <a:noFill/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395288" y="5357826"/>
            <a:ext cx="87487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аквариум </a:t>
            </a:r>
            <a:r>
              <a:rPr lang="ru-RU" sz="3200" dirty="0">
                <a:solidFill>
                  <a:srgbClr val="FFFF00"/>
                </a:solidFill>
              </a:rPr>
              <a:t>- это экосистема с замкнутым  круговоротом веществ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836613"/>
            <a:ext cx="7777162" cy="5832475"/>
          </a:xfrm>
          <a:prstGeom prst="rect">
            <a:avLst/>
          </a:prstGeom>
          <a:noFill/>
        </p:spPr>
      </p:pic>
      <p:pic>
        <p:nvPicPr>
          <p:cNvPr id="9224" name="Picture 8" descr="fish2-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5300663"/>
            <a:ext cx="1838325" cy="657225"/>
          </a:xfrm>
          <a:prstGeom prst="rect">
            <a:avLst/>
          </a:prstGeom>
          <a:noFill/>
        </p:spPr>
      </p:pic>
      <p:pic>
        <p:nvPicPr>
          <p:cNvPr id="9225" name="Picture 9" descr="fish2-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1125538"/>
            <a:ext cx="1838325" cy="657225"/>
          </a:xfrm>
          <a:prstGeom prst="rect">
            <a:avLst/>
          </a:prstGeom>
          <a:noFill/>
        </p:spPr>
      </p:pic>
      <p:pic>
        <p:nvPicPr>
          <p:cNvPr id="9226" name="Picture 10" descr="fish2-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4581525"/>
            <a:ext cx="2438400" cy="1219200"/>
          </a:xfrm>
          <a:prstGeom prst="rect">
            <a:avLst/>
          </a:prstGeom>
          <a:noFill/>
        </p:spPr>
      </p:pic>
      <p:pic>
        <p:nvPicPr>
          <p:cNvPr id="9227" name="Picture 11" descr="fish2-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250" y="3573463"/>
            <a:ext cx="952500" cy="628650"/>
          </a:xfrm>
          <a:prstGeom prst="rect">
            <a:avLst/>
          </a:prstGeom>
          <a:noFill/>
        </p:spPr>
      </p:pic>
      <p:pic>
        <p:nvPicPr>
          <p:cNvPr id="9228" name="Picture 12" descr="fish3-1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2643182"/>
            <a:ext cx="1552575" cy="1323975"/>
          </a:xfrm>
          <a:prstGeom prst="rect">
            <a:avLst/>
          </a:prstGeom>
          <a:noFill/>
        </p:spPr>
      </p:pic>
      <p:pic>
        <p:nvPicPr>
          <p:cNvPr id="9229" name="Picture 13" descr="fish3-1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4292600"/>
            <a:ext cx="1552575" cy="1323975"/>
          </a:xfrm>
          <a:prstGeom prst="rect">
            <a:avLst/>
          </a:prstGeom>
          <a:noFill/>
        </p:spPr>
      </p:pic>
      <p:pic>
        <p:nvPicPr>
          <p:cNvPr id="9230" name="Picture 14" descr="fish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4300" y="1773238"/>
            <a:ext cx="857250" cy="8572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0000"/>
                </a:solidFill>
                <a:latin typeface="Verdana" pitchFamily="34" charset="0"/>
              </a:rPr>
              <a:t>Вода</a:t>
            </a:r>
            <a:r>
              <a:rPr lang="ru-RU"/>
              <a:t>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600" dirty="0"/>
              <a:t>Хлор опасен для рыб </a:t>
            </a:r>
            <a:r>
              <a:rPr lang="ru-RU" sz="5400" dirty="0"/>
              <a:t>!</a:t>
            </a:r>
          </a:p>
          <a:p>
            <a:endParaRPr lang="ru-RU" sz="5400" dirty="0"/>
          </a:p>
          <a:p>
            <a:pPr algn="ctr">
              <a:buNone/>
            </a:pPr>
            <a:r>
              <a:rPr lang="ru-RU" sz="3600" dirty="0" smtClean="0"/>
              <a:t>Д</a:t>
            </a:r>
            <a:r>
              <a:rPr lang="ru-RU" sz="3600" dirty="0" smtClean="0"/>
              <a:t>ля </a:t>
            </a:r>
            <a:r>
              <a:rPr lang="ru-RU" sz="3600" dirty="0"/>
              <a:t>поддержания </a:t>
            </a:r>
          </a:p>
          <a:p>
            <a:pPr algn="ctr">
              <a:buFontTx/>
              <a:buNone/>
            </a:pPr>
            <a:r>
              <a:rPr lang="ru-RU" sz="3600" dirty="0"/>
              <a:t>   экосистемы  аквариума нужна подготовленная  вода</a:t>
            </a:r>
          </a:p>
          <a:p>
            <a:pPr algn="ctr">
              <a:buFontTx/>
              <a:buNone/>
            </a:pPr>
            <a:endParaRPr lang="ru-RU" sz="4400" b="1" u="sng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Почва</a:t>
            </a: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– грунт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/>
            <a:r>
              <a:rPr lang="ru-RU" sz="4800" b="1" u="sng"/>
              <a:t>Важно:</a:t>
            </a:r>
            <a:r>
              <a:rPr lang="ru-RU" sz="4800"/>
              <a:t> </a:t>
            </a:r>
            <a:r>
              <a:rPr lang="ru-RU" sz="3600"/>
              <a:t> </a:t>
            </a:r>
          </a:p>
          <a:p>
            <a:pPr marL="609600" indent="-609600">
              <a:buFontTx/>
              <a:buAutoNum type="arabicParenR"/>
            </a:pPr>
            <a:r>
              <a:rPr lang="ru-RU" sz="3600"/>
              <a:t>грунт не должен иметь острых кромок;</a:t>
            </a:r>
          </a:p>
          <a:p>
            <a:pPr marL="609600" indent="-609600">
              <a:buFontTx/>
              <a:buAutoNum type="arabicParenR"/>
            </a:pPr>
            <a:r>
              <a:rPr lang="ru-RU" sz="3600"/>
              <a:t>перед помещением в аквариум</a:t>
            </a:r>
          </a:p>
          <a:p>
            <a:pPr marL="609600" indent="-609600">
              <a:buFontTx/>
              <a:buNone/>
            </a:pPr>
            <a:r>
              <a:rPr lang="ru-RU" sz="3600"/>
              <a:t>    грунт нужно промыть от грязи. </a:t>
            </a:r>
          </a:p>
          <a:p>
            <a:pPr marL="609600" indent="-609600">
              <a:buFontTx/>
              <a:buNone/>
            </a:pPr>
            <a:r>
              <a:rPr lang="ru-RU" sz="3600"/>
              <a:t>    Лучше прокипятить 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9" decel="100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9" decel="100000"/>
                                        <p:tgtEl>
                                          <p:spTgt spid="430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1" accel="100000" fill="hold">
                                          <p:stCondLst>
                                            <p:cond delay="76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9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1" accel="100000" fill="hold">
                                          <p:stCondLst>
                                            <p:cond delay="76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9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1" accel="100000" fill="hold">
                                          <p:stCondLst>
                                            <p:cond delay="76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Лампа - свет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>
              <a:buFontTx/>
              <a:buNone/>
            </a:pPr>
            <a:r>
              <a:rPr lang="ru-RU" sz="4400" b="1" i="1" dirty="0" smtClean="0"/>
              <a:t>О</a:t>
            </a:r>
            <a:r>
              <a:rPr lang="ru-RU" sz="3600" dirty="0" smtClean="0"/>
              <a:t>битателям </a:t>
            </a:r>
            <a:r>
              <a:rPr lang="ru-RU" sz="3600" dirty="0"/>
              <a:t>аквариума необходимо умеренное, но в достаточном количестве освещение</a:t>
            </a:r>
            <a:endParaRPr lang="ru-RU" sz="4400" b="1" i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Кислород 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>
              <a:buFontTx/>
              <a:buNone/>
            </a:pPr>
            <a:r>
              <a:rPr lang="ru-RU" sz="4400" b="1" i="1" dirty="0"/>
              <a:t>Важно:</a:t>
            </a:r>
            <a:r>
              <a:rPr lang="ru-RU" sz="3600" dirty="0"/>
              <a:t> необходим для дыхания рыб. </a:t>
            </a:r>
          </a:p>
          <a:p>
            <a:pPr>
              <a:buFontTx/>
              <a:buNone/>
            </a:pPr>
            <a:r>
              <a:rPr lang="ru-RU" sz="3600" dirty="0"/>
              <a:t>   Компрессор – дополнительный источник кислорода</a:t>
            </a:r>
            <a:r>
              <a:rPr lang="ru-RU" sz="4400" b="1" i="1" dirty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63575" y="96838"/>
            <a:ext cx="7385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FF0000"/>
                </a:solidFill>
                <a:latin typeface="Arial Black" pitchFamily="34" charset="0"/>
              </a:rPr>
              <a:t>В аквариуме живут разные водоросли:</a:t>
            </a:r>
          </a:p>
        </p:txBody>
      </p:sp>
      <p:pic>
        <p:nvPicPr>
          <p:cNvPr id="3077" name="Picture 5" descr="articleцs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836613"/>
            <a:ext cx="7777163" cy="583406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акв раст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3219450" cy="2657475"/>
          </a:xfrm>
          <a:prstGeom prst="rect">
            <a:avLst/>
          </a:prstGeom>
          <a:noFill/>
        </p:spPr>
      </p:pic>
      <p:pic>
        <p:nvPicPr>
          <p:cNvPr id="4101" name="Picture 5" descr="ручьевой мо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333375"/>
            <a:ext cx="3492500" cy="2616200"/>
          </a:xfrm>
          <a:prstGeom prst="rect">
            <a:avLst/>
          </a:prstGeom>
          <a:noFill/>
        </p:spPr>
      </p:pic>
      <p:pic>
        <p:nvPicPr>
          <p:cNvPr id="4102" name="Picture 6" descr="Растение КРИПТОКОРИНА БАЛАНС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357563"/>
            <a:ext cx="1336675" cy="2708275"/>
          </a:xfrm>
          <a:prstGeom prst="rect">
            <a:avLst/>
          </a:prstGeom>
          <a:noFill/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250825" y="6165850"/>
            <a:ext cx="17637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rgbClr val="FF0000"/>
                </a:solidFill>
              </a:rPr>
              <a:t> КРИПТОКОРИНА </a:t>
            </a:r>
          </a:p>
          <a:p>
            <a:r>
              <a:rPr lang="ru-RU" sz="1400" b="1">
                <a:solidFill>
                  <a:srgbClr val="FF0000"/>
                </a:solidFill>
              </a:rPr>
              <a:t>БАЛАНСЕ</a:t>
            </a:r>
          </a:p>
        </p:txBody>
      </p:sp>
      <p:pic>
        <p:nvPicPr>
          <p:cNvPr id="4104" name="Picture 8" descr="Растение КРИПТОКОРИНА ПОНТЕДЕРИИФОЛ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38" y="3429000"/>
            <a:ext cx="1300162" cy="2633663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195513" y="6165850"/>
            <a:ext cx="35290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 b="1">
                <a:solidFill>
                  <a:srgbClr val="FF0000"/>
                </a:solidFill>
              </a:rPr>
              <a:t>КРИПТОКОРИНА ПОНТЕДЕРИИФОЛИЯ</a:t>
            </a:r>
          </a:p>
        </p:txBody>
      </p:sp>
      <p:pic>
        <p:nvPicPr>
          <p:cNvPr id="4106" name="Picture 10" descr="Растение ПАПОРОТНИК ЦЕРАТОПТЕРИС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6825" y="3357563"/>
            <a:ext cx="1300163" cy="2633662"/>
          </a:xfrm>
          <a:prstGeom prst="rect">
            <a:avLst/>
          </a:prstGeom>
          <a:noFill/>
        </p:spPr>
      </p:pic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932363" y="6165850"/>
            <a:ext cx="1708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rgbClr val="FF0000"/>
                </a:solidFill>
              </a:rPr>
              <a:t>ПАПОРОТНИК</a:t>
            </a:r>
          </a:p>
          <a:p>
            <a:r>
              <a:rPr lang="ru-RU" sz="1400" b="1">
                <a:solidFill>
                  <a:srgbClr val="FF0000"/>
                </a:solidFill>
              </a:rPr>
              <a:t> ЦЕРАТОПТЕРИС</a:t>
            </a:r>
          </a:p>
        </p:txBody>
      </p:sp>
      <p:pic>
        <p:nvPicPr>
          <p:cNvPr id="4108" name="Picture 12" descr="Растение ПЕРИСТОЛИСТНИК БРАЗИЛЬСКИЙ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08850" y="3357563"/>
            <a:ext cx="1228725" cy="2489200"/>
          </a:xfrm>
          <a:prstGeom prst="rect">
            <a:avLst/>
          </a:prstGeom>
          <a:noFill/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7234238" y="6165850"/>
            <a:ext cx="19097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400" b="1">
                <a:solidFill>
                  <a:srgbClr val="FF0000"/>
                </a:solidFill>
              </a:rPr>
              <a:t>ПЕРИСТОЛИСТНИК</a:t>
            </a:r>
          </a:p>
          <a:p>
            <a:r>
              <a:rPr lang="ru-RU" sz="1400" b="1">
                <a:solidFill>
                  <a:srgbClr val="FF0000"/>
                </a:solidFill>
              </a:rPr>
              <a:t> БРАЗИЛЬСКИЙ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articlesц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908050"/>
            <a:ext cx="7632700" cy="5724525"/>
          </a:xfrm>
          <a:prstGeom prst="rect">
            <a:avLst/>
          </a:prstGeom>
          <a:noFill/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2771775" y="136525"/>
            <a:ext cx="4005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FF0000"/>
                </a:solidFill>
              </a:rPr>
              <a:t>Аквариумные рыбки: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акар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125538"/>
            <a:ext cx="3455987" cy="2579687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843213" y="1125538"/>
            <a:ext cx="1122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акары</a:t>
            </a:r>
          </a:p>
        </p:txBody>
      </p:sp>
      <p:pic>
        <p:nvPicPr>
          <p:cNvPr id="5127" name="Picture 7" descr="Аман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276475"/>
            <a:ext cx="3810000" cy="3695700"/>
          </a:xfrm>
          <a:prstGeom prst="rect">
            <a:avLst/>
          </a:prstGeom>
          <a:noFill/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7308850" y="5445125"/>
            <a:ext cx="1296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аманда</a:t>
            </a:r>
          </a:p>
        </p:txBody>
      </p:sp>
      <p:pic>
        <p:nvPicPr>
          <p:cNvPr id="5129" name="Picture 9" descr="апистограмм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860800"/>
            <a:ext cx="3527425" cy="2633663"/>
          </a:xfrm>
          <a:prstGeom prst="rect">
            <a:avLst/>
          </a:prstGeom>
          <a:noFill/>
        </p:spPr>
      </p:pic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1619250" y="3789363"/>
            <a:ext cx="2424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апистограммы</a:t>
            </a:r>
          </a:p>
        </p:txBody>
      </p:sp>
      <p:pic>
        <p:nvPicPr>
          <p:cNvPr id="5132" name="Picture 12" descr="3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404813"/>
            <a:ext cx="885825" cy="647700"/>
          </a:xfrm>
          <a:prstGeom prst="rect">
            <a:avLst/>
          </a:prstGeom>
          <a:noFill/>
        </p:spPr>
      </p:pic>
      <p:pic>
        <p:nvPicPr>
          <p:cNvPr id="5133" name="Picture 13" descr="3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1341438"/>
            <a:ext cx="885825" cy="647700"/>
          </a:xfrm>
          <a:prstGeom prst="rect">
            <a:avLst/>
          </a:prstGeom>
          <a:noFill/>
        </p:spPr>
      </p:pic>
      <p:pic>
        <p:nvPicPr>
          <p:cNvPr id="5134" name="Picture 14" descr="3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188913"/>
            <a:ext cx="885825" cy="647700"/>
          </a:xfrm>
          <a:prstGeom prst="rect">
            <a:avLst/>
          </a:prstGeom>
          <a:noFill/>
        </p:spPr>
      </p:pic>
      <p:pic>
        <p:nvPicPr>
          <p:cNvPr id="5135" name="Picture 15" descr="3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5805488"/>
            <a:ext cx="885825" cy="6477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астроноту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80988"/>
            <a:ext cx="4249738" cy="3171825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50825" y="333375"/>
            <a:ext cx="1903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астронотус</a:t>
            </a:r>
          </a:p>
        </p:txBody>
      </p:sp>
      <p:pic>
        <p:nvPicPr>
          <p:cNvPr id="6150" name="Picture 6" descr="барбус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36525"/>
            <a:ext cx="4081463" cy="3046413"/>
          </a:xfrm>
          <a:prstGeom prst="rect">
            <a:avLst/>
          </a:prstGeom>
          <a:noFill/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5364163" y="3284538"/>
            <a:ext cx="151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барбусы</a:t>
            </a:r>
          </a:p>
        </p:txBody>
      </p:sp>
      <p:pic>
        <p:nvPicPr>
          <p:cNvPr id="6152" name="Picture 8" descr="барбус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3843338"/>
            <a:ext cx="3795713" cy="2835275"/>
          </a:xfrm>
          <a:prstGeom prst="rect">
            <a:avLst/>
          </a:prstGeom>
          <a:noFill/>
        </p:spPr>
      </p:pic>
      <p:pic>
        <p:nvPicPr>
          <p:cNvPr id="6153" name="Picture 9" descr="вуалехвост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3933825"/>
            <a:ext cx="3816350" cy="2847975"/>
          </a:xfrm>
          <a:prstGeom prst="rect">
            <a:avLst/>
          </a:prstGeom>
          <a:noFill/>
        </p:spPr>
      </p:pic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971550" y="6237288"/>
            <a:ext cx="193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вуалехвост</a:t>
            </a: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4859338" y="188913"/>
            <a:ext cx="151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барбусы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гамбуз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3529012" cy="2635250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39750" y="333375"/>
            <a:ext cx="1581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гамбузия</a:t>
            </a:r>
          </a:p>
        </p:txBody>
      </p:sp>
      <p:pic>
        <p:nvPicPr>
          <p:cNvPr id="7174" name="Picture 6" descr="гупп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188913"/>
            <a:ext cx="3505200" cy="3302000"/>
          </a:xfrm>
          <a:prstGeom prst="rect">
            <a:avLst/>
          </a:prstGeom>
          <a:noFill/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596188" y="333375"/>
            <a:ext cx="1036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гуппи</a:t>
            </a:r>
          </a:p>
        </p:txBody>
      </p:sp>
      <p:pic>
        <p:nvPicPr>
          <p:cNvPr id="7176" name="Picture 8" descr="гуппи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3644900"/>
            <a:ext cx="3938587" cy="2940050"/>
          </a:xfrm>
          <a:prstGeom prst="rect">
            <a:avLst/>
          </a:prstGeom>
          <a:noFill/>
        </p:spPr>
      </p:pic>
      <p:pic>
        <p:nvPicPr>
          <p:cNvPr id="7177" name="Picture 9" descr="гуппи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3629025"/>
            <a:ext cx="4032250" cy="3011488"/>
          </a:xfrm>
          <a:prstGeom prst="rect">
            <a:avLst/>
          </a:prstGeom>
          <a:noFill/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827088" y="3644900"/>
            <a:ext cx="1036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гуппи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7524750" y="3789363"/>
            <a:ext cx="1036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гуппи</a:t>
            </a:r>
          </a:p>
        </p:txBody>
      </p:sp>
      <p:pic>
        <p:nvPicPr>
          <p:cNvPr id="7182" name="Picture 14" descr="GOLDFSH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1275" y="0"/>
            <a:ext cx="1114425" cy="1438275"/>
          </a:xfrm>
          <a:prstGeom prst="rect">
            <a:avLst/>
          </a:prstGeom>
          <a:noFill/>
        </p:spPr>
      </p:pic>
      <p:pic>
        <p:nvPicPr>
          <p:cNvPr id="7183" name="Picture 15" descr="GOLDFSH4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1628775"/>
            <a:ext cx="1114425" cy="14382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гурам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4105275" cy="3065463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95288" y="476250"/>
            <a:ext cx="1071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гурами</a:t>
            </a:r>
          </a:p>
        </p:txBody>
      </p:sp>
      <p:pic>
        <p:nvPicPr>
          <p:cNvPr id="8198" name="Picture 6" descr="дани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33375"/>
            <a:ext cx="4010025" cy="2994025"/>
          </a:xfrm>
          <a:prstGeom prst="rect">
            <a:avLst/>
          </a:prstGeom>
          <a:noFill/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7451725" y="404813"/>
            <a:ext cx="110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данио</a:t>
            </a:r>
          </a:p>
        </p:txBody>
      </p:sp>
      <p:pic>
        <p:nvPicPr>
          <p:cNvPr id="8200" name="Picture 8" descr="дермогенис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44900"/>
            <a:ext cx="3960813" cy="2957513"/>
          </a:xfrm>
          <a:prstGeom prst="rect">
            <a:avLst/>
          </a:prstGeom>
          <a:noFill/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250825" y="3716338"/>
            <a:ext cx="2243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дермогенисы</a:t>
            </a:r>
          </a:p>
        </p:txBody>
      </p:sp>
      <p:pic>
        <p:nvPicPr>
          <p:cNvPr id="8202" name="Picture 10" descr="дискус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3644900"/>
            <a:ext cx="3924300" cy="2943225"/>
          </a:xfrm>
          <a:prstGeom prst="rect">
            <a:avLst/>
          </a:prstGeom>
          <a:noFill/>
        </p:spPr>
      </p:pic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7019925" y="3789363"/>
            <a:ext cx="148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дискусы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золота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4752975" cy="3935413"/>
          </a:xfrm>
          <a:prstGeom prst="rect">
            <a:avLst/>
          </a:prstGeom>
          <a:noFill/>
        </p:spPr>
      </p:pic>
      <p:pic>
        <p:nvPicPr>
          <p:cNvPr id="12293" name="Picture 5" descr="золотая рыб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4463" y="2349500"/>
            <a:ext cx="3711575" cy="4130675"/>
          </a:xfrm>
          <a:prstGeom prst="rect">
            <a:avLst/>
          </a:prstGeom>
          <a:noFill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339975" y="616585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золотая рыбка</a:t>
            </a:r>
          </a:p>
        </p:txBody>
      </p:sp>
      <p:pic>
        <p:nvPicPr>
          <p:cNvPr id="12295" name="Picture 7" descr="fish3-1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404813"/>
            <a:ext cx="1552575" cy="1323975"/>
          </a:xfrm>
          <a:prstGeom prst="rect">
            <a:avLst/>
          </a:prstGeom>
          <a:noFill/>
        </p:spPr>
      </p:pic>
      <p:pic>
        <p:nvPicPr>
          <p:cNvPr id="12296" name="Picture 8" descr="fish3-1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429000"/>
            <a:ext cx="1552575" cy="13239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кардина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4032250" cy="30099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333375"/>
            <a:ext cx="1620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кардинал</a:t>
            </a:r>
          </a:p>
        </p:txBody>
      </p:sp>
      <p:pic>
        <p:nvPicPr>
          <p:cNvPr id="13318" name="Picture 6" descr="Конго, или конго-тетр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60350"/>
            <a:ext cx="3810000" cy="3114675"/>
          </a:xfrm>
          <a:prstGeom prst="rect">
            <a:avLst/>
          </a:prstGeom>
          <a:noFill/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4643438" y="404813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конго, или конго-тетра</a:t>
            </a:r>
          </a:p>
        </p:txBody>
      </p:sp>
      <p:pic>
        <p:nvPicPr>
          <p:cNvPr id="13320" name="Picture 8" descr="копелл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70300"/>
            <a:ext cx="3960813" cy="2957513"/>
          </a:xfrm>
          <a:prstGeom prst="rect">
            <a:avLst/>
          </a:prstGeom>
          <a:noFill/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68313" y="36449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копеллы</a:t>
            </a:r>
          </a:p>
        </p:txBody>
      </p:sp>
      <p:pic>
        <p:nvPicPr>
          <p:cNvPr id="13322" name="Picture 10" descr="лабе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3716338"/>
            <a:ext cx="3794125" cy="2832100"/>
          </a:xfrm>
          <a:prstGeom prst="rect">
            <a:avLst/>
          </a:prstGeom>
          <a:noFill/>
        </p:spPr>
      </p:pic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364163" y="3787775"/>
            <a:ext cx="109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лабео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лялиу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4103688" cy="3063875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23850" y="260350"/>
            <a:ext cx="127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лялиус</a:t>
            </a:r>
          </a:p>
        </p:txBody>
      </p:sp>
      <p:pic>
        <p:nvPicPr>
          <p:cNvPr id="14342" name="Picture 6" descr="макропод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60350"/>
            <a:ext cx="4032250" cy="3008313"/>
          </a:xfrm>
          <a:prstGeom prst="rect">
            <a:avLst/>
          </a:prstGeom>
          <a:noFill/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5076825" y="404813"/>
            <a:ext cx="1927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макроподы</a:t>
            </a:r>
          </a:p>
        </p:txBody>
      </p:sp>
      <p:pic>
        <p:nvPicPr>
          <p:cNvPr id="14344" name="Picture 8" descr="меланотени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16325"/>
            <a:ext cx="4033838" cy="3011488"/>
          </a:xfrm>
          <a:prstGeom prst="rect">
            <a:avLst/>
          </a:prstGeom>
          <a:noFill/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250825" y="6092825"/>
            <a:ext cx="2190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меланотении</a:t>
            </a:r>
          </a:p>
        </p:txBody>
      </p:sp>
      <p:pic>
        <p:nvPicPr>
          <p:cNvPr id="14346" name="Picture 10" descr="меченосец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908425"/>
            <a:ext cx="4032250" cy="2673350"/>
          </a:xfrm>
          <a:prstGeom prst="rect">
            <a:avLst/>
          </a:prstGeom>
          <a:noFill/>
        </p:spPr>
      </p:pic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4859338" y="3932238"/>
            <a:ext cx="1822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меченосец</a:t>
            </a:r>
          </a:p>
        </p:txBody>
      </p:sp>
      <p:pic>
        <p:nvPicPr>
          <p:cNvPr id="14348" name="Picture 12" descr="fish3-15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91500" y="3716338"/>
            <a:ext cx="952500" cy="5715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моллинезия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73238"/>
            <a:ext cx="4537075" cy="3340100"/>
          </a:xfrm>
          <a:prstGeom prst="rect">
            <a:avLst/>
          </a:prstGeom>
          <a:noFill/>
        </p:spPr>
      </p:pic>
      <p:pic>
        <p:nvPicPr>
          <p:cNvPr id="15365" name="Picture 5" descr="моллинезия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3716338"/>
            <a:ext cx="3795713" cy="2833687"/>
          </a:xfrm>
          <a:prstGeom prst="rect">
            <a:avLst/>
          </a:prstGeom>
          <a:noFill/>
        </p:spPr>
      </p:pic>
      <p:pic>
        <p:nvPicPr>
          <p:cNvPr id="15366" name="Picture 6" descr="моллиенез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260350"/>
            <a:ext cx="3744912" cy="3160713"/>
          </a:xfrm>
          <a:prstGeom prst="rect">
            <a:avLst/>
          </a:prstGeom>
          <a:noFill/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555875" y="6021388"/>
            <a:ext cx="2039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моллинезия</a:t>
            </a:r>
          </a:p>
        </p:txBody>
      </p:sp>
      <p:pic>
        <p:nvPicPr>
          <p:cNvPr id="15368" name="Picture 8" descr="FISH2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0"/>
            <a:ext cx="704850" cy="1190625"/>
          </a:xfrm>
          <a:prstGeom prst="rect">
            <a:avLst/>
          </a:prstGeom>
          <a:noFill/>
        </p:spPr>
      </p:pic>
      <p:pic>
        <p:nvPicPr>
          <p:cNvPr id="15369" name="Picture 9" descr="FISH2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2636838"/>
            <a:ext cx="704850" cy="1190625"/>
          </a:xfrm>
          <a:prstGeom prst="rect">
            <a:avLst/>
          </a:prstGeom>
          <a:noFill/>
        </p:spPr>
      </p:pic>
      <p:pic>
        <p:nvPicPr>
          <p:cNvPr id="15370" name="Picture 10" descr="FISH2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6013" y="5445125"/>
            <a:ext cx="704850" cy="1190625"/>
          </a:xfrm>
          <a:prstGeom prst="rect">
            <a:avLst/>
          </a:prstGeom>
          <a:noFill/>
        </p:spPr>
      </p:pic>
      <p:pic>
        <p:nvPicPr>
          <p:cNvPr id="15371" name="Picture 11" descr="FISH2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-315913"/>
            <a:ext cx="704850" cy="1190626"/>
          </a:xfrm>
          <a:prstGeom prst="rect">
            <a:avLst/>
          </a:prstGeom>
          <a:noFill/>
        </p:spPr>
      </p:pic>
      <p:pic>
        <p:nvPicPr>
          <p:cNvPr id="15374" name="Picture 14" descr="FISH22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95513" y="549275"/>
            <a:ext cx="704850" cy="1190625"/>
          </a:xfrm>
          <a:prstGeom prst="rect">
            <a:avLst/>
          </a:prstGeom>
          <a:noFill/>
        </p:spPr>
      </p:pic>
      <p:pic>
        <p:nvPicPr>
          <p:cNvPr id="15375" name="Picture 15" descr="FISH22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39150" y="2997200"/>
            <a:ext cx="704850" cy="119062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неон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3960813" cy="2957513"/>
          </a:xfrm>
          <a:prstGeom prst="rect">
            <a:avLst/>
          </a:prstGeom>
          <a:noFill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611188" y="476250"/>
            <a:ext cx="116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неоны</a:t>
            </a:r>
          </a:p>
        </p:txBody>
      </p:sp>
      <p:pic>
        <p:nvPicPr>
          <p:cNvPr id="16390" name="Picture 6" descr="панцирные сом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88913"/>
            <a:ext cx="3938588" cy="2940050"/>
          </a:xfrm>
          <a:prstGeom prst="rect">
            <a:avLst/>
          </a:prstGeom>
          <a:noFill/>
        </p:spPr>
      </p:pic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932363" y="404813"/>
            <a:ext cx="2822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панцирные сомы</a:t>
            </a:r>
          </a:p>
        </p:txBody>
      </p:sp>
      <p:pic>
        <p:nvPicPr>
          <p:cNvPr id="16392" name="Picture 8" descr="петуш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635375"/>
            <a:ext cx="3816350" cy="2849563"/>
          </a:xfrm>
          <a:prstGeom prst="rect">
            <a:avLst/>
          </a:prstGeom>
          <a:noFill/>
        </p:spPr>
      </p:pic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611188" y="3789363"/>
            <a:ext cx="1450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петушки</a:t>
            </a:r>
          </a:p>
        </p:txBody>
      </p:sp>
      <p:pic>
        <p:nvPicPr>
          <p:cNvPr id="16394" name="Picture 10" descr="пульхер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3644900"/>
            <a:ext cx="3887788" cy="2903538"/>
          </a:xfrm>
          <a:prstGeom prst="rect">
            <a:avLst/>
          </a:prstGeom>
          <a:noFill/>
        </p:spPr>
      </p:pic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6804025" y="3789363"/>
            <a:ext cx="1444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пульхер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рыбы- бабоч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4392612" cy="3278187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692275" y="404813"/>
            <a:ext cx="241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рыбы бабочки</a:t>
            </a:r>
          </a:p>
        </p:txBody>
      </p:sp>
      <p:pic>
        <p:nvPicPr>
          <p:cNvPr id="17414" name="Picture 6" descr="тернец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88913"/>
            <a:ext cx="4371975" cy="3263900"/>
          </a:xfrm>
          <a:prstGeom prst="rect">
            <a:avLst/>
          </a:prstGeom>
          <a:noFill/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7092950" y="549275"/>
            <a:ext cx="1595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тернеция</a:t>
            </a:r>
          </a:p>
        </p:txBody>
      </p:sp>
      <p:pic>
        <p:nvPicPr>
          <p:cNvPr id="17416" name="Picture 8" descr="рыбка-фломастер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3644900"/>
            <a:ext cx="4176712" cy="2982913"/>
          </a:xfrm>
          <a:prstGeom prst="rect">
            <a:avLst/>
          </a:prstGeom>
          <a:noFill/>
        </p:spPr>
      </p:pic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272088" y="5967413"/>
            <a:ext cx="3043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рыбка -фломастер</a:t>
            </a:r>
          </a:p>
        </p:txBody>
      </p:sp>
      <p:pic>
        <p:nvPicPr>
          <p:cNvPr id="17418" name="Picture 10" descr="FISH2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4149725"/>
            <a:ext cx="1285875" cy="1428750"/>
          </a:xfrm>
          <a:prstGeom prst="rect">
            <a:avLst/>
          </a:prstGeom>
          <a:noFill/>
        </p:spPr>
      </p:pic>
      <p:pic>
        <p:nvPicPr>
          <p:cNvPr id="17419" name="Picture 11" descr="FISH2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3860800"/>
            <a:ext cx="833438" cy="925513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скалярии 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900113" y="620713"/>
            <a:ext cx="1608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скалярии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фонар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3816350" cy="2849563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395288" y="333375"/>
            <a:ext cx="1516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фонарик</a:t>
            </a:r>
          </a:p>
        </p:txBody>
      </p:sp>
      <p:pic>
        <p:nvPicPr>
          <p:cNvPr id="19462" name="Picture 6" descr="тетр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333375"/>
            <a:ext cx="3651250" cy="2725738"/>
          </a:xfrm>
          <a:prstGeom prst="rect">
            <a:avLst/>
          </a:prstGeom>
          <a:noFill/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7308850" y="476250"/>
            <a:ext cx="1268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театры</a:t>
            </a:r>
          </a:p>
        </p:txBody>
      </p:sp>
      <p:pic>
        <p:nvPicPr>
          <p:cNvPr id="19464" name="Picture 8" descr="цихловые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3429000"/>
            <a:ext cx="4248150" cy="3171825"/>
          </a:xfrm>
          <a:prstGeom prst="rect">
            <a:avLst/>
          </a:prstGeom>
          <a:noFill/>
        </p:spPr>
      </p:pic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827088" y="3429000"/>
            <a:ext cx="1725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цихловые</a:t>
            </a:r>
          </a:p>
        </p:txBody>
      </p:sp>
      <p:pic>
        <p:nvPicPr>
          <p:cNvPr id="19466" name="Picture 10" descr="FISH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288" y="4725988"/>
            <a:ext cx="1079500" cy="1079500"/>
          </a:xfrm>
          <a:prstGeom prst="rect">
            <a:avLst/>
          </a:prstGeom>
          <a:noFill/>
        </p:spPr>
      </p:pic>
      <p:pic>
        <p:nvPicPr>
          <p:cNvPr id="19467" name="Picture 11" descr="FISH3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3429000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xenopus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25538"/>
            <a:ext cx="7620000" cy="5248275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042988" y="333375"/>
            <a:ext cx="65674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i="1">
                <a:solidFill>
                  <a:srgbClr val="FF0000"/>
                </a:solidFill>
              </a:rPr>
              <a:t>В аквариуме могут жить лягушки: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u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6250"/>
            <a:ext cx="7561263" cy="5772150"/>
          </a:xfrm>
          <a:prstGeom prst="rect">
            <a:avLst/>
          </a:prstGeom>
          <a:noFill/>
        </p:spPr>
      </p:pic>
      <p:pic>
        <p:nvPicPr>
          <p:cNvPr id="21509" name="Picture 5" descr="a15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4437063"/>
            <a:ext cx="1835150" cy="22288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838200"/>
            <a:ext cx="7620000" cy="51816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прудови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287463"/>
            <a:ext cx="6842125" cy="5284787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484438" y="260350"/>
            <a:ext cx="3816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b="1" i="1">
                <a:solidFill>
                  <a:srgbClr val="FF0000"/>
                </a:solidFill>
              </a:rPr>
              <a:t>«Мусорщики»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258888" y="1192213"/>
            <a:ext cx="2635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прудовики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физ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908050"/>
            <a:ext cx="5616575" cy="5414963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35013" y="274638"/>
            <a:ext cx="134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физа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лужа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620713"/>
            <a:ext cx="5616575" cy="5203825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692275" y="592138"/>
            <a:ext cx="1857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>
                <a:solidFill>
                  <a:srgbClr val="FF0000"/>
                </a:solidFill>
              </a:rPr>
              <a:t>лужанка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ка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3375"/>
            <a:ext cx="4464050" cy="3700463"/>
          </a:xfrm>
          <a:prstGeom prst="rect">
            <a:avLst/>
          </a:prstGeom>
          <a:noFill/>
        </p:spPr>
      </p:pic>
      <p:pic>
        <p:nvPicPr>
          <p:cNvPr id="25606" name="Picture 6" descr="катушка рогова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2852738"/>
            <a:ext cx="3810000" cy="3695700"/>
          </a:xfrm>
          <a:prstGeom prst="rect">
            <a:avLst/>
          </a:prstGeom>
          <a:noFill/>
        </p:spPr>
      </p:pic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5364163" y="1982788"/>
            <a:ext cx="37798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</a:rPr>
              <a:t>катушка роговая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hoto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8496300" cy="5260975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50825" y="5926138"/>
            <a:ext cx="8775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FF0000"/>
                </a:solidFill>
              </a:rPr>
              <a:t>Камни, раковины, кораллы украшают аквариум.</a:t>
            </a:r>
          </a:p>
        </p:txBody>
      </p:sp>
      <p:pic>
        <p:nvPicPr>
          <p:cNvPr id="27657" name="Picture 9" descr="FISH2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3644900"/>
            <a:ext cx="962025" cy="9048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196</Words>
  <Application>Microsoft Office PowerPoint</Application>
  <PresentationFormat>Экран (4:3)</PresentationFormat>
  <Paragraphs>75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Оформление по умолчанию</vt:lpstr>
      <vt:lpstr>Слайд 1</vt:lpstr>
      <vt:lpstr>Цель:</vt:lpstr>
      <vt:lpstr>Задачи: </vt:lpstr>
      <vt:lpstr>Слайд 4</vt:lpstr>
      <vt:lpstr>Слайд 5</vt:lpstr>
      <vt:lpstr>Вода </vt:lpstr>
      <vt:lpstr>Почва – грунт</vt:lpstr>
      <vt:lpstr>Лампа - свет</vt:lpstr>
      <vt:lpstr>Кислород 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Company>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Берюхова</dc:creator>
  <cp:lastModifiedBy>User</cp:lastModifiedBy>
  <cp:revision>27</cp:revision>
  <dcterms:created xsi:type="dcterms:W3CDTF">2007-12-23T15:24:33Z</dcterms:created>
  <dcterms:modified xsi:type="dcterms:W3CDTF">2022-10-24T07:55:05Z</dcterms:modified>
</cp:coreProperties>
</file>