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1" r:id="rId3"/>
    <p:sldId id="303" r:id="rId4"/>
    <p:sldId id="304" r:id="rId5"/>
    <p:sldId id="267" r:id="rId6"/>
    <p:sldId id="269" r:id="rId7"/>
    <p:sldId id="270" r:id="rId8"/>
    <p:sldId id="271" r:id="rId9"/>
    <p:sldId id="272" r:id="rId10"/>
    <p:sldId id="273" r:id="rId11"/>
    <p:sldId id="281" r:id="rId12"/>
    <p:sldId id="283" r:id="rId13"/>
    <p:sldId id="282" r:id="rId14"/>
    <p:sldId id="277" r:id="rId15"/>
    <p:sldId id="279" r:id="rId16"/>
    <p:sldId id="280" r:id="rId17"/>
    <p:sldId id="275" r:id="rId18"/>
    <p:sldId id="276" r:id="rId19"/>
    <p:sldId id="274" r:id="rId20"/>
    <p:sldId id="284" r:id="rId21"/>
    <p:sldId id="287" r:id="rId22"/>
    <p:sldId id="288" r:id="rId23"/>
    <p:sldId id="291" r:id="rId24"/>
    <p:sldId id="295" r:id="rId25"/>
    <p:sldId id="296" r:id="rId26"/>
    <p:sldId id="298" r:id="rId27"/>
    <p:sldId id="297" r:id="rId28"/>
    <p:sldId id="299" r:id="rId29"/>
    <p:sldId id="300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130425"/>
            <a:ext cx="8643998" cy="2810743"/>
          </a:xfrm>
        </p:spPr>
        <p:txBody>
          <a:bodyPr>
            <a:noAutofit/>
          </a:bodyPr>
          <a:lstStyle/>
          <a:p>
            <a:r>
              <a:rPr lang="ru-RU" sz="3200" i="1" dirty="0" smtClean="0"/>
              <a:t/>
            </a:r>
            <a:br>
              <a:rPr lang="ru-RU" sz="3200" i="1" dirty="0" smtClean="0"/>
            </a:br>
            <a:r>
              <a:rPr lang="ru-RU" sz="3200" i="1" dirty="0"/>
              <a:t/>
            </a:r>
            <a:br>
              <a:rPr lang="ru-RU" sz="3200" i="1" dirty="0"/>
            </a:br>
            <a:r>
              <a:rPr lang="ru-RU" sz="3200" i="1" dirty="0" smtClean="0"/>
              <a:t>«Походы и экспедиции школьников -  отработка навыков выживания, изучение истории и природы родного края» </a:t>
            </a:r>
            <a:br>
              <a:rPr lang="ru-RU" sz="3200" i="1" dirty="0" smtClean="0"/>
            </a:br>
            <a:r>
              <a:rPr lang="ru-RU" sz="3200" i="1" dirty="0" smtClean="0"/>
              <a:t>( из опыта работы). </a:t>
            </a:r>
            <a:r>
              <a:rPr lang="ru-RU" sz="3200" i="1" dirty="0" smtClean="0"/>
              <a:t/>
            </a:r>
            <a:br>
              <a:rPr lang="ru-RU" sz="3200" i="1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000" i="1" dirty="0" smtClean="0"/>
              <a:t> Михайлова Е. О., учитель ОБЗР</a:t>
            </a:r>
            <a:br>
              <a:rPr lang="ru-RU" sz="2000" i="1" dirty="0" smtClean="0"/>
            </a:br>
            <a:r>
              <a:rPr lang="ru-RU" sz="2000" i="1" dirty="0" smtClean="0"/>
              <a:t> МБОУ СОШ п. Витим, Ленского р-на, РС (Я).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786322"/>
            <a:ext cx="6400800" cy="852478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совместное путешествие приводит к улучшению межличностных отношений в группе;</a:t>
            </a:r>
          </a:p>
          <a:p>
            <a:r>
              <a:rPr lang="ru-RU" dirty="0"/>
              <a:t>в походе формируется целый набор нравственных качеств: ответственность, взаимопомощь, способность к </a:t>
            </a:r>
            <a:r>
              <a:rPr lang="ru-RU" dirty="0" err="1"/>
              <a:t>саморегуляции</a:t>
            </a:r>
            <a:r>
              <a:rPr lang="ru-RU" dirty="0"/>
              <a:t> и др</a:t>
            </a:r>
            <a:r>
              <a:rPr lang="ru-RU" dirty="0" smtClean="0"/>
              <a:t>.;</a:t>
            </a:r>
          </a:p>
          <a:p>
            <a:r>
              <a:rPr lang="ru-RU" dirty="0"/>
              <a:t>способствует приобретению знаний и </a:t>
            </a:r>
            <a:r>
              <a:rPr lang="ru-RU" dirty="0" smtClean="0"/>
              <a:t>навыков выживания в условиях автономии,  которые найдут </a:t>
            </a:r>
            <a:r>
              <a:rPr lang="ru-RU" dirty="0"/>
              <a:t>свое применение в жизни</a:t>
            </a:r>
          </a:p>
          <a:p>
            <a:r>
              <a:rPr lang="ru-RU" dirty="0"/>
              <a:t>содействует расширению кругозора его участников. Происходит формирование ценностных отношений к природе и историческому наследию пространства, охваченного движением группы.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Поход, экспедиция </a:t>
            </a:r>
            <a:r>
              <a:rPr lang="ru-RU" sz="2400" dirty="0"/>
              <a:t>– как форма организации совместной деятельности обладает рядом </a:t>
            </a:r>
            <a:r>
              <a:rPr lang="ru-RU" sz="2400" dirty="0" smtClean="0"/>
              <a:t>обучающих, воспитывающих, социализирующих </a:t>
            </a:r>
            <a:r>
              <a:rPr lang="ru-RU" sz="2400" dirty="0"/>
              <a:t>возможностей: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042489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Опыта ребенка, подростка, молодого человека недостаточно для того, чтобы разобраться самостоятельно в сложившейся ситуации, сделать выбор. Для того, чтобы он был готов к этому, необходим социальный опыт, который приобретается </a:t>
            </a:r>
            <a:r>
              <a:rPr lang="ru-RU" u="sng" dirty="0" smtClean="0"/>
              <a:t>в активной социально значимой деятельности.</a:t>
            </a:r>
            <a:r>
              <a:rPr lang="ru-RU" dirty="0" smtClean="0"/>
              <a:t> 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8149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Туристские походы являются важным и действенным средством приобщения будущих защитников Родины к военно-историческим и трудовым традициям нашего Отечества.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380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Историю </a:t>
            </a:r>
            <a:r>
              <a:rPr lang="ru-RU" dirty="0" smtClean="0"/>
              <a:t>судить нельзя, ее надо изучать, чтобы на опыте наших предков обретать мудрость, не повторяя их ошибок. 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Проблема патриотического воспитания актуальна, своевременна и современна. Одним из путей решения проблемы является </a:t>
            </a:r>
            <a:r>
              <a:rPr lang="ru-RU" dirty="0" smtClean="0"/>
              <a:t>туристско-краеведческая </a:t>
            </a:r>
            <a:r>
              <a:rPr lang="ru-RU" dirty="0" smtClean="0"/>
              <a:t>деятельность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Роль краеведения в последние годы  неуклонно возрастает.</a:t>
            </a:r>
          </a:p>
          <a:p>
            <a:r>
              <a:rPr lang="ru-RU" dirty="0" smtClean="0"/>
              <a:t>краеведение – всегда «</a:t>
            </a:r>
            <a:r>
              <a:rPr lang="ru-RU" dirty="0" err="1" smtClean="0"/>
              <a:t>краелюбие</a:t>
            </a:r>
            <a:r>
              <a:rPr lang="ru-RU" dirty="0" smtClean="0"/>
              <a:t>». </a:t>
            </a:r>
          </a:p>
          <a:p>
            <a:r>
              <a:rPr lang="ru-RU" dirty="0" smtClean="0"/>
              <a:t>любовь к Родине деятельна, сопричастна с ее историей, природой, достижениями и проблемами. </a:t>
            </a:r>
          </a:p>
          <a:p>
            <a:r>
              <a:rPr lang="ru-RU" dirty="0" smtClean="0"/>
              <a:t>краеведение рождает чувство патриотизма – глубокой любви к Родине.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Патриотизм формируется в процессе обучения, социализации и воспитания обучающихся. </a:t>
            </a:r>
          </a:p>
          <a:p>
            <a:r>
              <a:rPr lang="ru-RU" dirty="0" smtClean="0"/>
              <a:t>Экспедиции школьников (краеведческие, экологические) имеют здесь неограниченные возможности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Экспедиции  дают возможность школьникам расширить диапазон своих действий, знаний, чувств</a:t>
            </a:r>
          </a:p>
          <a:p>
            <a:r>
              <a:rPr lang="ru-RU" dirty="0" smtClean="0"/>
              <a:t>упорядочить их,  делиться опытом  с другими,  дают возможность изучать пространственное разнообразие жизни и деятельности людей. </a:t>
            </a:r>
          </a:p>
          <a:p>
            <a:r>
              <a:rPr lang="ru-RU" dirty="0" smtClean="0"/>
              <a:t>имеют огромный воспитательный и образованный   потенциал обучающихся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«А жизнь  еще прекрасна тем, </a:t>
            </a:r>
          </a:p>
          <a:p>
            <a:pPr algn="ctr">
              <a:buNone/>
            </a:pPr>
            <a:r>
              <a:rPr lang="ru-RU" dirty="0" smtClean="0"/>
              <a:t>что можно путешествовать». </a:t>
            </a:r>
          </a:p>
          <a:p>
            <a:pPr algn="ctr">
              <a:buNone/>
            </a:pPr>
            <a:r>
              <a:rPr lang="ru-RU" dirty="0" smtClean="0"/>
              <a:t>- Н.М.Пржевальский, один из самых замечательных путешественников всех времен и народов.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User\Desktop\Михайлова все\Михайлова Якутск\папка10.jpg"/>
          <p:cNvPicPr>
            <a:picLocks noGrp="1"/>
          </p:cNvPicPr>
          <p:nvPr>
            <p:ph idx="1"/>
          </p:nvPr>
        </p:nvPicPr>
        <p:blipFill>
          <a:blip r:embed="rId2" cstate="print"/>
          <a:srcRect l="40527" r="13937" b="49367"/>
          <a:stretch>
            <a:fillRect/>
          </a:stretch>
        </p:blipFill>
        <p:spPr bwMode="auto">
          <a:xfrm rot="16200000">
            <a:off x="2511507" y="1169013"/>
            <a:ext cx="4357718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722520"/>
          </a:xfrm>
        </p:spPr>
        <p:txBody>
          <a:bodyPr>
            <a:noAutofit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1. Экспедиция школьников к месту падения американского самолета «</a:t>
            </a:r>
            <a:r>
              <a:rPr lang="ru-RU" sz="3200" dirty="0" err="1" smtClean="0"/>
              <a:t>Аэрокобра</a:t>
            </a:r>
            <a:r>
              <a:rPr lang="ru-RU" sz="3200" dirty="0" smtClean="0"/>
              <a:t>» (военная трасса Аляска-</a:t>
            </a:r>
            <a:r>
              <a:rPr lang="ru-RU" sz="3200" dirty="0" err="1" smtClean="0"/>
              <a:t>сибирь</a:t>
            </a:r>
            <a:r>
              <a:rPr lang="ru-RU" sz="3200" dirty="0" smtClean="0"/>
              <a:t>»)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1800" dirty="0" smtClean="0">
                <a:solidFill>
                  <a:schemeClr val="tx1"/>
                </a:solidFill>
              </a:rPr>
              <a:t>Прибыли в д. Рысьи</a:t>
            </a:r>
            <a:endParaRPr lang="ru-RU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 l="6232" t="7878" r="4092" b="3487"/>
          <a:stretch>
            <a:fillRect/>
          </a:stretch>
        </p:blipFill>
        <p:spPr bwMode="auto">
          <a:xfrm>
            <a:off x="1000100" y="2143116"/>
            <a:ext cx="3621643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«Аляска – Сибирь» -трасса мужества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3" cstate="print"/>
          <a:srcRect l="1872" t="3802" r="25705" b="6404"/>
          <a:stretch>
            <a:fillRect/>
          </a:stretch>
        </p:blipFill>
        <p:spPr bwMode="auto">
          <a:xfrm>
            <a:off x="4572000" y="2143116"/>
            <a:ext cx="3571900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User\Desktop\Михайлова все\Михайлова Якутск\папка4.jpg"/>
          <p:cNvPicPr>
            <a:picLocks noGrp="1"/>
          </p:cNvPicPr>
          <p:nvPr>
            <p:ph idx="1"/>
          </p:nvPr>
        </p:nvPicPr>
        <p:blipFill>
          <a:blip r:embed="rId2" cstate="print"/>
          <a:srcRect l="26289" t="44985" r="26975" b="5745"/>
          <a:stretch>
            <a:fillRect/>
          </a:stretch>
        </p:blipFill>
        <p:spPr bwMode="auto">
          <a:xfrm rot="16200000">
            <a:off x="2536017" y="321446"/>
            <a:ext cx="4786346" cy="7000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У обломков боевой машины. Здесь произошло падение самолетов в 1943 г.</a:t>
            </a:r>
            <a:endParaRPr lang="ru-RU" sz="3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802178" y="2674938"/>
            <a:ext cx="554758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Памятник в горах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1\Desktop\фото музей\DSC01950.JPG"/>
          <p:cNvPicPr>
            <a:picLocks noGrp="1"/>
          </p:cNvPicPr>
          <p:nvPr>
            <p:ph idx="1"/>
          </p:nvPr>
        </p:nvPicPr>
        <p:blipFill>
          <a:blip r:embed="rId2" cstate="print"/>
          <a:srcRect l="12620" t="5271"/>
          <a:stretch>
            <a:fillRect/>
          </a:stretch>
        </p:blipFill>
        <p:spPr bwMode="auto">
          <a:xfrm>
            <a:off x="1357290" y="1428736"/>
            <a:ext cx="7000924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Экспозиция в школьном музее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1\Desktop\Панова\папка13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331640" y="2204864"/>
            <a:ext cx="6480720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/>
              <a:t>Памятное место в поселке «Военным лётчикам, участникам перегона американских самолетов по секретной военной трассе»</a:t>
            </a:r>
            <a:endParaRPr lang="ru-RU" sz="32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2. Экспедиция к месту </a:t>
            </a:r>
            <a:r>
              <a:rPr lang="ru-RU" sz="3600" dirty="0"/>
              <a:t>падения </a:t>
            </a:r>
            <a:r>
              <a:rPr lang="ru-RU" sz="3600" dirty="0" smtClean="0"/>
              <a:t>американского</a:t>
            </a:r>
            <a:br>
              <a:rPr lang="ru-RU" sz="3600" dirty="0" smtClean="0"/>
            </a:br>
            <a:r>
              <a:rPr lang="ru-RU" sz="3600" dirty="0" smtClean="0"/>
              <a:t>самолета «Дуглас</a:t>
            </a:r>
            <a:r>
              <a:rPr lang="ru-RU" sz="3600" dirty="0"/>
              <a:t>». Поиски </a:t>
            </a:r>
            <a:r>
              <a:rPr lang="ru-RU" sz="3600" dirty="0" smtClean="0"/>
              <a:t>обломков. </a:t>
            </a:r>
            <a:endParaRPr lang="ru-RU" sz="3600" dirty="0"/>
          </a:p>
        </p:txBody>
      </p:sp>
      <p:pic>
        <p:nvPicPr>
          <p:cNvPr id="4" name="Рисунок 3" descr="C:\Users\User\Desktop\Михайлова все\Михайлова Якутск  Жаровск, дуглас\фото Лето Дуглас\DSC03036.JPG"/>
          <p:cNvPicPr/>
          <p:nvPr/>
        </p:nvPicPr>
        <p:blipFill>
          <a:blip r:embed="rId2" cstate="print"/>
          <a:srcRect r="7161" b="22251"/>
          <a:stretch>
            <a:fillRect/>
          </a:stretch>
        </p:blipFill>
        <p:spPr bwMode="auto">
          <a:xfrm>
            <a:off x="1258552" y="1988840"/>
            <a:ext cx="7000924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User\Desktop\Михайлова все\Михайлова Якутск  Жаровск, дуглас\DSC03014.JPG"/>
          <p:cNvPicPr>
            <a:picLocks noGrp="1"/>
          </p:cNvPicPr>
          <p:nvPr>
            <p:ph idx="1"/>
          </p:nvPr>
        </p:nvPicPr>
        <p:blipFill>
          <a:blip r:embed="rId2" cstate="print"/>
          <a:srcRect b="15398"/>
          <a:stretch>
            <a:fillRect/>
          </a:stretch>
        </p:blipFill>
        <p:spPr bwMode="auto">
          <a:xfrm>
            <a:off x="755576" y="1591056"/>
            <a:ext cx="778674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Неужели это все?...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User\Desktop\Михайлова все\Михайлова Якутск  Жаровск, дуглас\DSC03054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043608" y="2564904"/>
            <a:ext cx="5688632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 все-таки мы нашли останки самолета с фрагментами бортовых        номеров... 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/>
            <a:r>
              <a:rPr lang="ru-RU" sz="3600" dirty="0" smtClean="0"/>
              <a:t>Природа, родители, родственники, Родина, народ – не случайно однокоренные слова.</a:t>
            </a:r>
          </a:p>
          <a:p>
            <a:pPr>
              <a:buNone/>
            </a:pPr>
            <a:endParaRPr lang="ru-RU" sz="3600" dirty="0" smtClean="0"/>
          </a:p>
          <a:p>
            <a:pPr algn="ctr"/>
            <a:r>
              <a:rPr lang="ru-RU" sz="3600" dirty="0" smtClean="0"/>
              <a:t>Историю человечества нельзя рассматривать вне связи с природы</a:t>
            </a:r>
            <a:endParaRPr lang="ru-RU" sz="36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:\для видео фильма\Фото Михайлова\P1014831.JP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259632" y="2060848"/>
            <a:ext cx="6768752" cy="41044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214446"/>
          </a:xfrm>
        </p:spPr>
        <p:txBody>
          <a:bodyPr>
            <a:noAutofit/>
          </a:bodyPr>
          <a:lstStyle/>
          <a:p>
            <a:r>
              <a:rPr lang="ru-RU" sz="3600" dirty="0" smtClean="0"/>
              <a:t>3. </a:t>
            </a:r>
            <a:r>
              <a:rPr lang="ru-RU" sz="3600" dirty="0" err="1" smtClean="0"/>
              <a:t>Краеведческо</a:t>
            </a:r>
            <a:r>
              <a:rPr lang="ru-RU" sz="3600" dirty="0" smtClean="0"/>
              <a:t> - экологическая  экспедиция  на  </a:t>
            </a:r>
            <a:r>
              <a:rPr lang="ru-RU" sz="3600" dirty="0" err="1" smtClean="0"/>
              <a:t>Жаровские</a:t>
            </a:r>
            <a:r>
              <a:rPr lang="ru-RU" sz="3600" dirty="0" smtClean="0"/>
              <a:t>  </a:t>
            </a:r>
            <a:r>
              <a:rPr lang="ru-RU" sz="3600" dirty="0" smtClean="0"/>
              <a:t>озера (</a:t>
            </a:r>
            <a:r>
              <a:rPr lang="ru-RU" sz="2400" dirty="0" smtClean="0"/>
              <a:t>4 дня)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endParaRPr lang="ru-RU" sz="36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6314" y="274638"/>
            <a:ext cx="4143404" cy="1143000"/>
          </a:xfrm>
        </p:spPr>
        <p:txBody>
          <a:bodyPr>
            <a:noAutofit/>
          </a:bodyPr>
          <a:lstStyle/>
          <a:p>
            <a:r>
              <a:rPr lang="ru-RU" sz="3600" dirty="0" smtClean="0"/>
              <a:t>А дальше пешком…</a:t>
            </a:r>
            <a:endParaRPr lang="ru-RU" sz="3600" dirty="0"/>
          </a:p>
        </p:txBody>
      </p:sp>
      <p:pic>
        <p:nvPicPr>
          <p:cNvPr id="5" name="Picture 5" descr="C:\Documents and Settings\Администратор\Рабочий стол\Лена\P1010004.JPG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0981" y="390350"/>
            <a:ext cx="4500594" cy="357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Содержимое 3" descr="P9204602"/>
          <p:cNvPicPr>
            <a:picLocks noGrp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 bwMode="auto">
          <a:xfrm>
            <a:off x="4139952" y="2996952"/>
            <a:ext cx="4317177" cy="3451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:\для видео фильма\Фото Михайлова\P922474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643050"/>
            <a:ext cx="4143404" cy="5000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Лечебный ил сквозь толщину воды.    </a:t>
            </a:r>
            <a:br>
              <a:rPr lang="ru-RU" sz="4000" dirty="0" smtClean="0"/>
            </a:br>
            <a:r>
              <a:rPr lang="ru-RU" sz="4000" dirty="0" smtClean="0"/>
              <a:t> А окуни, как хороши!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5" name="Picture 3" descr="C:\Documents and Settings\Администратор\Рабочий стол\Новая папка (4)\P1010039.JPG"/>
          <p:cNvPicPr preferRelativeResize="0"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340000">
            <a:off x="4473894" y="2083759"/>
            <a:ext cx="4867379" cy="38994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Путь к водопаду. </a:t>
            </a:r>
            <a:br>
              <a:rPr lang="ru-RU" dirty="0" smtClean="0"/>
            </a:br>
            <a:r>
              <a:rPr lang="ru-RU" dirty="0" smtClean="0"/>
              <a:t>Двигаемся на шум падающей воды</a:t>
            </a:r>
            <a:endParaRPr lang="ru-RU" dirty="0"/>
          </a:p>
        </p:txBody>
      </p:sp>
      <p:pic>
        <p:nvPicPr>
          <p:cNvPr id="5" name="Picture 2" descr="C:\Documents and Settings\admin\Рабочий стол\вводный\DSC021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772816"/>
            <a:ext cx="6286543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:\для видео фильма\Фото Михайлова\P1010047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220072" y="1643049"/>
            <a:ext cx="3312368" cy="48102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/>
              <a:t>Какое чудо у природы!</a:t>
            </a:r>
            <a:br>
              <a:rPr lang="ru-RU" dirty="0" smtClean="0"/>
            </a:br>
            <a:r>
              <a:rPr lang="ru-RU" dirty="0" smtClean="0"/>
              <a:t> В глуши таежной водопад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5" name="Рисунок 4" descr="F:\для видео фильма\Фото Михайлова\P921031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78564" y="1893082"/>
            <a:ext cx="4857782" cy="4357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:\фильм 1\P9214690.JPG"/>
          <p:cNvPicPr>
            <a:picLocks noGrp="1"/>
          </p:cNvPicPr>
          <p:nvPr>
            <p:ph idx="1"/>
          </p:nvPr>
        </p:nvPicPr>
        <p:blipFill>
          <a:blip r:embed="rId2" cstate="print"/>
          <a:srcRect r="19842"/>
          <a:stretch>
            <a:fillRect/>
          </a:stretch>
        </p:blipFill>
        <p:spPr bwMode="auto">
          <a:xfrm>
            <a:off x="4857752" y="285728"/>
            <a:ext cx="4143404" cy="63579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Documents and Settings\admin\Рабочий стол\вводный\P921032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6387"/>
            <a:ext cx="4500594" cy="65016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:\фильм 1\DSC02375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2035951" y="1035827"/>
            <a:ext cx="5072098" cy="52864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Голубые</a:t>
            </a:r>
            <a:r>
              <a:rPr lang="ru-RU" dirty="0" smtClean="0"/>
              <a:t> сосны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:\для видео фильма\Фото Михайлова\DSC0227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00042"/>
            <a:ext cx="5286412" cy="45005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86446" y="500042"/>
            <a:ext cx="3071834" cy="200026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Практикум по </a:t>
            </a:r>
            <a:r>
              <a:rPr lang="ru-RU" dirty="0" err="1" smtClean="0"/>
              <a:t>ориенти</a:t>
            </a:r>
            <a:r>
              <a:rPr lang="ru-RU" dirty="0" smtClean="0"/>
              <a:t>- </a:t>
            </a:r>
            <a:r>
              <a:rPr lang="ru-RU" dirty="0" err="1" smtClean="0"/>
              <a:t>рованию</a:t>
            </a:r>
            <a:endParaRPr lang="ru-RU" dirty="0"/>
          </a:p>
        </p:txBody>
      </p:sp>
      <p:pic>
        <p:nvPicPr>
          <p:cNvPr id="5" name="Picture 2" descr="F:\Новая папка (4)\DSC0227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3000372"/>
            <a:ext cx="4826534" cy="36199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72067" y="2564904"/>
            <a:ext cx="7408333" cy="3561259"/>
          </a:xfrm>
        </p:spPr>
        <p:txBody>
          <a:bodyPr>
            <a:normAutofit lnSpcReduction="10000"/>
          </a:bodyPr>
          <a:lstStyle/>
          <a:p>
            <a:pPr algn="ctr"/>
            <a:endParaRPr lang="ru-RU" sz="3200" dirty="0" smtClean="0"/>
          </a:p>
          <a:p>
            <a:pPr algn="ctr"/>
            <a:r>
              <a:rPr lang="ru-RU" sz="3200" dirty="0" smtClean="0"/>
              <a:t>В </a:t>
            </a:r>
            <a:r>
              <a:rPr lang="ru-RU" sz="3200" dirty="0" smtClean="0"/>
              <a:t>экспедициях у учащихся с одной стороны формируется чувство гордости, восхищения увиденным и открытым, а с другой чувство заботы и  беспокойство за будущее своего края, своей Родины.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274320" lvl="0" indent="-274320">
              <a:spcBef>
                <a:spcPct val="20000"/>
              </a:spcBef>
            </a:pPr>
            <a:r>
              <a:rPr lang="ru-RU" sz="2400" dirty="0" smtClean="0">
                <a:solidFill>
                  <a:srgbClr val="073E87"/>
                </a:solidFill>
                <a:ea typeface="+mn-ea"/>
                <a:cs typeface="+mn-cs"/>
              </a:rPr>
              <a:t/>
            </a:r>
            <a:br>
              <a:rPr lang="ru-RU" sz="2400" dirty="0" smtClean="0">
                <a:solidFill>
                  <a:srgbClr val="073E87"/>
                </a:solidFill>
                <a:ea typeface="+mn-ea"/>
                <a:cs typeface="+mn-cs"/>
              </a:rPr>
            </a:br>
            <a:r>
              <a:rPr lang="ru-RU" sz="2400" dirty="0">
                <a:solidFill>
                  <a:srgbClr val="073E87"/>
                </a:solidFill>
                <a:ea typeface="+mn-ea"/>
                <a:cs typeface="+mn-cs"/>
              </a:rPr>
              <a:t/>
            </a:r>
            <a:br>
              <a:rPr lang="ru-RU" sz="2400" dirty="0">
                <a:solidFill>
                  <a:srgbClr val="073E87"/>
                </a:solidFill>
                <a:ea typeface="+mn-ea"/>
                <a:cs typeface="+mn-cs"/>
              </a:rPr>
            </a:br>
            <a:r>
              <a:rPr lang="ru-RU" sz="2400" dirty="0" smtClean="0">
                <a:solidFill>
                  <a:srgbClr val="073E87"/>
                </a:solidFill>
                <a:ea typeface="+mn-ea"/>
                <a:cs typeface="+mn-cs"/>
              </a:rPr>
              <a:t/>
            </a:r>
            <a:br>
              <a:rPr lang="ru-RU" sz="2400" dirty="0" smtClean="0">
                <a:solidFill>
                  <a:srgbClr val="073E87"/>
                </a:solidFill>
                <a:ea typeface="+mn-ea"/>
                <a:cs typeface="+mn-cs"/>
              </a:rPr>
            </a:br>
            <a:r>
              <a:rPr lang="ru-RU" sz="2400" dirty="0">
                <a:solidFill>
                  <a:srgbClr val="073E87"/>
                </a:solidFill>
                <a:ea typeface="+mn-ea"/>
                <a:cs typeface="+mn-cs"/>
              </a:rPr>
              <a:t/>
            </a:r>
            <a:br>
              <a:rPr lang="ru-RU" sz="2400" dirty="0">
                <a:solidFill>
                  <a:srgbClr val="073E87"/>
                </a:solidFill>
                <a:ea typeface="+mn-ea"/>
                <a:cs typeface="+mn-cs"/>
              </a:rPr>
            </a:br>
            <a:r>
              <a:rPr lang="ru-RU" sz="2400" dirty="0" smtClean="0">
                <a:solidFill>
                  <a:srgbClr val="073E87"/>
                </a:solidFill>
                <a:ea typeface="+mn-ea"/>
                <a:cs typeface="+mn-cs"/>
              </a:rPr>
              <a:t/>
            </a:r>
            <a:br>
              <a:rPr lang="ru-RU" sz="2400" dirty="0" smtClean="0">
                <a:solidFill>
                  <a:srgbClr val="073E87"/>
                </a:solidFill>
                <a:ea typeface="+mn-ea"/>
                <a:cs typeface="+mn-cs"/>
              </a:rPr>
            </a:br>
            <a:r>
              <a:rPr lang="ru-RU" sz="2400" dirty="0">
                <a:solidFill>
                  <a:srgbClr val="073E87"/>
                </a:solidFill>
                <a:ea typeface="+mn-ea"/>
                <a:cs typeface="+mn-cs"/>
              </a:rPr>
              <a:t/>
            </a:r>
            <a:br>
              <a:rPr lang="ru-RU" sz="2400" dirty="0">
                <a:solidFill>
                  <a:srgbClr val="073E87"/>
                </a:solidFill>
                <a:ea typeface="+mn-ea"/>
                <a:cs typeface="+mn-cs"/>
              </a:rPr>
            </a:br>
            <a:r>
              <a:rPr lang="ru-RU" sz="3600" dirty="0" smtClean="0">
                <a:solidFill>
                  <a:srgbClr val="073E87"/>
                </a:solidFill>
                <a:ea typeface="+mn-ea"/>
                <a:cs typeface="+mn-cs"/>
              </a:rPr>
              <a:t>Туристские </a:t>
            </a:r>
            <a:r>
              <a:rPr lang="ru-RU" sz="3600" dirty="0">
                <a:solidFill>
                  <a:srgbClr val="073E87"/>
                </a:solidFill>
                <a:ea typeface="+mn-ea"/>
                <a:cs typeface="+mn-cs"/>
              </a:rPr>
              <a:t>походы являются важным и действенным средством приобщения будущих защитников Родины к военно-историческим и трудовым традициям нашего Отечества.</a:t>
            </a:r>
            <a:br>
              <a:rPr lang="ru-RU" sz="3600" dirty="0">
                <a:solidFill>
                  <a:srgbClr val="073E87"/>
                </a:solidFill>
                <a:ea typeface="+mn-ea"/>
                <a:cs typeface="+mn-cs"/>
              </a:rPr>
            </a:br>
            <a:endParaRPr lang="ru-RU" sz="36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477</TotalTime>
  <Words>439</Words>
  <Application>Microsoft Office PowerPoint</Application>
  <PresentationFormat>Экран (4:3)</PresentationFormat>
  <Paragraphs>45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2" baseType="lpstr">
      <vt:lpstr>Candara</vt:lpstr>
      <vt:lpstr>Symbol</vt:lpstr>
      <vt:lpstr>Волна</vt:lpstr>
      <vt:lpstr>  «Походы и экспедиции школьников -  отработка навыков выживания, изучение истории и природы родного края»  ( из опыта работы).    Михайлова Е. О., учитель ОБЗР  МБОУ СОШ п. Витим, Ленского р-на, РС (Я). </vt:lpstr>
      <vt:lpstr>Поход, экспедиция – как форма организации совместной деятельности обладает рядом обучающих, воспитывающих, социализирующих возможностей: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1. Экспедиция школьников к месту падения американского самолета «Аэрокобра» (военная трасса Аляска-сибирь»)  Прибыли в д. Рысьи</vt:lpstr>
      <vt:lpstr> «Аляска – Сибирь» -трасса мужества</vt:lpstr>
      <vt:lpstr>У обломков боевой машины. Здесь произошло падение самолетов в 1943 г.</vt:lpstr>
      <vt:lpstr>Памятник в горах</vt:lpstr>
      <vt:lpstr>Экспозиция в школьном музее</vt:lpstr>
      <vt:lpstr>Памятное место в поселке «Военным лётчикам, участникам перегона американских самолетов по секретной военной трассе»</vt:lpstr>
      <vt:lpstr>2. Экспедиция к месту падения американского самолета «Дуглас». Поиски обломков. </vt:lpstr>
      <vt:lpstr>Неужели это все?...</vt:lpstr>
      <vt:lpstr> И все-таки мы нашли останки самолета с фрагментами бортовых        номеров... </vt:lpstr>
      <vt:lpstr>Презентация PowerPoint</vt:lpstr>
      <vt:lpstr>3. Краеведческо - экологическая  экспедиция  на  Жаровские  озера (4 дня) </vt:lpstr>
      <vt:lpstr>А дальше пешком…</vt:lpstr>
      <vt:lpstr> Лечебный ил сквозь толщину воды.      А окуни, как хороши! </vt:lpstr>
      <vt:lpstr>Путь к водопаду.  Двигаемся на шум падающей воды</vt:lpstr>
      <vt:lpstr> Какое чудо у природы!  В глуши таежной водопад </vt:lpstr>
      <vt:lpstr>Презентация PowerPoint</vt:lpstr>
      <vt:lpstr>Голубые сосны </vt:lpstr>
      <vt:lpstr>Практикум по ориенти- рованию</vt:lpstr>
      <vt:lpstr>      Туристские походы являются важным и действенным средством приобщения будущих защитников Родины к военно-историческим и трудовым традициям нашего Отечества.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Елена Михайлова</cp:lastModifiedBy>
  <cp:revision>39</cp:revision>
  <dcterms:modified xsi:type="dcterms:W3CDTF">2025-02-12T15:58:12Z</dcterms:modified>
</cp:coreProperties>
</file>