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6" r:id="rId2"/>
    <p:sldId id="257" r:id="rId3"/>
    <p:sldId id="26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03" autoAdjust="0"/>
    <p:restoredTop sz="94660"/>
  </p:normalViewPr>
  <p:slideViewPr>
    <p:cSldViewPr>
      <p:cViewPr varScale="1">
        <p:scale>
          <a:sx n="84" d="100"/>
          <a:sy n="84" d="100"/>
        </p:scale>
        <p:origin x="-348" y="-8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956262-5A27-4E90-A1DF-1C9AF8AAF30F}" type="datetimeFigureOut">
              <a:rPr lang="ru-RU" smtClean="0"/>
              <a:t>19.10.2015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75E7FE-9CC3-42DC-A8F5-A757F5A94C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9207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75E7FE-9CC3-42DC-A8F5-A757F5A94CF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9739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75E7FE-9CC3-42DC-A8F5-A757F5A94CF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520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90C23-8045-4C79-B2C8-0EEDAAFAB61E}" type="datetimeFigureOut">
              <a:rPr lang="ru-RU" smtClean="0"/>
              <a:t>19.10.2015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91917-BE3E-4EF8-A55D-F7DE0F4218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90C23-8045-4C79-B2C8-0EEDAAFAB61E}" type="datetimeFigureOut">
              <a:rPr lang="ru-RU" smtClean="0"/>
              <a:t>19.10.2015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91917-BE3E-4EF8-A55D-F7DE0F4218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90C23-8045-4C79-B2C8-0EEDAAFAB61E}" type="datetimeFigureOut">
              <a:rPr lang="ru-RU" smtClean="0"/>
              <a:t>19.10.2015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91917-BE3E-4EF8-A55D-F7DE0F4218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90C23-8045-4C79-B2C8-0EEDAAFAB61E}" type="datetimeFigureOut">
              <a:rPr lang="ru-RU" smtClean="0"/>
              <a:t>19.10.2015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91917-BE3E-4EF8-A55D-F7DE0F4218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90C23-8045-4C79-B2C8-0EEDAAFAB61E}" type="datetimeFigureOut">
              <a:rPr lang="ru-RU" smtClean="0"/>
              <a:t>19.10.2015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91917-BE3E-4EF8-A55D-F7DE0F4218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90C23-8045-4C79-B2C8-0EEDAAFAB61E}" type="datetimeFigureOut">
              <a:rPr lang="ru-RU" smtClean="0"/>
              <a:t>19.10.2015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91917-BE3E-4EF8-A55D-F7DE0F4218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90C23-8045-4C79-B2C8-0EEDAAFAB61E}" type="datetimeFigureOut">
              <a:rPr lang="ru-RU" smtClean="0"/>
              <a:t>19.10.2015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91917-BE3E-4EF8-A55D-F7DE0F4218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90C23-8045-4C79-B2C8-0EEDAAFAB61E}" type="datetimeFigureOut">
              <a:rPr lang="ru-RU" smtClean="0"/>
              <a:t>19.10.2015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91917-BE3E-4EF8-A55D-F7DE0F4218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90C23-8045-4C79-B2C8-0EEDAAFAB61E}" type="datetimeFigureOut">
              <a:rPr lang="ru-RU" smtClean="0"/>
              <a:t>19.10.2015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91917-BE3E-4EF8-A55D-F7DE0F421800}" type="slidenum">
              <a:rPr lang="ru-RU" smtClean="0"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90C23-8045-4C79-B2C8-0EEDAAFAB61E}" type="datetimeFigureOut">
              <a:rPr lang="ru-RU" smtClean="0"/>
              <a:t>19.10.2015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91917-BE3E-4EF8-A55D-F7DE0F4218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90C23-8045-4C79-B2C8-0EEDAAFAB61E}" type="datetimeFigureOut">
              <a:rPr lang="ru-RU" smtClean="0"/>
              <a:t>19.10.2015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91917-BE3E-4EF8-A55D-F7DE0F4218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2890C23-8045-4C79-B2C8-0EEDAAFAB61E}" type="datetimeFigureOut">
              <a:rPr lang="ru-RU" smtClean="0"/>
              <a:t>19.10.2015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B391917-BE3E-4EF8-A55D-F7DE0F42180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1484784"/>
            <a:ext cx="7117180" cy="1470025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</a:rPr>
              <a:t>УЧИМСЯ ДЫШАТЬ ПРАВИЛЬНО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ru-RU" i="1" dirty="0" smtClean="0">
                <a:solidFill>
                  <a:schemeClr val="bg2">
                    <a:lumMod val="25000"/>
                  </a:schemeClr>
                </a:solidFill>
              </a:rPr>
              <a:t>Составила: учитель-логопед                                         Деева Елена Александровна                                        Филиал МКДОУ «Детский сад№11»- Детский сад№11</a:t>
            </a:r>
            <a:endParaRPr lang="ru-RU" i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38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Что такое речевое дыхание?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39" y="1628801"/>
            <a:ext cx="6840761" cy="4176464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000" i="1" dirty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Дыхание можно разделить на два вида – речевое и неречевое. Неречевое дыхание состоит из вдоха и выдоха, примерно равных по продолжительности. Речевое дыхание отличается от неречевого тем, что вдох менее продолжительный, чем выдох. Для того, чтобы  можно было произнести развернутую фразу с правильной интонацией, нужно владеть и развивать речевое дыхание. Так же речевое дыхание важно для постановки отсутствующих звуков. Произнесение большинства звуков русского языка требует сильной, направленной воздушной струи, выработка которой проводится одновременно с артикуляционной гимнастикой.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936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260649"/>
            <a:ext cx="7125113" cy="936104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0000"/>
                </a:solidFill>
              </a:rPr>
              <a:t>Правила выполнения дыхательной гинастики</a:t>
            </a:r>
            <a:endParaRPr lang="ru-RU" i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1052736"/>
            <a:ext cx="8712968" cy="5914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ru-RU" sz="2000" i="1" dirty="0" smtClean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Отрабатывая </a:t>
            </a:r>
            <a:r>
              <a:rPr lang="ru-RU" sz="2000" i="1" dirty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правильное речевое дыхание придерживайтесь следующих </a:t>
            </a:r>
            <a:r>
              <a:rPr lang="ru-RU" sz="2000" i="1" dirty="0" smtClean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рекомендаций:                                                                                                                               1</a:t>
            </a:r>
            <a:r>
              <a:rPr lang="ru-RU" sz="2000" i="1" dirty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. вдох через нос, выдох осуществляется ртом;</a:t>
            </a:r>
          </a:p>
          <a:p>
            <a:pPr>
              <a:spcAft>
                <a:spcPts val="1000"/>
              </a:spcAft>
            </a:pPr>
            <a:r>
              <a:rPr lang="ru-RU" sz="2000" i="1" dirty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2. губы при выдохе немного открыты («трубочкой»);</a:t>
            </a:r>
          </a:p>
          <a:p>
            <a:pPr>
              <a:spcAft>
                <a:spcPts val="1000"/>
              </a:spcAft>
            </a:pPr>
            <a:r>
              <a:rPr lang="ru-RU" sz="2000" i="1" dirty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3. выдох должен быть продолжительный и плавный; предметы предлагаемые ребенку для поддувания, должны находиться на уровне рта </a:t>
            </a:r>
            <a:r>
              <a:rPr lang="ru-RU" sz="2000" i="1" dirty="0" smtClean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ребенка;                                                                                                                                             4</a:t>
            </a:r>
            <a:r>
              <a:rPr lang="ru-RU" sz="2000" i="1" dirty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. не поднимать плечи;</a:t>
            </a:r>
          </a:p>
          <a:p>
            <a:pPr>
              <a:spcAft>
                <a:spcPts val="1000"/>
              </a:spcAft>
            </a:pPr>
            <a:r>
              <a:rPr lang="ru-RU" sz="2000" i="1" dirty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5. не надувать щеки при выдохе;</a:t>
            </a:r>
          </a:p>
          <a:p>
            <a:pPr>
              <a:spcAft>
                <a:spcPts val="1000"/>
              </a:spcAft>
            </a:pPr>
            <a:r>
              <a:rPr lang="ru-RU" sz="2000" i="1" dirty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6. упражнение на развитие дыхания повторить не более 3-5 раз;</a:t>
            </a:r>
          </a:p>
          <a:p>
            <a:pPr>
              <a:spcAft>
                <a:spcPts val="1000"/>
              </a:spcAft>
            </a:pPr>
            <a:r>
              <a:rPr lang="ru-RU" sz="2000" i="1" dirty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7. осанка ребенка должна быть правильной (спину держать прямо, не сутулиться, не опускать плечи)</a:t>
            </a:r>
          </a:p>
          <a:p>
            <a:pPr>
              <a:spcAft>
                <a:spcPts val="1000"/>
              </a:spcAft>
            </a:pPr>
            <a:r>
              <a:rPr lang="ru-RU" sz="2000" i="1" dirty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8. проводить упражнения  по формированию правильного речевого дыхания в игровой форме;</a:t>
            </a:r>
          </a:p>
          <a:p>
            <a:pPr>
              <a:spcAft>
                <a:spcPts val="1000"/>
              </a:spcAft>
            </a:pPr>
            <a:r>
              <a:rPr lang="ru-RU" sz="2000" i="1" dirty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9. помещение предварительно проветрить перед проведением дыхательной гимнастики.</a:t>
            </a:r>
            <a:endParaRPr lang="ru-RU" sz="2000" i="1" dirty="0">
              <a:solidFill>
                <a:schemeClr val="bg2">
                  <a:lumMod val="50000"/>
                </a:schemeClr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22095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i="1" dirty="0" smtClean="0">
                <a:solidFill>
                  <a:srgbClr val="FF0000"/>
                </a:solidFill>
              </a:rPr>
              <a:t>«Паровозик</a:t>
            </a:r>
            <a:r>
              <a:rPr lang="ru-RU" i="1" dirty="0" smtClean="0">
                <a:solidFill>
                  <a:srgbClr val="FF0000"/>
                </a:solidFill>
              </a:rPr>
              <a:t>»</a:t>
            </a:r>
            <a:br>
              <a:rPr lang="ru-RU" i="1" dirty="0" smtClean="0">
                <a:solidFill>
                  <a:srgbClr val="FF0000"/>
                </a:solidFill>
              </a:rPr>
            </a:br>
            <a:r>
              <a:rPr lang="ru-RU" sz="1400" i="1" dirty="0">
                <a:solidFill>
                  <a:srgbClr val="FF0000"/>
                </a:solidFill>
                <a:latin typeface="Georgia"/>
                <a:ea typeface="Times New Roman"/>
                <a:cs typeface="Times New Roman"/>
              </a:rPr>
              <a:t>Ходьба на месте или по комнате с попеременным движением согнутыми руками и имитацией звука отходящего или останавливающегося поезда: «Ч-у-х! Ч-у-х!» Повторять в течение 35—40 секунд.</a:t>
            </a:r>
            <a:r>
              <a:rPr lang="ru-RU" sz="1400" b="1" i="1" dirty="0">
                <a:solidFill>
                  <a:srgbClr val="FF0000"/>
                </a:solidFill>
                <a:latin typeface="Georgia"/>
                <a:ea typeface="Times New Roman"/>
                <a:cs typeface="Times New Roman"/>
              </a:rPr>
              <a:t> </a:t>
            </a:r>
            <a:r>
              <a:rPr lang="ru-RU" sz="4000" i="1" dirty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4000" i="1" dirty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</a:br>
            <a:endParaRPr lang="ru-RU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M:\фото2\DSC0244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700808"/>
            <a:ext cx="4224469" cy="34563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16" y="2420888"/>
            <a:ext cx="3051445" cy="41680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043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306974" cy="1428305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0000"/>
                </a:solidFill>
              </a:rPr>
              <a:t>Дуем на поддувки и </a:t>
            </a:r>
            <a:r>
              <a:rPr lang="ru-RU" i="1" dirty="0" smtClean="0">
                <a:solidFill>
                  <a:srgbClr val="FF0000"/>
                </a:solidFill>
              </a:rPr>
              <a:t>тренажеры</a:t>
            </a:r>
            <a:r>
              <a:rPr lang="ru-RU" sz="1200" i="1" dirty="0" smtClean="0">
                <a:solidFill>
                  <a:srgbClr val="FF0000"/>
                </a:solidFill>
              </a:rPr>
              <a:t/>
            </a:r>
            <a:br>
              <a:rPr lang="ru-RU" sz="1200" i="1" dirty="0" smtClean="0">
                <a:solidFill>
                  <a:srgbClr val="FF0000"/>
                </a:solidFill>
              </a:rPr>
            </a:br>
            <a:r>
              <a:rPr lang="ru-RU" sz="1200" i="1" dirty="0" smtClean="0">
                <a:solidFill>
                  <a:srgbClr val="FF0000"/>
                </a:solidFill>
              </a:rPr>
              <a:t/>
            </a:r>
            <a:br>
              <a:rPr lang="ru-RU" sz="1200" i="1" dirty="0" smtClean="0">
                <a:solidFill>
                  <a:srgbClr val="FF0000"/>
                </a:solidFill>
              </a:rPr>
            </a:br>
            <a:r>
              <a:rPr lang="ru-RU" sz="1200" i="1" dirty="0" smtClean="0">
                <a:solidFill>
                  <a:srgbClr val="FF0000"/>
                </a:solidFill>
              </a:rPr>
              <a:t>короткий вдох через нос и плавный длительный выдох через рот</a:t>
            </a:r>
            <a:endParaRPr lang="ru-RU" sz="1200" i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996952"/>
            <a:ext cx="4382473" cy="34563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44938"/>
            <a:ext cx="3847937" cy="33242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621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1451" y="116632"/>
            <a:ext cx="7125113" cy="576064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0000"/>
                </a:solidFill>
              </a:rPr>
              <a:t>«Надуваем быстро шарик…»</a:t>
            </a:r>
            <a:endParaRPr lang="ru-RU" i="1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5"/>
            <a:ext cx="4104456" cy="36291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924944"/>
            <a:ext cx="4253467" cy="34292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86000" y="26903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620688"/>
            <a:ext cx="72008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dirty="0">
                <a:solidFill>
                  <a:srgbClr val="FF0000"/>
                </a:solidFill>
              </a:rPr>
              <a:t>представить  себя  воздушным  шариком; на  счет  1,2,3,4, сделать  четыре  глубоких  вдоха  и  задержать  дыхание. Затем  на  счет  1-5  медленно  выдохнуть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27933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1"/>
            <a:ext cx="7125113" cy="908720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0000"/>
                </a:solidFill>
              </a:rPr>
              <a:t>«Назови картинку»                    «Птички разлетелись!»</a:t>
            </a:r>
            <a:endParaRPr lang="ru-RU" i="1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3912604" cy="3422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413" y="2219244"/>
            <a:ext cx="3987044" cy="42340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43608" y="908720"/>
            <a:ext cx="73448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dirty="0">
                <a:solidFill>
                  <a:srgbClr val="FF0000"/>
                </a:solidFill>
              </a:rPr>
              <a:t>На уровне рта ребенка </a:t>
            </a:r>
            <a:r>
              <a:rPr lang="ru-RU" sz="1400" i="1" dirty="0" smtClean="0">
                <a:solidFill>
                  <a:srgbClr val="FF0000"/>
                </a:solidFill>
              </a:rPr>
              <a:t>на </a:t>
            </a:r>
            <a:r>
              <a:rPr lang="ru-RU" sz="1400" i="1" dirty="0">
                <a:solidFill>
                  <a:srgbClr val="FF0000"/>
                </a:solidFill>
              </a:rPr>
              <a:t>ниточках бумажные бабочки, птички</a:t>
            </a:r>
            <a:r>
              <a:rPr lang="ru-RU" sz="1400" i="1" dirty="0" smtClean="0">
                <a:solidFill>
                  <a:srgbClr val="FF0000"/>
                </a:solidFill>
              </a:rPr>
              <a:t>, снежинки, </a:t>
            </a:r>
            <a:r>
              <a:rPr lang="ru-RU" sz="1400" i="1" dirty="0">
                <a:solidFill>
                  <a:srgbClr val="FF0000"/>
                </a:solidFill>
              </a:rPr>
              <a:t>листочки. Предложите ребенку плавно подуть (губы «трубочкой»)</a:t>
            </a:r>
          </a:p>
        </p:txBody>
      </p:sp>
    </p:spTree>
    <p:extLst>
      <p:ext uri="{BB962C8B-B14F-4D97-AF65-F5344CB8AC3E}">
        <p14:creationId xmlns:p14="http://schemas.microsoft.com/office/powerpoint/2010/main" val="2973212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2812" y="764704"/>
            <a:ext cx="8266303" cy="1080120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0000"/>
                </a:solidFill>
                <a:latin typeface="+mn-lt"/>
              </a:rPr>
              <a:t>«Поющие пузырьки»                           «Подуй на снежинку»                                               </a:t>
            </a:r>
            <a:r>
              <a:rPr lang="ru-RU" sz="1400" i="1" dirty="0" smtClean="0">
                <a:solidFill>
                  <a:srgbClr val="FF0000"/>
                </a:solidFill>
                <a:latin typeface="+mn-lt"/>
              </a:rPr>
              <a:t>Предложить</a:t>
            </a:r>
            <a:r>
              <a:rPr lang="ru-RU" i="1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ru-RU" sz="1400" i="1" dirty="0">
                <a:solidFill>
                  <a:srgbClr val="FF0000"/>
                </a:solidFill>
                <a:latin typeface="+mn-lt"/>
              </a:rPr>
              <a:t>ребёнку подуть в пузырёк (как гудит пароход). Улыбнуться, положить широкий язык на нижнюю губу, кончик языка касается края горлышка </a:t>
            </a:r>
            <a:r>
              <a:rPr lang="ru-RU" sz="1400" i="1" dirty="0" smtClean="0">
                <a:solidFill>
                  <a:srgbClr val="FF0000"/>
                </a:solidFill>
                <a:latin typeface="+mn-lt"/>
              </a:rPr>
              <a:t>пузырька.Пузырёк </a:t>
            </a:r>
            <a:r>
              <a:rPr lang="ru-RU" sz="1400" i="1" dirty="0">
                <a:solidFill>
                  <a:srgbClr val="FF0000"/>
                </a:solidFill>
                <a:latin typeface="+mn-lt"/>
              </a:rPr>
              <a:t>касается </a:t>
            </a:r>
            <a:r>
              <a:rPr lang="ru-RU" sz="1400" i="1" dirty="0" smtClean="0">
                <a:solidFill>
                  <a:srgbClr val="FF0000"/>
                </a:solidFill>
                <a:latin typeface="+mn-lt"/>
              </a:rPr>
              <a:t>подбородка.Струя должна быть </a:t>
            </a:r>
            <a:r>
              <a:rPr lang="ru-RU" sz="1400" i="1" dirty="0">
                <a:solidFill>
                  <a:srgbClr val="FF0000"/>
                </a:solidFill>
                <a:latin typeface="+mn-lt"/>
              </a:rPr>
              <a:t>сильной и идти по </a:t>
            </a:r>
            <a:r>
              <a:rPr lang="ru-RU" sz="1400" i="1" dirty="0" smtClean="0">
                <a:solidFill>
                  <a:srgbClr val="FF0000"/>
                </a:solidFill>
                <a:latin typeface="+mn-lt"/>
              </a:rPr>
              <a:t>середине языка.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92896"/>
            <a:ext cx="4218588" cy="36724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90323"/>
            <a:ext cx="4274344" cy="38073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419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476672"/>
            <a:ext cx="7125113" cy="1224135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0000"/>
                </a:solidFill>
              </a:rPr>
              <a:t>«Звуковые дорожки</a:t>
            </a:r>
            <a:r>
              <a:rPr lang="ru-RU" i="1" dirty="0" smtClean="0">
                <a:solidFill>
                  <a:srgbClr val="FF0000"/>
                </a:solidFill>
              </a:rPr>
              <a:t>»</a:t>
            </a:r>
            <a:r>
              <a:rPr lang="ru-RU" sz="1400" i="1" dirty="0" smtClean="0">
                <a:solidFill>
                  <a:srgbClr val="FF0000"/>
                </a:solidFill>
              </a:rPr>
              <a:t/>
            </a:r>
            <a:br>
              <a:rPr lang="ru-RU" sz="1400" i="1" dirty="0" smtClean="0">
                <a:solidFill>
                  <a:srgbClr val="FF0000"/>
                </a:solidFill>
              </a:rPr>
            </a:br>
            <a:r>
              <a:rPr lang="ru-RU" sz="1400" i="1" dirty="0" smtClean="0">
                <a:solidFill>
                  <a:srgbClr val="FF0000"/>
                </a:solidFill>
              </a:rPr>
              <a:t>вдох носом, выдох через рот проводят пальчиком по дорожкам и произносят </a:t>
            </a:r>
            <a:r>
              <a:rPr lang="ru-RU" sz="1400" i="1" smtClean="0">
                <a:solidFill>
                  <a:srgbClr val="FF0000"/>
                </a:solidFill>
              </a:rPr>
              <a:t>определенный звук.</a:t>
            </a:r>
            <a:endParaRPr lang="ru-RU" sz="1400" i="1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16832"/>
            <a:ext cx="3662570" cy="37444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988840"/>
            <a:ext cx="3672408" cy="43018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689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260648"/>
            <a:ext cx="7125113" cy="1152127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0000"/>
                </a:solidFill>
              </a:rPr>
              <a:t>« Бабочки летят»</a:t>
            </a:r>
            <a:endParaRPr lang="ru-RU" i="1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4269116" cy="40528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0358" y="2708920"/>
            <a:ext cx="3878842" cy="35960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691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260649"/>
            <a:ext cx="7125113" cy="1008112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0000"/>
                </a:solidFill>
              </a:rPr>
              <a:t>« Каша пыхтит</a:t>
            </a:r>
            <a:r>
              <a:rPr lang="ru-RU" i="1" dirty="0" smtClean="0">
                <a:solidFill>
                  <a:srgbClr val="FF0000"/>
                </a:solidFill>
              </a:rPr>
              <a:t>»</a:t>
            </a:r>
            <a:br>
              <a:rPr lang="ru-RU" i="1" dirty="0" smtClean="0">
                <a:solidFill>
                  <a:srgbClr val="FF0000"/>
                </a:solidFill>
              </a:rPr>
            </a:br>
            <a:r>
              <a:rPr lang="ru-RU" sz="1200" i="1" dirty="0" smtClean="0">
                <a:solidFill>
                  <a:srgbClr val="FF0000"/>
                </a:solidFill>
              </a:rPr>
              <a:t> вдох через нос, коннролируют дыхание, на выдохе :»пых, пых, пых»</a:t>
            </a:r>
            <a:endParaRPr lang="ru-RU" i="1" dirty="0">
              <a:solidFill>
                <a:srgbClr val="FF00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4608512" cy="35635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403" y="2996952"/>
            <a:ext cx="3775002" cy="34883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26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908720"/>
            <a:ext cx="6336704" cy="5040560"/>
          </a:xfrm>
        </p:spPr>
        <p:txBody>
          <a:bodyPr>
            <a:normAutofit/>
          </a:bodyPr>
          <a:lstStyle/>
          <a:p>
            <a:pPr marL="0" lvl="0" indent="0" algn="ctr" defTabSz="914400">
              <a:spcBef>
                <a:spcPts val="0"/>
              </a:spcBef>
              <a:spcAft>
                <a:spcPts val="0"/>
              </a:spcAft>
              <a:buClrTx/>
              <a:buNone/>
            </a:pPr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Правильно выполняйте упражнения дыхательной гимнастики.</a:t>
            </a:r>
          </a:p>
          <a:p>
            <a:pPr marL="0" lvl="0" indent="0" algn="ctr" defTabSz="914400">
              <a:spcBef>
                <a:spcPts val="0"/>
              </a:spcBef>
              <a:spcAft>
                <a:spcPts val="0"/>
              </a:spcAft>
              <a:buClrTx/>
              <a:buNone/>
            </a:pPr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Консультацию по </a:t>
            </a: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ее </a:t>
            </a:r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выполнению можно получить у </a:t>
            </a: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учителя-логопеда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1154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Другая 2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6A7FC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</TotalTime>
  <Words>278</Words>
  <Application>Microsoft Office PowerPoint</Application>
  <PresentationFormat>Экран (4:3)</PresentationFormat>
  <Paragraphs>28</Paragraphs>
  <Slides>12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Spring</vt:lpstr>
      <vt:lpstr>УЧИМСЯ ДЫШАТЬ ПРАВИЛЬНО</vt:lpstr>
      <vt:lpstr>Что такое речевое дыхание?</vt:lpstr>
      <vt:lpstr>Правила выполнения дыхательной гинастики</vt:lpstr>
      <vt:lpstr>«Паровозик» Ходьба на месте или по комнате с попеременным движением согнутыми руками и имитацией звука отходящего или останавливающегося поезда: «Ч-у-х! Ч-у-х!» Повторять в течение 35—40 секунд.  </vt:lpstr>
      <vt:lpstr>Дуем на поддувки и тренажеры  короткий вдох через нос и плавный длительный выдох через рот</vt:lpstr>
      <vt:lpstr>«Надуваем быстро шарик…»</vt:lpstr>
      <vt:lpstr>«Назови картинку»                    «Птички разлетелись!»</vt:lpstr>
      <vt:lpstr>«Поющие пузырьки»                           «Подуй на снежинку»                                               Предложить ребёнку подуть в пузырёк (как гудит пароход). Улыбнуться, положить широкий язык на нижнюю губу, кончик языка касается края горлышка пузырька.Пузырёк касается подбородка.Струя должна быть сильной и идти по середине языка.</vt:lpstr>
      <vt:lpstr>«Звуковые дорожки» вдох носом, выдох через рот проводят пальчиком по дорожкам и произносят определенный звук.</vt:lpstr>
      <vt:lpstr>« Бабочки летят»</vt:lpstr>
      <vt:lpstr>« Каша пыхтит»  вдох через нос, коннролируют дыхание, на выдохе :»пых, пых, пых»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BEST</dc:creator>
  <cp:lastModifiedBy>BEST</cp:lastModifiedBy>
  <cp:revision>14</cp:revision>
  <dcterms:created xsi:type="dcterms:W3CDTF">2015-09-07T14:29:58Z</dcterms:created>
  <dcterms:modified xsi:type="dcterms:W3CDTF">2015-10-19T18:07:19Z</dcterms:modified>
</cp:coreProperties>
</file>