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0" r:id="rId1"/>
  </p:sldMasterIdLst>
  <p:notesMasterIdLst>
    <p:notesMasterId r:id="rId25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8" r:id="rId13"/>
    <p:sldId id="268" r:id="rId14"/>
    <p:sldId id="269" r:id="rId15"/>
    <p:sldId id="271" r:id="rId16"/>
    <p:sldId id="280" r:id="rId17"/>
    <p:sldId id="270" r:id="rId18"/>
    <p:sldId id="274" r:id="rId19"/>
    <p:sldId id="281" r:id="rId20"/>
    <p:sldId id="272" r:id="rId21"/>
    <p:sldId id="275" r:id="rId22"/>
    <p:sldId id="276" r:id="rId23"/>
    <p:sldId id="28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CE854-B3AE-49BD-9ABB-2AA3A35DF1FC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BF179-5177-46F5-9122-D64B7FBFB8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301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BF179-5177-46F5-9122-D64B7FBFB8E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94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BF179-5177-46F5-9122-D64B7FBFB8E6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449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200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824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743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3210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4412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779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92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0923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941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92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2171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128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2795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75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111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11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7673C-D1C4-46BA-AAB2-77B06014BBDF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E615FC9-FDBD-472A-A240-66166E4DF4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899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  <p:sldLayoutId id="2147484012" r:id="rId12"/>
    <p:sldLayoutId id="2147484013" r:id="rId13"/>
    <p:sldLayoutId id="2147484014" r:id="rId14"/>
    <p:sldLayoutId id="2147484015" r:id="rId15"/>
    <p:sldLayoutId id="21474840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User\Desktop\&#1055;&#1083;&#1086;&#1090;&#1085;&#1080;&#1082;&#1086;&#1074;&#1042;&#1086;&#1074;&#1072;20210818_files\&#1084;&#1077;&#1089;&#1103;&#1094;&#1099;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1660" y="629729"/>
            <a:ext cx="7838385" cy="2803584"/>
          </a:xfrm>
        </p:spPr>
        <p:txBody>
          <a:bodyPr>
            <a:normAutofit fontScale="90000"/>
          </a:bodyPr>
          <a:lstStyle/>
          <a:p>
            <a:r>
              <a:rPr lang="ru-RU" sz="3200" b="1" i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«шаговой» коррекционно-логопедической помощи с функциональной направленностью для ребенка с системным недоразвитием речи и его семье</a:t>
            </a:r>
            <a:br>
              <a:rPr lang="ru-RU" sz="3200" b="1" i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Учитель – логопед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Скучеляс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О.А.</a:t>
            </a:r>
          </a:p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Куйбышевский филиал ГБУЗ НСО «РСДР»</a:t>
            </a:r>
          </a:p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г. Куйбышев 2021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488" y="3116794"/>
            <a:ext cx="4546120" cy="332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639762"/>
          </a:xfrm>
        </p:spPr>
        <p:txBody>
          <a:bodyPr>
            <a:normAutofit fontScale="90000"/>
          </a:bodyPr>
          <a:lstStyle/>
          <a:p>
            <a:pPr marL="228600" lvl="0" indent="-228600">
              <a:lnSpc>
                <a:spcPct val="110000"/>
              </a:lnSpc>
              <a:spcBef>
                <a:spcPts val="700"/>
              </a:spcBef>
              <a:defRPr/>
            </a:pPr>
            <a:r>
              <a:rPr lang="ru-RU" sz="2200" b="1" cap="none" spc="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orbel" panose="020B0503020204020204" pitchFamily="34" charset="0"/>
              </a:rPr>
              <a:t>                        </a:t>
            </a:r>
            <a:r>
              <a:rPr lang="ru-RU" sz="3100" b="1" i="1" cap="none" spc="0" dirty="0">
                <a:solidFill>
                  <a:prstClr val="black">
                    <a:lumMod val="65000"/>
                    <a:lumOff val="35000"/>
                  </a:prstClr>
                </a:solidFill>
                <a:latin typeface="Corbel" panose="020B0503020204020204" pitchFamily="34" charset="0"/>
              </a:rPr>
              <a:t/>
            </a:r>
            <a:br>
              <a:rPr lang="ru-RU" sz="3100" b="1" i="1" cap="none" spc="0" dirty="0">
                <a:solidFill>
                  <a:prstClr val="black">
                    <a:lumMod val="65000"/>
                    <a:lumOff val="35000"/>
                  </a:prstClr>
                </a:solidFill>
                <a:latin typeface="Corbel" panose="020B0503020204020204" pitchFamily="34" charset="0"/>
              </a:rPr>
            </a:br>
            <a:endParaRPr lang="ru-RU" sz="3100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690114"/>
            <a:ext cx="8229600" cy="6003984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Ребенок </a:t>
            </a:r>
            <a:r>
              <a:rPr lang="ru-RU" sz="22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развивается в процессе коммуникации. Поддержка и </a:t>
            </a:r>
            <a:r>
              <a:rPr lang="ru-RU" sz="22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развитие </a:t>
            </a:r>
            <a:r>
              <a:rPr lang="ru-RU" sz="22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коммуникативных навыков является и целью, и средством программ раннего вмешательства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499" y="2786332"/>
            <a:ext cx="5413794" cy="358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5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5" y="260350"/>
            <a:ext cx="8229600" cy="647700"/>
          </a:xfrm>
        </p:spPr>
        <p:txBody>
          <a:bodyPr/>
          <a:lstStyle/>
          <a:p>
            <a:pPr eaLnBrk="1" hangingPunct="1"/>
            <a:r>
              <a:rPr lang="ru-RU" sz="2800" b="1" i="1" dirty="0" smtClean="0"/>
              <a:t>                              Вова</a:t>
            </a:r>
            <a:r>
              <a:rPr lang="ru-RU" sz="2800" b="1" i="1" dirty="0"/>
              <a:t>,</a:t>
            </a:r>
            <a:r>
              <a:rPr lang="ru-RU" sz="2800" i="1" dirty="0"/>
              <a:t> 5л. 7мес.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765176"/>
            <a:ext cx="8064500" cy="5434013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buFontTx/>
              <a:buNone/>
              <a:defRPr/>
            </a:pPr>
            <a:endParaRPr lang="ru-RU" sz="1800" dirty="0">
              <a:latin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Первичный </a:t>
            </a:r>
            <a:r>
              <a:rPr lang="ru-RU" sz="6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прием: </a:t>
            </a:r>
            <a:r>
              <a:rPr lang="ru-RU" sz="6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Ребенок: Вова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Дата рождения, возраст</a:t>
            </a: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5л. 7мес.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приеме с бабушкой. Идет на контакт, контакт формальный. На просьбы бабушки </a:t>
            </a:r>
            <a:r>
              <a:rPr lang="ru-RU" sz="6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реагирует</a:t>
            </a: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Проживает в полной семье. Ребенок из двойни. </a:t>
            </a:r>
            <a:r>
              <a:rPr lang="ru-RU" sz="6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Есть </a:t>
            </a: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старший брат. 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Основной запрос бабушки на момент обращения: </a:t>
            </a:r>
            <a:r>
              <a:rPr lang="ru-RU" sz="6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Бабушка обеспокоена тем, что Вова испытывает трудности в продуцировании речи, в общении со </a:t>
            </a:r>
            <a:r>
              <a:rPr lang="ru-RU" sz="6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сверстниками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6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Получение рекомендаций по условиям оптимального развития Вовы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  <a:defRPr/>
            </a:pPr>
            <a:endParaRPr lang="ru-RU" sz="64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4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  <a:defRPr/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buFontTx/>
              <a:buNone/>
              <a:defRPr/>
            </a:pPr>
            <a:endParaRPr lang="ru-RU" sz="1800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  <a:defRPr/>
            </a:pPr>
            <a:endParaRPr lang="ru-RU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ru-RU" dirty="0" smtClean="0"/>
          </a:p>
          <a:p>
            <a:pPr eaLnBrk="1" hangingPunct="1">
              <a:buFontTx/>
              <a:buNone/>
              <a:defRPr/>
            </a:pPr>
            <a:endParaRPr lang="ru-RU" sz="2000" b="1" dirty="0"/>
          </a:p>
          <a:p>
            <a:pPr eaLnBrk="1" hangingPunct="1">
              <a:buFontTx/>
              <a:buNone/>
              <a:defRPr/>
            </a:pPr>
            <a:r>
              <a:rPr lang="ru-RU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08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308392"/>
          </a:xfrm>
        </p:spPr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defRPr/>
            </a:pPr>
            <a:r>
              <a:rPr lang="ru-RU" sz="2800" b="1" i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Оценочные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процедуры направлены на:</a:t>
            </a:r>
            <a:br>
              <a:rPr lang="ru-RU" sz="2800" b="1" i="1" kern="0" cap="none" spc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6133" y="1926565"/>
            <a:ext cx="8915400" cy="4784785"/>
          </a:xfrm>
        </p:spPr>
        <p:txBody>
          <a:bodyPr/>
          <a:lstStyle/>
          <a:p>
            <a:pPr lvl="0" eaLnBrk="0" fontAlgn="base" hangingPunct="0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оценку функционирования ребенка и планирование целей, которые будут реализовываться в ИПРП</a:t>
            </a:r>
          </a:p>
          <a:p>
            <a:pPr lvl="0" eaLnBrk="0" fontAlgn="base" hangingPunct="0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1800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Дифференцированную диагностику нарушений и уточнение причин возникновения отставания в развитии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887" y="3575642"/>
            <a:ext cx="4378059" cy="305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19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4737" y="192789"/>
            <a:ext cx="8911687" cy="937271"/>
          </a:xfrm>
        </p:spPr>
        <p:txBody>
          <a:bodyPr/>
          <a:lstStyle/>
          <a:p>
            <a:r>
              <a:rPr lang="ru-RU" sz="2800" b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                   </a:t>
            </a:r>
            <a:r>
              <a:rPr lang="ru-RU" sz="2800" b="1" i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Этапы проведения оценки</a:t>
            </a:r>
            <a:endParaRPr lang="ru-RU" sz="2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490932"/>
            <a:ext cx="10178322" cy="5149969"/>
          </a:xfrm>
        </p:spPr>
        <p:txBody>
          <a:bodyPr>
            <a:normAutofit/>
          </a:bodyPr>
          <a:lstStyle/>
          <a:p>
            <a:pPr marL="914400" lvl="2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i="1" kern="0" dirty="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000" b="1" i="1" kern="0" dirty="0" smtClean="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ервичная оценка</a:t>
            </a:r>
            <a:endParaRPr lang="ru-RU" sz="2000" b="1" i="1" kern="0" dirty="0">
              <a:solidFill>
                <a:srgbClr val="000000"/>
              </a:solidFill>
              <a:latin typeface="Arial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b="1" i="1" kern="0" dirty="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lang="ru-RU" sz="1800" b="1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1400" b="1" u="sng" kern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Медицинский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b="1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анамнез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: Вова родился в 40 недель, ребенок из двойни, осложнения для матери и ребенка</a:t>
            </a:r>
          </a:p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b="1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Диагноз: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ЗПРР на перинатальном фоне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18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Для оценки 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функционирования 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и уровня развития ребенка     использовались: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Опросник </a:t>
            </a:r>
            <a:r>
              <a:rPr lang="en-US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RSDI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- 2000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Рейтинговая шкала аутизма у детей </a:t>
            </a:r>
            <a:r>
              <a:rPr lang="en-US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C.A.R.S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Бланк первичной оценки функционирования, ограничения жизнедеятельности и здоровья ребенка по доменам </a:t>
            </a:r>
            <a:r>
              <a:rPr lang="en-US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 </a:t>
            </a:r>
            <a:r>
              <a:rPr lang="en-US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</a:t>
            </a:r>
            <a:r>
              <a:rPr lang="en-US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 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«Научение и применение знаний»,</a:t>
            </a:r>
            <a:r>
              <a:rPr lang="en-US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d3 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«Коммуникация», </a:t>
            </a:r>
            <a:r>
              <a:rPr lang="en-US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d7</a:t>
            </a: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«Межличностное взаимодействие»)</a:t>
            </a:r>
            <a:endParaRPr lang="ru-RU" kern="0" dirty="0">
              <a:solidFill>
                <a:srgbClr val="00000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 smtClean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Метод наблюдения за коммуникативным поведением 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ребенка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Метод экспериментального исследования  (на основе игры с ребенком)</a:t>
            </a:r>
          </a:p>
          <a:p>
            <a:pPr lv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Скрининг слуха (Э.В. Миронова, Т.В. </a:t>
            </a:r>
            <a:r>
              <a:rPr lang="ru-RU" kern="0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Пелымская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Н.Д </a:t>
            </a:r>
            <a:r>
              <a:rPr lang="ru-RU" kern="0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Шматко</a:t>
            </a:r>
            <a:r>
              <a:rPr lang="ru-RU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297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7767" y="306940"/>
            <a:ext cx="8911687" cy="900758"/>
          </a:xfrm>
        </p:spPr>
        <p:txBody>
          <a:bodyPr/>
          <a:lstStyle/>
          <a:p>
            <a:r>
              <a:rPr lang="ru-RU" sz="2400" b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           </a:t>
            </a:r>
            <a:r>
              <a:rPr lang="ru-RU" sz="2800" b="1" i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Результаты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  <a:t>первичной оценки</a:t>
            </a:r>
            <a:endParaRPr lang="ru-RU" sz="2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8161" y="1388853"/>
            <a:ext cx="10178322" cy="5365630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Оценка развития ребёнка по шкале RCDI-2000 (© С-Петербургский Институт Раннего Вмешательства)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Плотников Вова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Родился 	12/01/2016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Тестирован 	18/08/2021 в возрасте 5 г. 7 мес</a:t>
            </a:r>
            <a:r>
              <a:rPr lang="ru-RU" sz="1200" b="1" kern="0" dirty="0" smtClean="0">
                <a:solidFill>
                  <a:srgbClr val="000000"/>
                </a:solidFill>
                <a:latin typeface="Arial"/>
                <a:cs typeface="Arial"/>
              </a:rPr>
              <a:t>.                          </a:t>
            </a:r>
            <a:endParaRPr lang="ru-RU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Информатор - бабушка.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Социальная сфера	1-8	(отстаёт)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Самообслуживание	2-9	(слегка(?) 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Крупная моторика	2-4	(отстаёт)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Тонкая моторика	2	(отстаёт)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Речь	1-6	(отстаёт)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Понимание	1-8	(отстаёт)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200" b="1" kern="0" dirty="0">
                <a:solidFill>
                  <a:srgbClr val="000000"/>
                </a:solidFill>
                <a:latin typeface="Arial"/>
                <a:cs typeface="Arial"/>
              </a:rPr>
              <a:t>________________________________________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en-US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0" lvl="0" indent="0" algn="ctr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b="1" kern="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0" lvl="0" indent="0" algn="ctr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b="1" kern="0" dirty="0" smtClean="0">
                <a:solidFill>
                  <a:srgbClr val="000000"/>
                </a:solidFill>
                <a:latin typeface="Arial"/>
                <a:cs typeface="Arial"/>
              </a:rPr>
              <a:t>По </a:t>
            </a:r>
            <a:r>
              <a:rPr lang="ru-RU" b="1" kern="0" dirty="0">
                <a:solidFill>
                  <a:srgbClr val="000000"/>
                </a:solidFill>
                <a:latin typeface="Arial"/>
                <a:cs typeface="Arial"/>
              </a:rPr>
              <a:t>данным опросника </a:t>
            </a:r>
            <a:r>
              <a:rPr lang="en-US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RCDI</a:t>
            </a:r>
            <a:r>
              <a:rPr lang="en-US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у Вовы имеется отставание во всех сферах, </a:t>
            </a:r>
          </a:p>
          <a:p>
            <a:pPr marL="0" lvl="0" indent="0" algn="ctr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наибольшее отставание в области продуцирования речи, понимания речи, социального взаимодействия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1200" b="1" kern="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pic>
        <p:nvPicPr>
          <p:cNvPr id="4" name="Рисунок 5" descr="C:\Users\User\Desktop\ПлотниковВова20210818_files\месяцы.png"/>
          <p:cNvPicPr>
            <a:picLocks noChangeAspect="1" noChangeArrowheads="1"/>
          </p:cNvPicPr>
          <p:nvPr/>
        </p:nvPicPr>
        <p:blipFill>
          <a:blip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522" y="1747057"/>
            <a:ext cx="4638585" cy="353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408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894324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400" b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                             </a:t>
            </a:r>
            <a:r>
              <a:rPr lang="ru-RU" sz="2800" b="1" i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Результаты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  <a:t>первичной оценки</a:t>
            </a:r>
            <a:r>
              <a:rPr lang="en-US" sz="2400" b="1" kern="0" cap="none" spc="0" dirty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2400" b="1" kern="0" cap="none" spc="0" dirty="0">
                <a:solidFill>
                  <a:srgbClr val="000000"/>
                </a:solidFill>
                <a:latin typeface="Arial"/>
                <a:cs typeface="Arial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538087"/>
            <a:ext cx="10178322" cy="5831457"/>
          </a:xfrm>
        </p:spPr>
        <p:txBody>
          <a:bodyPr>
            <a:normAutofit/>
          </a:bodyPr>
          <a:lstStyle/>
          <a:p>
            <a:pPr marL="0" lvl="0" indent="0" algn="ctr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algn="ctr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По рейтинговой шкале аутизма у детей </a:t>
            </a:r>
            <a:r>
              <a:rPr lang="en-US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C.A.R.S</a:t>
            </a:r>
            <a:r>
              <a:rPr lang="en-US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.</a:t>
            </a:r>
            <a:r>
              <a:rPr lang="ru-RU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en-US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– </a:t>
            </a:r>
            <a:r>
              <a:rPr lang="ru-RU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риска расстройства аутистического спектра не </a:t>
            </a:r>
            <a:r>
              <a:rPr lang="ru-RU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выявлено</a:t>
            </a: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Слух</a:t>
            </a:r>
            <a:r>
              <a:rPr lang="ru-RU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– получена реакция на шепот, </a:t>
            </a:r>
            <a:r>
              <a:rPr lang="ru-RU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нормальный   </a:t>
            </a: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b="1" i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По доменам МКФ (</a:t>
            </a:r>
            <a:r>
              <a:rPr lang="en-US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d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1,</a:t>
            </a:r>
            <a:r>
              <a:rPr lang="en-US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d3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,</a:t>
            </a:r>
            <a:r>
              <a:rPr lang="en-US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d7)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-   </a:t>
            </a:r>
            <a:r>
              <a:rPr lang="ru-RU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умеренные ограничения жизнедеятельности в областях «Научение и применение знаний</a:t>
            </a:r>
            <a:r>
              <a:rPr lang="ru-RU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»,</a:t>
            </a:r>
            <a:r>
              <a:rPr lang="ru-RU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kern="0" dirty="0" smtClean="0">
                <a:solidFill>
                  <a:schemeClr val="tx1"/>
                </a:solidFill>
                <a:latin typeface="Arial"/>
                <a:cs typeface="Arial"/>
              </a:rPr>
              <a:t>«</a:t>
            </a:r>
            <a:r>
              <a:rPr lang="ru-RU" sz="1600" kern="0" dirty="0">
                <a:solidFill>
                  <a:schemeClr val="tx1"/>
                </a:solidFill>
                <a:latin typeface="Arial"/>
                <a:cs typeface="Arial"/>
              </a:rPr>
              <a:t>Коммуникация» и </a:t>
            </a:r>
            <a:r>
              <a:rPr lang="en-US" sz="1600" kern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u-RU" sz="1600" kern="0" dirty="0">
                <a:solidFill>
                  <a:schemeClr val="tx1"/>
                </a:solidFill>
                <a:latin typeface="Arial"/>
                <a:cs typeface="Arial"/>
              </a:rPr>
              <a:t>«Межличностное взаимодействие</a:t>
            </a:r>
            <a:r>
              <a:rPr lang="ru-RU" kern="0" dirty="0" smtClean="0">
                <a:solidFill>
                  <a:schemeClr val="tx1"/>
                </a:solidFill>
                <a:latin typeface="Arial"/>
                <a:cs typeface="Arial"/>
              </a:rPr>
              <a:t>».</a:t>
            </a: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1600" b="1" kern="0" dirty="0" smtClean="0">
                <a:solidFill>
                  <a:schemeClr val="tx1"/>
                </a:solidFill>
                <a:latin typeface="Arial"/>
                <a:cs typeface="Arial"/>
              </a:rPr>
              <a:t>Метод наблюдения</a:t>
            </a:r>
            <a:r>
              <a:rPr lang="ru-RU" kern="0" dirty="0" smtClean="0">
                <a:solidFill>
                  <a:schemeClr val="tx1"/>
                </a:solidFill>
                <a:latin typeface="Arial"/>
                <a:cs typeface="Arial"/>
              </a:rPr>
              <a:t>: активность и инициативность ребенка недостаточная. Обращается за помощью редко. В процессе общения ребенок использует мимику, жесты, редко – произносит звукоподражания, </a:t>
            </a:r>
            <a:r>
              <a:rPr lang="ru-RU" kern="0" dirty="0" err="1" smtClean="0">
                <a:solidFill>
                  <a:schemeClr val="tx1"/>
                </a:solidFill>
                <a:latin typeface="Arial"/>
                <a:cs typeface="Arial"/>
              </a:rPr>
              <a:t>лепетные</a:t>
            </a:r>
            <a:r>
              <a:rPr lang="ru-RU" kern="0" dirty="0" smtClean="0">
                <a:solidFill>
                  <a:schemeClr val="tx1"/>
                </a:solidFill>
                <a:latin typeface="Arial"/>
                <a:cs typeface="Arial"/>
              </a:rPr>
              <a:t> слова.</a:t>
            </a:r>
          </a:p>
          <a:p>
            <a:pPr marL="0" lvl="0" indent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kern="0" dirty="0" smtClean="0">
                <a:solidFill>
                  <a:schemeClr val="tx1"/>
                </a:solidFill>
                <a:latin typeface="Arial"/>
                <a:cs typeface="Arial"/>
              </a:rPr>
              <a:t>     Бабушка требовательна в отношении поведения внука и  использования вербальных средств</a:t>
            </a:r>
            <a:endParaRPr lang="ru-RU" kern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572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b="1" kern="0" dirty="0" smtClean="0">
                <a:solidFill>
                  <a:schemeClr val="tx1"/>
                </a:solidFill>
                <a:latin typeface="Arial"/>
                <a:cs typeface="Arial"/>
              </a:rPr>
              <a:t>    Заключение</a:t>
            </a:r>
            <a:r>
              <a:rPr lang="ru-RU" kern="0" dirty="0">
                <a:solidFill>
                  <a:schemeClr val="tx1"/>
                </a:solidFill>
                <a:latin typeface="Arial"/>
                <a:cs typeface="Arial"/>
              </a:rPr>
              <a:t>: Ребенок нуждается в  программе ранней помощи.</a:t>
            </a:r>
          </a:p>
          <a:p>
            <a:pPr marL="0" lvl="0" indent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 </a:t>
            </a:r>
            <a:endParaRPr lang="ru-RU" sz="1400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1800" b="1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827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153117"/>
          </a:xfrm>
        </p:spPr>
        <p:txBody>
          <a:bodyPr/>
          <a:lstStyle/>
          <a:p>
            <a:r>
              <a:rPr lang="ru-RU" sz="2800" b="1" i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                                              Гипотеза</a:t>
            </a:r>
            <a:r>
              <a:rPr lang="ru-RU" sz="2800" b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742536"/>
            <a:ext cx="10178322" cy="3502324"/>
          </a:xfrm>
        </p:spPr>
        <p:txBody>
          <a:bodyPr>
            <a:normAutofit/>
          </a:bodyPr>
          <a:lstStyle/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Ограничения 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в области коммуникации и взаимодействия связаны с особенностями взаимодействия родителей с ребенком. </a:t>
            </a: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Некомпетентность  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родителей в вопросах  развития, обучения и воспитания ребенка. (Наличие отягощающих факторов социального анамнеза)</a:t>
            </a: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Ограничения 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жизнедеятельности связаны  с основным заболеванием ?</a:t>
            </a:r>
          </a:p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Отказ 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бабушки </a:t>
            </a: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от консультации 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ребенка </a:t>
            </a:r>
            <a:r>
              <a:rPr lang="ru-RU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у детского психиатра</a:t>
            </a:r>
            <a:endParaRPr lang="ru-RU" sz="2000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endParaRPr lang="ru-RU" sz="2000" b="1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18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20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По результатам первичной оценки</a:t>
            </a:r>
            <a:r>
              <a:rPr lang="ru-RU" sz="20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20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было принято решение  включить ребенка в программу ранней помощи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477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97841"/>
          </a:xfrm>
        </p:spPr>
        <p:txBody>
          <a:bodyPr/>
          <a:lstStyle/>
          <a:p>
            <a:r>
              <a:rPr lang="ru-RU" sz="2800" b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     </a:t>
            </a:r>
            <a:r>
              <a:rPr lang="ru-RU" sz="2800" b="1" kern="0" cap="none" spc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2800" b="1" kern="0" cap="none" spc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      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Проведение углубленных оценочных процедур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6647" y="1923692"/>
            <a:ext cx="10178322" cy="4111178"/>
          </a:xfrm>
        </p:spPr>
        <p:txBody>
          <a:bodyPr>
            <a:normAutofit fontScale="85000" lnSpcReduction="20000"/>
          </a:bodyPr>
          <a:lstStyle/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Компонент «Оценка собственной активности и участия ребенка 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в повседневной жизненной ситуации   и потенциальной возможности исполнения»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1400" b="1" kern="0" dirty="0" smtClean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b="1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«</a:t>
            </a:r>
            <a:r>
              <a:rPr lang="ru-RU" sz="22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Углубленная оценка навыков и способностей ребенка по сферам активности и участия с опорой на  МКФ по доменам: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2200" b="1" u="sng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en-US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D</a:t>
            </a:r>
            <a:r>
              <a:rPr lang="ru-RU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1 </a:t>
            </a: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«Научение и применение знаний»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en-US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D3</a:t>
            </a:r>
            <a:r>
              <a:rPr lang="ru-RU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«Коммуникация»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r>
              <a:rPr lang="en-US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D7</a:t>
            </a:r>
            <a:r>
              <a:rPr lang="ru-RU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«Межличностное </a:t>
            </a: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взаимодействие»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  <a:defRPr/>
            </a:pPr>
            <a:endParaRPr lang="ru-RU" sz="2200" b="1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2200" b="1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Оценка функционирования ребенка проводилась на основе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kern="0" dirty="0" smtClean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структурированного наблюдения </a:t>
            </a: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за поведением ребенка, его активностью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r>
              <a:rPr lang="ru-RU" sz="2200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Реальные пробы на основе игры</a:t>
            </a:r>
          </a:p>
          <a:p>
            <a:pPr marL="0" lvl="0"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  <a:defRPr/>
            </a:pPr>
            <a:endParaRPr lang="ru-RU" sz="1400" b="1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 marL="0" indent="0">
              <a:buNone/>
            </a:pPr>
            <a:r>
              <a:rPr lang="ru-RU" sz="14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/>
            </a:r>
            <a:br>
              <a:rPr lang="ru-RU" sz="1400" b="1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</a:br>
            <a:r>
              <a:rPr lang="ru-RU" sz="1400" kern="0" dirty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ru-RU" sz="1400" kern="0" dirty="0">
                <a:solidFill>
                  <a:srgbClr val="000000"/>
                </a:solidFill>
                <a:latin typeface="Arial"/>
                <a:cs typeface="Arial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381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80589"/>
          </a:xfrm>
        </p:spPr>
        <p:txBody>
          <a:bodyPr/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sz="1600" b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                                    </a:t>
            </a:r>
            <a:r>
              <a:rPr lang="ru-RU" sz="2800" b="1" i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Результаты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  <a:t>углубленной оценки</a:t>
            </a:r>
            <a:r>
              <a:rPr lang="ru-RU" sz="2800" b="1" kern="0" cap="none" spc="0" dirty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ru-RU" sz="2800" b="1" kern="0" cap="none" spc="0" dirty="0">
                <a:solidFill>
                  <a:srgbClr val="000000"/>
                </a:solidFill>
                <a:latin typeface="Arial"/>
                <a:cs typeface="Arial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673525"/>
            <a:ext cx="10178322" cy="5046452"/>
          </a:xfrm>
        </p:spPr>
        <p:txBody>
          <a:bodyPr/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«Научение и применение знаний» (</a:t>
            </a:r>
            <a:r>
              <a:rPr lang="en-US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d</a:t>
            </a:r>
            <a:r>
              <a:rPr lang="ru-RU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1)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i="1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В области научения и применения знаний ребенок показал следующие навыки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: Вова проявляет интерес к пространству, игрушкам, объектам, людям, использует все системы восприятия: слух, зрение, тактильную, вестибулярную, </a:t>
            </a:r>
            <a:r>
              <a:rPr lang="ru-RU" sz="1400" kern="0" dirty="0" err="1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пропреоцептивную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чувствительность. Наблюдает за действиями взрослых.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 игрушкой  выполняет специфические манипуляции. Копирует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отдельные действия с предметами, узнает на картинках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несколько знакомых предметов,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изображенные действия (ест, спит). По образцу подбирает цвет в выборе из четырех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i="1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В </a:t>
            </a:r>
            <a:r>
              <a:rPr lang="ru-RU" sz="1400" b="1" i="1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активности имеются следующие трудности: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простые манипуляции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игрушками, слабо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копирует отдельные звуки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не копирует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слова.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Долго обучается новым навыкам. Сталкиваясь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 трудностями при выполнении задания, проявляет негативизм.  Внимание неустойчивое,  концентрирует внимание на предмете, игрушке, каком-либо занятии короткое время.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</a:t>
            </a:r>
            <a:endParaRPr lang="ru-RU" sz="1400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«Коммуникация» (</a:t>
            </a:r>
            <a:r>
              <a:rPr lang="en-US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d3</a:t>
            </a:r>
            <a:r>
              <a:rPr lang="ru-RU" sz="1400" b="1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)</a:t>
            </a:r>
            <a:r>
              <a:rPr lang="en-US" sz="1400" u="sng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</a:t>
            </a:r>
            <a:endParaRPr lang="ru-RU" sz="1400" u="sng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i="1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В </a:t>
            </a:r>
            <a:r>
              <a:rPr lang="ru-RU" sz="1400" b="1" i="1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области </a:t>
            </a:r>
            <a:r>
              <a:rPr lang="ru-RU" sz="1400" b="1" i="1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коммуникации ребенок показал следующие </a:t>
            </a:r>
            <a:r>
              <a:rPr lang="ru-RU" sz="1400" b="1" i="1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навыки</a:t>
            </a:r>
            <a:r>
              <a:rPr lang="ru-RU" sz="1400" u="sng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: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Вова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роявляет 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интерес к партнеру по коммуникации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,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смотрит в лицо, слушает, 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соблюдает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очередность, демонстрирует совместное и разделенное внимание. Способен учиться по подражанию.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Подражает некоторым действиям.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Понимает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простые ситуативные сообщения,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значение некоторых жестов, картинок. Вова использует   невербальные средства для продуцирования сообщений: движения тела,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интонацию, мимику,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жесты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, а также 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звуки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, звукоподражания, несколько </a:t>
            </a:r>
            <a:r>
              <a:rPr lang="ru-RU" sz="1400" kern="0" dirty="0" err="1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лепетных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слов.</a:t>
            </a:r>
            <a:endParaRPr lang="ru-RU" sz="1400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b="1" i="1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В активности имеются следующие трудности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: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понимание речи на бытовом уровне. Не выполняет сложную речевую инструкцию.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Имеются трудности с копированием звуков, </a:t>
            </a:r>
            <a:r>
              <a:rPr lang="ru-RU" sz="1400" kern="0" dirty="0" smtClean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слов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, фраз.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400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400" kern="0" dirty="0">
              <a:solidFill>
                <a:schemeClr val="tx1"/>
              </a:solidFill>
              <a:latin typeface="Calibri" panose="020F0502020204030204" pitchFamily="34" charset="0"/>
              <a:cs typeface="Arial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Коммуникативное развитие соответствует возрасту 1г.</a:t>
            </a:r>
            <a:r>
              <a:rPr lang="en-US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8 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мес. (шкала  </a:t>
            </a:r>
            <a:r>
              <a:rPr lang="en-US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RCDI – 2000)</a:t>
            </a:r>
            <a:r>
              <a:rPr lang="ru-RU" sz="1400" kern="0" dirty="0">
                <a:solidFill>
                  <a:schemeClr val="tx1"/>
                </a:solidFill>
                <a:latin typeface="Calibri" panose="020F0502020204030204" pitchFamily="34" charset="0"/>
                <a:cs typeface="Arial"/>
              </a:rPr>
              <a:t>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400" b="1" u="sng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36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Bahnschrift" panose="020B0502040204020203" pitchFamily="34" charset="0"/>
              </a:rPr>
              <a:t>      </a:t>
            </a:r>
            <a:endParaRPr lang="ru-RU" sz="2800" b="1" i="1" dirty="0"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4276" y="1665211"/>
            <a:ext cx="10540336" cy="3633535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b="1" u="sng" kern="0" dirty="0">
                <a:solidFill>
                  <a:srgbClr val="000000"/>
                </a:solidFill>
                <a:latin typeface="Calibri" panose="020F0502020204030204" pitchFamily="34" charset="0"/>
                <a:cs typeface="Arial"/>
              </a:rPr>
              <a:t>«</a:t>
            </a:r>
            <a:r>
              <a:rPr lang="ru-RU" sz="1600" b="1" u="sng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Межличностное взаимодействие» (d7) </a:t>
            </a:r>
            <a:endParaRPr lang="ru-RU" sz="1600" b="1" u="sng" kern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600" b="1" u="sng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b="1" i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1600" b="1" i="1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области </a:t>
            </a:r>
            <a:r>
              <a:rPr lang="ru-RU" sz="1600" b="1" i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межличностного взаимодействия ребенок показал следующие навыки</a:t>
            </a:r>
            <a:r>
              <a:rPr lang="ru-RU" sz="16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Вова откликается на имя,  зрительный контакт устанавливает,  демонстрирует ответную социальную улыбку во время общения со взрослым, с осторожностью и напряжением относится к незнакомым людям. Может выразить просьбу или  недовольство различными коммуникативными средствами: движением тела, взглядом, жестами, звуком.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b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активности имеются следующие трудности</a:t>
            </a:r>
            <a:r>
              <a:rPr lang="ru-RU" sz="16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не принимает участие в совместных  играх</a:t>
            </a:r>
            <a:r>
              <a:rPr lang="ru-RU" sz="1600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слабо </a:t>
            </a:r>
            <a:r>
              <a:rPr lang="ru-RU" sz="16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проявляет </a:t>
            </a:r>
            <a:r>
              <a:rPr lang="ru-RU" sz="1600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социальную инициативу, </a:t>
            </a:r>
            <a:r>
              <a:rPr lang="ru-RU" sz="16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1600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подражает звукам, словам.</a:t>
            </a:r>
            <a:endParaRPr lang="ru-RU" sz="16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6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b="1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Выводы</a:t>
            </a:r>
            <a:r>
              <a:rPr lang="ru-RU" sz="160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1600" b="1" i="1" kern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sz="1600" b="1" i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Вовы  фиксируются умеренные трудности не только в сфере коммуникации,  понимании и  продуцировании речевых сообщений, но и в сферах познания и социального взаимодействия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600" b="1" i="1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endParaRPr lang="ru-RU" sz="1600" b="1" i="1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02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4299" y="624110"/>
            <a:ext cx="8911687" cy="1280890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Инструмент для оценки уровня речевого и познавательного развития</a:t>
            </a:r>
            <a:endParaRPr lang="ru-RU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640" y="1995055"/>
            <a:ext cx="10731685" cy="4513577"/>
          </a:xfrm>
        </p:spPr>
        <p:txBody>
          <a:bodyPr>
            <a:normAutofit/>
          </a:bodyPr>
          <a:lstStyle/>
          <a:p>
            <a:pPr fontAlgn="base">
              <a:lnSpc>
                <a:spcPct val="80000"/>
              </a:lnSpc>
              <a:spcBef>
                <a:spcPts val="335"/>
              </a:spcBef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«Речевая карта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для обследования ребенка с ограниченными возможностями здоровья (для неговорящих детей; для детей с речевым недоразвитием) Д.Л.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Лейзерова. </a:t>
            </a:r>
          </a:p>
          <a:p>
            <a:pPr fontAlgn="base">
              <a:lnSpc>
                <a:spcPct val="80000"/>
              </a:lnSpc>
              <a:spcBef>
                <a:spcPts val="335"/>
              </a:spcBef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fontAlgn="base">
              <a:lnSpc>
                <a:spcPct val="80000"/>
              </a:lnSpc>
              <a:spcBef>
                <a:spcPts val="335"/>
              </a:spcBef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347345" indent="-347345">
              <a:lnSpc>
                <a:spcPct val="80000"/>
              </a:lnSpc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Схема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«Логопедического обследования детей 2-3 –х лет»,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( Ю. А.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Разенкова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)</a:t>
            </a:r>
          </a:p>
          <a:p>
            <a:pPr marL="0" indent="0">
              <a:lnSpc>
                <a:spcPct val="80000"/>
              </a:lnSpc>
              <a:buNone/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347345" indent="-347345">
              <a:lnSpc>
                <a:spcPct val="80000"/>
              </a:lnSpc>
            </a:pP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«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Диагностика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нервно-психического развития детей первых трех лет жизни», (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Пантюхина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Г.В., Печора К.Л.,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Фрухт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Э.Л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.)</a:t>
            </a:r>
          </a:p>
          <a:p>
            <a:pPr marL="347345" indent="-347345">
              <a:lnSpc>
                <a:spcPct val="80000"/>
              </a:lnSpc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0" indent="0" fontAlgn="base">
              <a:lnSpc>
                <a:spcPct val="80000"/>
              </a:lnSpc>
              <a:spcBef>
                <a:spcPts val="335"/>
              </a:spcBef>
              <a:buNone/>
            </a:pPr>
            <a:endParaRPr lang="ru-RU" sz="1400" dirty="0">
              <a:solidFill>
                <a:schemeClr val="tx1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6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56634"/>
          </a:xfrm>
        </p:spPr>
        <p:txBody>
          <a:bodyPr/>
          <a:lstStyle/>
          <a:p>
            <a:r>
              <a:rPr lang="ru-RU" sz="2400" b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                            </a:t>
            </a:r>
            <a:r>
              <a:rPr lang="ru-RU" sz="2800" b="1" i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Дополнительные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  <a:t>процедуры</a:t>
            </a:r>
            <a:b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ru-RU" sz="2800" b="1" i="1" kern="0" cap="none" spc="0" dirty="0" smtClean="0">
                <a:solidFill>
                  <a:srgbClr val="000000"/>
                </a:solidFill>
                <a:latin typeface="Arial"/>
                <a:cs typeface="Arial"/>
              </a:rPr>
              <a:t>           Процедура </a:t>
            </a:r>
            <a:r>
              <a:rPr lang="ru-RU" sz="2800" b="1" i="1" kern="0" cap="none" spc="0" dirty="0">
                <a:solidFill>
                  <a:srgbClr val="000000"/>
                </a:solidFill>
                <a:latin typeface="Arial"/>
                <a:cs typeface="Arial"/>
              </a:rPr>
              <a:t>«Оценка мотивационных факторов»</a:t>
            </a:r>
            <a:endParaRPr lang="ru-RU" sz="2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923691"/>
            <a:ext cx="10178322" cy="4701396"/>
          </a:xfrm>
        </p:spPr>
        <p:txBody>
          <a:bodyPr/>
          <a:lstStyle/>
          <a:p>
            <a:pPr marL="342900" lvl="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Предполагает определение потенциальных стимулов для активности и вовлеченности ребенка.</a:t>
            </a:r>
          </a:p>
          <a:p>
            <a:pPr marL="342900" lvl="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None/>
            </a:pPr>
            <a:r>
              <a:rPr lang="ru-RU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Методы:</a:t>
            </a:r>
          </a:p>
          <a:p>
            <a:pPr marL="342900" lvl="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Tx/>
              <a:buChar char="-"/>
            </a:pPr>
            <a:r>
              <a:rPr lang="ru-RU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Опрос близких взрослых</a:t>
            </a:r>
          </a:p>
          <a:p>
            <a:pPr marL="342900" lvl="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Tx/>
              <a:buChar char="-"/>
            </a:pPr>
            <a:r>
              <a:rPr lang="ru-RU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Наблюдение</a:t>
            </a:r>
          </a:p>
          <a:p>
            <a:pPr marL="342900" lvl="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FontTx/>
              <a:buChar char="-"/>
            </a:pPr>
            <a:r>
              <a:rPr lang="ru-RU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Тестирование (реальные пробы)</a:t>
            </a:r>
          </a:p>
          <a:p>
            <a:endParaRPr lang="ru-RU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339" y="3664661"/>
            <a:ext cx="3690087" cy="2779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811" y="3664662"/>
            <a:ext cx="3470257" cy="277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91140"/>
          </a:xfrm>
        </p:spPr>
        <p:txBody>
          <a:bodyPr>
            <a:normAutofit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2800" b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</a:t>
            </a:r>
            <a: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Оценка </a:t>
            </a:r>
            <a:r>
              <a:rPr lang="ru-RU" sz="2800" b="1" i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мотивационных факторов</a:t>
            </a:r>
            <a:r>
              <a:rPr lang="ru-RU" sz="2800" cap="none" spc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cap="none" spc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180537"/>
              </p:ext>
            </p:extLst>
          </p:nvPr>
        </p:nvGraphicFramePr>
        <p:xfrm>
          <a:off x="1173191" y="2009951"/>
          <a:ext cx="10161918" cy="4439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960"/>
                <a:gridCol w="5080958"/>
              </a:tblGrid>
              <a:tr h="77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Любимые блюда/еда/сласти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Суп,  манная каша,  сгущенное молоко, шоколадки, </a:t>
                      </a:r>
                      <a:r>
                        <a:rPr kumimoji="0" lang="ru-RU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чупа-чупс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, печенье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15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Любимые напитки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Сок,  чай</a:t>
                      </a:r>
                      <a:endParaRPr lang="ru-RU" dirty="0"/>
                    </a:p>
                  </a:txBody>
                  <a:tcPr/>
                </a:tc>
              </a:tr>
              <a:tr h="77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Любимые игры (совместные, в одиночестве)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Смотрит мультфильмы,  катает машинки, мяч, игра с песком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15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Места, в которых любит бывать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Во дворе  </a:t>
                      </a:r>
                    </a:p>
                    <a:p>
                      <a:endParaRPr lang="ru-RU" sz="1400" b="1" dirty="0"/>
                    </a:p>
                  </a:txBody>
                  <a:tcPr/>
                </a:tc>
              </a:tr>
              <a:tr h="615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Люди, с которыми любит проводить время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С матерью, отцом, братьями, бабушкой</a:t>
                      </a:r>
                    </a:p>
                    <a:p>
                      <a:endParaRPr lang="ru-RU" sz="1400" b="1" dirty="0"/>
                    </a:p>
                  </a:txBody>
                  <a:tcPr/>
                </a:tc>
              </a:tr>
              <a:tr h="615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Чем занимается в свободное время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                     Смотрит телевизор</a:t>
                      </a:r>
                      <a:endParaRPr lang="ru-RU" sz="1400" b="1" dirty="0"/>
                    </a:p>
                  </a:txBody>
                  <a:tcPr/>
                </a:tc>
              </a:tr>
              <a:tr h="39397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096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931" y="-17253"/>
            <a:ext cx="10178322" cy="1095555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 Профиль функционирования ребенка в области                 «Коммуникация» </a:t>
            </a:r>
            <a:r>
              <a:rPr lang="en-US" sz="2800" b="1" i="1" dirty="0" smtClean="0"/>
              <a:t>(D3) </a:t>
            </a:r>
            <a:r>
              <a:rPr lang="ru-RU" sz="2800" b="1" i="1" dirty="0" smtClean="0"/>
              <a:t> с опорой на МКФ</a:t>
            </a:r>
            <a:endParaRPr lang="ru-RU" sz="2800" b="1" i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7338872"/>
              </p:ext>
            </p:extLst>
          </p:nvPr>
        </p:nvGraphicFramePr>
        <p:xfrm>
          <a:off x="1268931" y="1064029"/>
          <a:ext cx="10066967" cy="5690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6784"/>
                <a:gridCol w="5050183"/>
              </a:tblGrid>
              <a:tr h="353549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        Что может делать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       Трудности</a:t>
                      </a:r>
                      <a:endParaRPr lang="ru-RU" dirty="0"/>
                    </a:p>
                  </a:txBody>
                  <a:tcPr/>
                </a:tc>
              </a:tr>
              <a:tr h="79640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Проявляет</a:t>
                      </a:r>
                      <a:r>
                        <a:rPr lang="ru-RU" sz="1400" baseline="0" dirty="0" smtClean="0"/>
                        <a:t> интерес к партнеру по коммуникации, смотрит в лицо, глаза, слушает короткое время. Соблюдает очередность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Ограниченное</a:t>
                      </a:r>
                      <a:r>
                        <a:rPr lang="ru-RU" sz="1400" baseline="0" dirty="0" smtClean="0"/>
                        <a:t> понимание обращенной речи</a:t>
                      </a:r>
                    </a:p>
                    <a:p>
                      <a:r>
                        <a:rPr lang="ru-RU" sz="1400" baseline="0" dirty="0" smtClean="0"/>
                        <a:t> Познавательная активность и мотивация к различным видам деятельности низкая</a:t>
                      </a:r>
                      <a:endParaRPr lang="ru-RU" sz="1400" dirty="0"/>
                    </a:p>
                  </a:txBody>
                  <a:tcPr/>
                </a:tc>
              </a:tr>
              <a:tr h="132580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Демонстрирует</a:t>
                      </a:r>
                      <a:r>
                        <a:rPr lang="ru-RU" sz="1400" baseline="0" dirty="0" smtClean="0"/>
                        <a:t> совместное и разделенное внимание, проявляет социальные инициативы по направлению к бабушке и специалистам</a:t>
                      </a:r>
                    </a:p>
                    <a:p>
                      <a:r>
                        <a:rPr lang="ru-RU" sz="1400" baseline="0" dirty="0" smtClean="0"/>
                        <a:t>Понимает простые ситуативные сообщения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Поверхностный интерес к игрушкам</a:t>
                      </a:r>
                    </a:p>
                    <a:p>
                      <a:r>
                        <a:rPr lang="ru-RU" sz="1400" dirty="0" smtClean="0"/>
                        <a:t>Низкая концентрация внимания</a:t>
                      </a:r>
                    </a:p>
                    <a:p>
                      <a:r>
                        <a:rPr lang="ru-RU" sz="1400" dirty="0" smtClean="0"/>
                        <a:t>Слабая ориентировка</a:t>
                      </a:r>
                      <a:r>
                        <a:rPr lang="ru-RU" sz="1400" baseline="0" dirty="0" smtClean="0"/>
                        <a:t> на речевую инструкцию взрослого</a:t>
                      </a:r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Ограниченные</a:t>
                      </a:r>
                      <a:r>
                        <a:rPr lang="ru-RU" sz="1400" baseline="0" dirty="0" smtClean="0"/>
                        <a:t> коммуникативные навыки</a:t>
                      </a:r>
                      <a:endParaRPr lang="ru-RU" sz="1400" dirty="0" smtClean="0"/>
                    </a:p>
                  </a:txBody>
                  <a:tcPr/>
                </a:tc>
              </a:tr>
              <a:tr h="322986"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Понимает значение простых  жестов, картинок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Слабо копирует </a:t>
                      </a:r>
                      <a:r>
                        <a:rPr lang="ru-RU" sz="1400" dirty="0" smtClean="0"/>
                        <a:t>звуки, не копирует слова, фразы</a:t>
                      </a:r>
                      <a:endParaRPr lang="ru-RU" sz="1400" dirty="0"/>
                    </a:p>
                  </a:txBody>
                  <a:tcPr/>
                </a:tc>
              </a:tr>
              <a:tr h="1752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Использует невербальные средства для продуцирования сообщений,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может выразить просьбу, пользуясь различными коммуникативными средствами:</a:t>
                      </a:r>
                      <a:r>
                        <a:rPr lang="ru-RU" sz="1400" dirty="0" smtClean="0"/>
                        <a:t> движениями тела, взглядом,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мимикой, жестом, а также использует</a:t>
                      </a:r>
                      <a:r>
                        <a:rPr lang="ru-RU" sz="1400" baseline="0" dirty="0" smtClean="0"/>
                        <a:t> звуки, несколько звукоподражаний, </a:t>
                      </a:r>
                      <a:r>
                        <a:rPr lang="ru-RU" sz="1400" baseline="0" dirty="0" err="1" smtClean="0"/>
                        <a:t>лепетные</a:t>
                      </a:r>
                      <a:r>
                        <a:rPr lang="ru-RU" sz="1400" baseline="0" dirty="0" smtClean="0"/>
                        <a:t> слова: баба, мама; слово: дай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Недостаточная артикуляционная моторика. Нарушены произвольные движения губ, языка: не</a:t>
                      </a:r>
                      <a:r>
                        <a:rPr lang="ru-RU" sz="1400" baseline="0" dirty="0" smtClean="0"/>
                        <a:t> может вытянуть губы трубочкой, щелкать язычком. Затруднен подъем языка вверх, трудности в удержании и переключении артикуляционной позы. Наблюдаются гиперкинезы языка.</a:t>
                      </a:r>
                      <a:endParaRPr lang="ru-RU" sz="1400" dirty="0"/>
                    </a:p>
                  </a:txBody>
                  <a:tcPr/>
                </a:tc>
              </a:tr>
              <a:tr h="1035323">
                <a:tc>
                  <a:txBody>
                    <a:bodyPr/>
                    <a:lstStyle/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Подражает</a:t>
                      </a:r>
                      <a:r>
                        <a:rPr lang="ru-RU" sz="1400" baseline="0" dirty="0" smtClean="0"/>
                        <a:t> действиям, движениям тела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Нарушение слухового внимания, фонематического слуха.</a:t>
                      </a:r>
                    </a:p>
                    <a:p>
                      <a:r>
                        <a:rPr lang="ru-RU" sz="1400" dirty="0" smtClean="0"/>
                        <a:t>Слабый</a:t>
                      </a:r>
                      <a:r>
                        <a:rPr lang="ru-RU" sz="1400" baseline="0" dirty="0" smtClean="0"/>
                        <a:t> речевой выдох</a:t>
                      </a:r>
                    </a:p>
                    <a:p>
                      <a:r>
                        <a:rPr lang="ru-RU" sz="1400" baseline="0" dirty="0" smtClean="0"/>
                        <a:t>Нарушение мелкой моторики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295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8472" y="348064"/>
            <a:ext cx="8911687" cy="816502"/>
          </a:xfrm>
        </p:spPr>
        <p:txBody>
          <a:bodyPr>
            <a:normAutofit fontScale="90000"/>
          </a:bodyPr>
          <a:lstStyle/>
          <a:p>
            <a:r>
              <a:rPr lang="ru-RU" sz="25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                      Выводы:</a:t>
            </a:r>
            <a:r>
              <a:rPr lang="ru-RU" sz="2500" b="1" i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sz="2500" b="1" i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0473" y="1440612"/>
            <a:ext cx="8915400" cy="4692769"/>
          </a:xfrm>
        </p:spPr>
        <p:txBody>
          <a:bodyPr>
            <a:normAutofit fontScale="92500" lnSpcReduction="20000"/>
          </a:bodyPr>
          <a:lstStyle/>
          <a:p>
            <a:pPr lvl="0" defTabSz="914400" eaLnBrk="0" fontAlgn="base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Font typeface="Wingdings" panose="05000000000000000000" pitchFamily="2" charset="2"/>
              <a:buChar char="q"/>
            </a:pPr>
            <a:r>
              <a:rPr lang="ru-RU" sz="1900" kern="0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По результатам углубленной оценки и анализа динамики развития у Вовы наблюдаются умеренные трудности в области понимания и продуцирования речевых сообщений. 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Font typeface="Wingdings" panose="05000000000000000000" pitchFamily="2" charset="2"/>
              <a:buChar char="q"/>
            </a:pPr>
            <a:r>
              <a:rPr lang="ru-RU" sz="1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Запас знаний об окружающем ограничен.  Понимание  речи на бытовом уровне</a:t>
            </a:r>
            <a:r>
              <a:rPr lang="ru-RU" sz="1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Выраженное </a:t>
            </a:r>
            <a:r>
              <a:rPr lang="ru-RU" sz="1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отставание в развитии активной речи. Ограниченный словарный </a:t>
            </a:r>
            <a:r>
              <a:rPr lang="ru-RU" sz="1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запас.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Font typeface="Wingdings" panose="05000000000000000000" pitchFamily="2" charset="2"/>
              <a:buChar char="q"/>
            </a:pPr>
            <a:r>
              <a:rPr lang="ru-RU" sz="1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Уровень развития понимания речи соответствует: 1г.9 мес.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Font typeface="Wingdings" panose="05000000000000000000" pitchFamily="2" charset="2"/>
              <a:buChar char="q"/>
            </a:pPr>
            <a:r>
              <a:rPr lang="ru-RU" sz="1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Уровень развития активной речи: 1г.6 мес.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17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Логопедическое </a:t>
            </a:r>
            <a:r>
              <a:rPr lang="ru-RU" sz="17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заключение</a:t>
            </a:r>
            <a:r>
              <a:rPr lang="ru-RU" sz="1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Системное недоразвитие речи. 1уровень речевого развития. Моторная алалия</a:t>
            </a:r>
            <a:r>
              <a:rPr lang="ru-RU" sz="1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7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1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Рекомендации</a:t>
            </a:r>
            <a:r>
              <a:rPr lang="ru-RU" sz="17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17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Вова </a:t>
            </a:r>
            <a:r>
              <a:rPr lang="ru-RU" sz="17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нуждается в постоянной, регулярной индивидуальной поддержке логопеда в виде индивидуальных развивающих занятий, включающих обучение близких взрослых приемам и формам поддержки  Вовы для ее осуществления в естественной среде</a:t>
            </a:r>
            <a:r>
              <a:rPr lang="ru-RU" sz="17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17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Занятия с дефектологом, психологом.</a:t>
            </a:r>
            <a:endParaRPr lang="ru-RU" sz="17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17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Консультация ребенка  у врача-психиатра</a:t>
            </a:r>
          </a:p>
          <a:p>
            <a:pPr marL="0" indent="0">
              <a:buNone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66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8161" y="114966"/>
            <a:ext cx="10178322" cy="1204875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14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</a:t>
            </a:r>
            <a:r>
              <a:rPr lang="ru-RU" sz="2800" b="1" i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</a:t>
            </a:r>
            <a:r>
              <a:rPr lang="ru-RU" sz="31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ИПРП направлена на:</a:t>
            </a:r>
            <a:r>
              <a:rPr lang="ru-RU" sz="31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</a:t>
            </a:r>
            <a:br>
              <a:rPr lang="ru-RU" sz="31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3100" b="1" i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1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               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8624" y="1613139"/>
            <a:ext cx="7563670" cy="5046453"/>
          </a:xfrm>
        </p:spPr>
        <p:txBody>
          <a:bodyPr>
            <a:norm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общей и мелкой моторики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роизвольной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речевой моторики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(Выполнять 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базовые  упражнения  артикуляционной гимнастики – по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показу). 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Содействие развитию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слухового 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внимания, фонематического слуха</a:t>
            </a:r>
            <a:endParaRPr lang="ru-RU" b="1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Слушать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различать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неречевые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речевые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звуки</a:t>
            </a:r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Понимание речи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(понимать и выполнять сложную речевую инструкцию</a:t>
            </a:r>
            <a:r>
              <a:rPr lang="ru-RU" b="1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b="1" i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Формирование навыка вербальной коммуникации: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Вызывание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гласных звуков с тактильной поддержкой, </a:t>
            </a:r>
            <a:endParaRPr lang="ru-RU" dirty="0" smtClean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согласных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: губно- губных (п,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б,м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); переднеязычных (</a:t>
            </a:r>
            <a:r>
              <a:rPr lang="ru-RU" dirty="0" err="1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т,д,н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Развивать элементарные произносительные навыки -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оспроизводить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слова слоговой структуры 1-го типа в игре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6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q"/>
            </a:pPr>
            <a:r>
              <a:rPr lang="ru-RU" sz="1600" b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Вовлечение близких взрослых в процесс накопления активного словаря у Вовы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600" dirty="0" smtClean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algn="ctr" eaLnBrk="0" fontAlgn="base" hangingPunct="0">
              <a:buClr>
                <a:srgbClr val="A53010"/>
              </a:buClr>
              <a:buNone/>
            </a:pPr>
            <a:endParaRPr lang="ru-RU" sz="16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6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6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ru-RU" sz="14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115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54219" y="2432146"/>
            <a:ext cx="3079630" cy="273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7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3197" y="17253"/>
            <a:ext cx="8911687" cy="828136"/>
          </a:xfrm>
        </p:spPr>
        <p:txBody>
          <a:bodyPr>
            <a:normAutofit fontScale="90000"/>
          </a:bodyPr>
          <a:lstStyle/>
          <a:p>
            <a: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Функциональные </a:t>
            </a:r>
            <a:r>
              <a:rPr lang="ru-RU" sz="2800" b="1" i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цели для ребенка в рамках </a:t>
            </a:r>
            <a: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                    </a:t>
            </a:r>
            <a:r>
              <a:rPr lang="ru-RU" sz="28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ИПРП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8714" y="1069676"/>
            <a:ext cx="7245340" cy="5572664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 время встречи с родителями, знакомыми, специалистами в центре – Вова будет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закреплять элементарные социальные умения в общении: привет, пока, спасибо (словом, либо жестом), называть себя</a:t>
            </a:r>
          </a:p>
          <a:p>
            <a:endParaRPr lang="ru-RU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Вова будет выполнять сложные речевые инструкции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время умывания, приема пищи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совместных игр: «Вытри руки и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повесь полотенце на место».  «Отпей глоток и поставь чашку на стол». «Возьми печенье, потом попроси сок», «Возьми у папы машинку и отдай ее Саше», «Возьми мяч и положи его в корзину» (родители, специалист – дома и в центре)</a:t>
            </a:r>
          </a:p>
          <a:p>
            <a:endParaRPr lang="ru-RU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Clr>
                <a:srgbClr val="A53010"/>
              </a:buClr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Вова будет повторять по слогам, с одновременным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отхлопыванием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имена близких, специалистов центра; отдельные слова, простые фразы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во время совместных игр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 мячом,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машиной, песком: Аня, Таня, «Аня,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лови», «Папа, кати», «Мама, дай»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 во время приема пищи: 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«Мама, дай», «Дай сок», «Дай суп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»; во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время просмотра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мультфильмов, на прогулке: называть домашних животных, используя звукоподражания, либо слова ( родители, специалист – дома и в центре);</a:t>
            </a:r>
          </a:p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endParaRPr lang="ru-RU" sz="1400" dirty="0"/>
          </a:p>
        </p:txBody>
      </p:sp>
      <p:pic>
        <p:nvPicPr>
          <p:cNvPr id="4" name="Picture 8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25259" y="2281735"/>
            <a:ext cx="3288665" cy="265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7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1713" y="276045"/>
            <a:ext cx="9140974" cy="6392174"/>
          </a:xfrm>
        </p:spPr>
        <p:txBody>
          <a:bodyPr/>
          <a:lstStyle/>
          <a:p>
            <a:pPr lvl="0">
              <a:buClr>
                <a:srgbClr val="A53010"/>
              </a:buClr>
            </a:pP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Вова будет выполнять произвольные движения губами, языком: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во время приема пищи - дуть на горячий суп, чай, слизывать  языком сгущенное молоко с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блюдца, облизывать </a:t>
            </a:r>
            <a:r>
              <a:rPr lang="ru-RU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чупа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чупс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пить сок из трубочки.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На прогулке, во время совместных игр, просмотра мультфильмов – сдувать листочки,  подражать животным (« киса пьет молочко»,  «лошадка скачет»,  «коровка жует травку») (с родителями,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специалистом – дома и в центре)</a:t>
            </a:r>
          </a:p>
          <a:p>
            <a:pPr lvl="0">
              <a:buClr>
                <a:srgbClr val="A53010"/>
              </a:buClr>
            </a:pP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>
              <a:buClr>
                <a:srgbClr val="A53010"/>
              </a:buClr>
            </a:pP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Прислушиваться к </a:t>
            </a: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звукам окружающей среды,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копировать их: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 время совместных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игр,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прогулок  («Что гудит?», «Кто кричит?», «Где шумит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?») (родители, специалист)</a:t>
            </a:r>
          </a:p>
          <a:p>
            <a:pPr lvl="0">
              <a:buClr>
                <a:srgbClr val="A53010"/>
              </a:buClr>
            </a:pP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>
              <a:buClr>
                <a:srgbClr val="A53010"/>
              </a:buClr>
            </a:pP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Вова </a:t>
            </a: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будет приобретать навык: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застегивать кнопки на рубашке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пуговицы,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шнуровать кеды, втыкать спички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 пластилин (делать ежика),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проталкивать мелкие предметы в отверстие, мешать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ложкой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кашу, размешивать сахар в чае, наливать воду в чашку -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 время сбора на прогулку, в совместных играх, во время приема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пищи (родители, специалист) 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701" y="3795623"/>
            <a:ext cx="4985834" cy="2617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4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6"/>
            <a:ext cx="10178322" cy="101509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1300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br>
              <a:rPr lang="ru-RU" sz="1300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2800" b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</a:t>
            </a:r>
            <a:r>
              <a:rPr lang="ru-RU" sz="3100" b="1" i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Функциональные цели для семьи в рамках ИПРП</a:t>
            </a:r>
            <a:r>
              <a:rPr lang="ru-RU" sz="2800" b="1" cap="none" spc="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ru-RU" sz="2800" b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sz="2800" b="1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1300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sz="1300" cap="none" spc="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9665" y="1003644"/>
            <a:ext cx="9966960" cy="4100370"/>
          </a:xfrm>
        </p:spPr>
        <p:txBody>
          <a:bodyPr>
            <a:normAutofit fontScale="25000" lnSpcReduction="20000"/>
          </a:bodyPr>
          <a:lstStyle/>
          <a:p>
            <a:pPr marL="0" indent="0" eaLnBrk="0" fontAlgn="base" hangingPunct="0">
              <a:spcAft>
                <a:spcPts val="0"/>
              </a:spcAft>
              <a:buNone/>
            </a:pPr>
            <a:endParaRPr lang="ru-RU" sz="72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Старайтесь описывать словами все, что окружает ребенка</a:t>
            </a:r>
            <a:endParaRPr lang="ru-RU" sz="64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Говорите с </a:t>
            </a: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ребенком, используя простые фразы и подчеркивая знакомые слова.</a:t>
            </a:r>
            <a:endParaRPr lang="ru-RU" sz="6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Связывайте слова с действиями и с выражением лица («Привет, пока, 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нет-нет»)</a:t>
            </a:r>
            <a:endParaRPr lang="ru-RU" sz="6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Повторяйте имена членов семьи, близких, названия знакомых предметов, с которыми ребенок постоянно имеет дело.</a:t>
            </a:r>
            <a:endParaRPr lang="ru-RU" sz="6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Оформить </a:t>
            </a:r>
            <a:r>
              <a:rPr lang="ru-RU" sz="6400" b="1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«Альбом </a:t>
            </a:r>
            <a:r>
              <a:rPr lang="ru-RU" sz="6400" b="1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первых </a:t>
            </a:r>
            <a:r>
              <a:rPr lang="ru-RU" sz="6400" b="1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слов», </a:t>
            </a: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будут зафиксированы имена близких и знакомых для ребенка. И которые ребенок уже может повторить.</a:t>
            </a:r>
            <a:endParaRPr lang="ru-RU" sz="6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Вспомните предметы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название блюд, любимых игрушек, </a:t>
            </a: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которые ребенок любит, и помогите ему включить 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слова, обозначающие </a:t>
            </a: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их, в его активный словарь: сок, 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суп, мяч</a:t>
            </a:r>
            <a:endParaRPr lang="ru-RU" sz="6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Попробуйте составить отдельные слова вашего ребенка во фразы: «Баба, 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дай», «Дай </a:t>
            </a:r>
            <a:r>
              <a:rPr lang="ru-RU" sz="6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сок», «Папа, иди», «Мама, кати» и </a:t>
            </a:r>
            <a:r>
              <a:rPr lang="ru-RU" sz="6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т.д.</a:t>
            </a:r>
          </a:p>
          <a:p>
            <a:pPr marL="0" indent="0" eaLnBrk="0" fontAlgn="base" hangingPunct="0">
              <a:spcAft>
                <a:spcPts val="0"/>
              </a:spcAft>
              <a:buNone/>
            </a:pPr>
            <a:r>
              <a:rPr lang="ru-RU" sz="6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400" b="1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Хвалите </a:t>
            </a:r>
            <a:r>
              <a:rPr lang="ru-RU" sz="6400" b="1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малыша за любую попытку что-то </a:t>
            </a:r>
            <a:r>
              <a:rPr lang="ru-RU" sz="6400" b="1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сказать!</a:t>
            </a:r>
            <a:endParaRPr lang="ru-RU" sz="6400" b="1" i="1" dirty="0">
              <a:solidFill>
                <a:prstClr val="black">
                  <a:lumMod val="65000"/>
                  <a:lumOff val="35000"/>
                </a:prst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eaLnBrk="0" fontAlgn="base" hangingPunct="0">
              <a:buClr>
                <a:srgbClr val="444D26"/>
              </a:buClr>
            </a:pPr>
            <a:endParaRPr lang="ru-RU" sz="7200" dirty="0">
              <a:solidFill>
                <a:prstClr val="black">
                  <a:lumMod val="65000"/>
                  <a:lumOff val="35000"/>
                </a:prst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eaLnBrk="0" fontAlgn="base" hangingPunct="0">
              <a:spcAft>
                <a:spcPts val="0"/>
              </a:spcAft>
              <a:buNone/>
            </a:pP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eaLnBrk="0" fontAlgn="base" hangingPunct="0">
              <a:spcAft>
                <a:spcPts val="0"/>
              </a:spcAft>
              <a:buNone/>
            </a:pP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eaLnBrk="0" fontAlgn="base" hangingPunct="0">
              <a:spcAft>
                <a:spcPts val="0"/>
              </a:spcAft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327" y="4339244"/>
            <a:ext cx="3995651" cy="231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9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9355" y="0"/>
            <a:ext cx="8911687" cy="905774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          Результаты для ребенка</a:t>
            </a:r>
            <a:endParaRPr lang="ru-RU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4733" y="1337095"/>
            <a:ext cx="7582618" cy="4744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У Вовы чаще проявляются элементарные социальные умения в общении - слова, либо жесты: «Привет, пока, спасибо», повторяет свое имя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Выполняет двухступенчатую речевую инструкцию (ситуативно, иногда подкрепленную жестом)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Незначительно повысилась речевая активность: Вова чаще употребляет в речи звукоподражания,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лепетные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слова, копирует имена Аня, Таня, Оля. Во время игры воспроизводит слова слоговой структуры 1-го типа: иди, кати; двухсловную фразу: «Баба, дай. Оля, иди.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Вова выполняет по показу несколько артикуляционных упражнений: «Бегемот», «Лягушка» – «Слоник», «Язычок пошел гулять», «Киска пьет молоко», «Часики», «Корова жует травку»</a:t>
            </a:r>
          </a:p>
          <a:p>
            <a:pPr marL="0" indent="0"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259" y="2656936"/>
            <a:ext cx="2879338" cy="229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0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/>
              <a:t>         Результаты для семьи:</a:t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smtClean="0"/>
              <a:t>Взрослые во время взаимодействия с Вовой</a:t>
            </a:r>
            <a:br>
              <a:rPr lang="ru-RU" sz="2800" b="1" i="1" dirty="0" smtClean="0"/>
            </a:b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endParaRPr lang="ru-RU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19868" y="2452776"/>
            <a:ext cx="6503030" cy="379274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Говорят с ребенком, используя простые слова, фразы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Комментируют все действия, события, происходящие с ребенком в течение дня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Побуждают Вову повторять имена членов семьи, близких знакомых, выражать просьбу, желание простой фразой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Во время приема пищи, гигиенических процедур, совместных игр, прогулок -  побуждают Вову повторять глаголы повелительного наклонения: кати, лови, пей, ешь, мой, спи, иди, 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Начали оформлять  «Альбом первых слов»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Закрепляют элементарные артикуляционные упражнения, упражнения на дыхания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Понимают потребности ребенка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5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76065" y="2740551"/>
            <a:ext cx="3366410" cy="267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3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033" y="544062"/>
            <a:ext cx="7755148" cy="5816361"/>
          </a:xfrm>
        </p:spPr>
      </p:pic>
    </p:spTree>
    <p:extLst>
      <p:ext uri="{BB962C8B-B14F-4D97-AF65-F5344CB8AC3E}">
        <p14:creationId xmlns:p14="http://schemas.microsoft.com/office/powerpoint/2010/main" val="237269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766F54"/>
    </a:dk2>
    <a:lt2>
      <a:srgbClr val="E3EACF"/>
    </a:lt2>
    <a:accent1>
      <a:srgbClr val="A53010"/>
    </a:accent1>
    <a:accent2>
      <a:srgbClr val="DE7E18"/>
    </a:accent2>
    <a:accent3>
      <a:srgbClr val="9F8351"/>
    </a:accent3>
    <a:accent4>
      <a:srgbClr val="728653"/>
    </a:accent4>
    <a:accent5>
      <a:srgbClr val="92AA4C"/>
    </a:accent5>
    <a:accent6>
      <a:srgbClr val="6AAC91"/>
    </a:accent6>
    <a:hlink>
      <a:srgbClr val="FB4A18"/>
    </a:hlink>
    <a:folHlink>
      <a:srgbClr val="FB931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2122</TotalTime>
  <Words>2133</Words>
  <Application>Microsoft Office PowerPoint</Application>
  <PresentationFormat>Широкоэкранный</PresentationFormat>
  <Paragraphs>240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Bahnschrift</vt:lpstr>
      <vt:lpstr>Calibri</vt:lpstr>
      <vt:lpstr>Century Gothic</vt:lpstr>
      <vt:lpstr>Corbel</vt:lpstr>
      <vt:lpstr>Times New Roman</vt:lpstr>
      <vt:lpstr>Wingdings</vt:lpstr>
      <vt:lpstr>Wingdings 3</vt:lpstr>
      <vt:lpstr>Легкий дым</vt:lpstr>
      <vt:lpstr>Программа «шаговой» коррекционно-логопедической помощи с функциональной направленностью для ребенка с системным недоразвитием речи и его семье  </vt:lpstr>
      <vt:lpstr>                         </vt:lpstr>
      <vt:lpstr>                              Вова, 5л. 7мес.</vt:lpstr>
      <vt:lpstr>                        Оценочные процедуры направлены на: </vt:lpstr>
      <vt:lpstr>                    Этапы проведения оценки</vt:lpstr>
      <vt:lpstr>           Результаты первичной оценки</vt:lpstr>
      <vt:lpstr>                             Результаты первичной оценки </vt:lpstr>
      <vt:lpstr>                                               Гипотеза:</vt:lpstr>
      <vt:lpstr>               Проведение углубленных оценочных процедур</vt:lpstr>
      <vt:lpstr>                                    Результаты углубленной оценки </vt:lpstr>
      <vt:lpstr>      </vt:lpstr>
      <vt:lpstr>Инструмент для оценки уровня речевого и познавательного развития</vt:lpstr>
      <vt:lpstr>                            Дополнительные процедуры            Процедура «Оценка мотивационных факторов»</vt:lpstr>
      <vt:lpstr>                Оценка мотивационных факторов </vt:lpstr>
      <vt:lpstr> Профиль функционирования ребенка в области                 «Коммуникация» (D3)  с опорой на МКФ</vt:lpstr>
      <vt:lpstr>                                      Выводы: </vt:lpstr>
      <vt:lpstr>                            ИПРП направлена на:                                                 </vt:lpstr>
      <vt:lpstr>Функциональные цели для ребенка в рамках                                        ИПРП</vt:lpstr>
      <vt:lpstr>Презентация PowerPoint</vt:lpstr>
      <vt:lpstr>                                                                              Функциональные цели для семьи в рамках ИПРП:  </vt:lpstr>
      <vt:lpstr>          Результаты для ребенка</vt:lpstr>
      <vt:lpstr>         Результаты для семьи:   Взрослые во время взаимодействия с Вовой 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213</cp:revision>
  <dcterms:created xsi:type="dcterms:W3CDTF">2021-11-06T15:08:51Z</dcterms:created>
  <dcterms:modified xsi:type="dcterms:W3CDTF">2023-04-10T16:01:52Z</dcterms:modified>
</cp:coreProperties>
</file>