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958" r:id="rId2"/>
  </p:sldMasterIdLst>
  <p:sldIdLst>
    <p:sldId id="256" r:id="rId3"/>
    <p:sldId id="257" r:id="rId4"/>
    <p:sldId id="259" r:id="rId5"/>
    <p:sldId id="261" r:id="rId6"/>
    <p:sldId id="268" r:id="rId7"/>
    <p:sldId id="273" r:id="rId8"/>
    <p:sldId id="306" r:id="rId9"/>
    <p:sldId id="281" r:id="rId10"/>
    <p:sldId id="282" r:id="rId11"/>
    <p:sldId id="297" r:id="rId12"/>
    <p:sldId id="290" r:id="rId13"/>
    <p:sldId id="289" r:id="rId14"/>
    <p:sldId id="304" r:id="rId15"/>
    <p:sldId id="284" r:id="rId16"/>
    <p:sldId id="285" r:id="rId17"/>
    <p:sldId id="299" r:id="rId18"/>
    <p:sldId id="301" r:id="rId19"/>
    <p:sldId id="303" r:id="rId20"/>
    <p:sldId id="287" r:id="rId21"/>
    <p:sldId id="288" r:id="rId22"/>
    <p:sldId id="307" r:id="rId2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164" y="-84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0869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286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933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90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811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119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918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88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035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37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8572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ctr" eaLnBrk="1" latinLnBrk="0" hangingPunct="1"/>
            <a:fld id="{23A271A1-F6D6-438B-A432-4747EE7ECD40}" type="datetimeFigureOut">
              <a:rPr lang="en-US" smtClean="0"/>
              <a:pPr algn="ctr" eaLnBrk="1" latinLnBrk="0" hangingPunct="1"/>
              <a:t>12/8/2021</a:t>
            </a:fld>
            <a:endParaRPr lang="en-US" sz="2000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tx2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12/8/2021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12/8/2021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‹#›</a:t>
            </a:fld>
            <a:endParaRPr kumimoji="0" lang="en-US" sz="24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12/8/2021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‹#›</a:t>
            </a:fld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12/8/2021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‹#›</a:t>
            </a:fld>
            <a:endParaRPr kumimoji="0"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12/8/2021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12/8/2021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12/8/2021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12/8/2021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‹#›</a:t>
            </a:fld>
            <a:endParaRPr kumimoji="0" lang="en-US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12/8/2021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12/8/2021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241669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6778"/>
            <a:ext cx="9144000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 smtClean="0"/>
              <a:t> Click to add title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9401571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19672" y="0"/>
            <a:ext cx="7524328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 smtClean="0"/>
              <a:t>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123728" y="1268760"/>
            <a:ext cx="6563072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134072" y="1844824"/>
            <a:ext cx="6563072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6818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CCD61-643D-44A5-A450-3A42A50CBC1E}" type="datetimeFigureOut">
              <a:rPr lang="en-US" smtClean="0"/>
              <a:t>12/8/2021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35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8DCCD61-643D-44A5-A450-3A42A50CBC1E}" type="datetimeFigureOut">
              <a:rPr lang="en-US" smtClean="0"/>
              <a:t>12/8/2021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9" r:id="rId1"/>
    <p:sldLayoutId id="2147483960" r:id="rId2"/>
    <p:sldLayoutId id="2147483961" r:id="rId3"/>
    <p:sldLayoutId id="2147483962" r:id="rId4"/>
    <p:sldLayoutId id="2147483963" r:id="rId5"/>
    <p:sldLayoutId id="2147483964" r:id="rId6"/>
    <p:sldLayoutId id="2147483965" r:id="rId7"/>
    <p:sldLayoutId id="2147483966" r:id="rId8"/>
    <p:sldLayoutId id="2147483967" r:id="rId9"/>
    <p:sldLayoutId id="2147483968" r:id="rId10"/>
    <p:sldLayoutId id="2147483969" r:id="rId11"/>
    <p:sldLayoutId id="2147483970" r:id="rId12"/>
    <p:sldLayoutId id="2147483971" r:id="rId13"/>
    <p:sldLayoutId id="2147483972" r:id="rId14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7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png"/><Relationship Id="rId2" Type="http://schemas.openxmlformats.org/officeDocument/2006/relationships/hyperlink" Target="https://biznes-prost.ru/denezhnyj-oborot.html" TargetMode="Externa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32.jpe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fmc.hse.ru/primarySchool" TargetMode="External"/><Relationship Id="rId7" Type="http://schemas.openxmlformats.org/officeDocument/2006/relationships/hyperlink" Target="https://www.fingram39.ru/materials/nachalnaya-shkola/" TargetMode="External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39.png"/><Relationship Id="rId5" Type="http://schemas.openxmlformats.org/officeDocument/2006/relationships/hyperlink" Target="https://&#1092;&#1080;&#1085;&#1079;&#1085;&#1072;&#1081;&#1082;&#1072;.&#1088;&#1092;/site/abilities-kids" TargetMode="External"/><Relationship Id="rId4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hyperlink" Target="https://&#1084;&#1086;&#1085;&#1077;&#1090;&#1082;&#1080;&#1085;&#1099;.&#1088;&#1092;/" TargetMode="External"/><Relationship Id="rId1" Type="http://schemas.openxmlformats.org/officeDocument/2006/relationships/slideLayout" Target="../slideLayouts/slideLayout24.xml"/><Relationship Id="rId5" Type="http://schemas.openxmlformats.org/officeDocument/2006/relationships/hyperlink" Target="https://bobrenok.oc3.ru/" TargetMode="External"/><Relationship Id="rId4" Type="http://schemas.openxmlformats.org/officeDocument/2006/relationships/image" Target="../media/image4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away.php?to=http://fgramota.org/game/&amp;cc_key=" TargetMode="External"/><Relationship Id="rId7" Type="http://schemas.openxmlformats.org/officeDocument/2006/relationships/image" Target="../media/image42.png"/><Relationship Id="rId2" Type="http://schemas.openxmlformats.org/officeDocument/2006/relationships/hyperlink" Target="https://vk.com/away.php?to=http://pfu.volsu.ru/index.php/site/index&amp;cc_key=" TargetMode="External"/><Relationship Id="rId1" Type="http://schemas.openxmlformats.org/officeDocument/2006/relationships/slideLayout" Target="../slideLayouts/slideLayout24.xml"/><Relationship Id="rId6" Type="http://schemas.openxmlformats.org/officeDocument/2006/relationships/hyperlink" Target="https://cashgo.ru/" TargetMode="External"/><Relationship Id="rId5" Type="http://schemas.openxmlformats.org/officeDocument/2006/relationships/hyperlink" Target="https://&#1084;&#1086;&#1085;&#1077;&#1090;&#1082;&#1080;&#1085;&#1099;.&#1088;&#1092;/" TargetMode="External"/><Relationship Id="rId4" Type="http://schemas.openxmlformats.org/officeDocument/2006/relationships/hyperlink" Target="https://vk.com/away.php?to=https://xn--80aatdhgrb3d.xn--p1ai/site/abilities-kids&amp;cc_key=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emf"/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556792"/>
            <a:ext cx="9144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«Формирование финансовой </a:t>
            </a:r>
          </a:p>
          <a:p>
            <a:pPr algn="ctr"/>
            <a:r>
              <a:rPr lang="ru-RU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грамотности у обучающихся </a:t>
            </a:r>
          </a:p>
          <a:p>
            <a:pPr algn="ctr"/>
            <a:r>
              <a:rPr lang="ru-RU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начальной школы»</a:t>
            </a:r>
            <a:endParaRPr lang="ru-RU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91680" y="260648"/>
            <a:ext cx="5760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Cambria" pitchFamily="18" charset="0"/>
              </a:rPr>
              <a:t>МОБУ «Покровская начальная общеобразовательная </a:t>
            </a:r>
          </a:p>
          <a:p>
            <a:pPr algn="ctr"/>
            <a:r>
              <a:rPr lang="ru-RU" sz="1600" b="1" dirty="0" smtClean="0">
                <a:latin typeface="Cambria" pitchFamily="18" charset="0"/>
              </a:rPr>
              <a:t>школа Октябрьского муниципального округа»»</a:t>
            </a:r>
            <a:endParaRPr lang="ru-RU" sz="1600" b="1" dirty="0">
              <a:latin typeface="Cambria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76056" y="4371201"/>
            <a:ext cx="37444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 smtClean="0">
                <a:latin typeface="Cambria" pitchFamily="18" charset="0"/>
              </a:rPr>
              <a:t>Учитель начальных классов:</a:t>
            </a:r>
          </a:p>
          <a:p>
            <a:pPr algn="r"/>
            <a:r>
              <a:rPr lang="ru-RU" sz="2000" b="1" dirty="0" err="1" smtClean="0">
                <a:latin typeface="Cambria" pitchFamily="18" charset="0"/>
              </a:rPr>
              <a:t>Федоришина</a:t>
            </a:r>
            <a:r>
              <a:rPr lang="ru-RU" sz="2000" b="1" dirty="0" smtClean="0">
                <a:latin typeface="Cambria" pitchFamily="18" charset="0"/>
              </a:rPr>
              <a:t> Т.М..</a:t>
            </a:r>
            <a:endParaRPr lang="ru-RU" sz="2000" b="1" dirty="0">
              <a:latin typeface="Cambria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76631" y="5877272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Cambria" pitchFamily="18" charset="0"/>
              </a:rPr>
              <a:t>2021 г</a:t>
            </a:r>
            <a:endParaRPr lang="ru-RU" b="1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1221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0" y="980728"/>
            <a:ext cx="9144000" cy="1872208"/>
          </a:xfrm>
        </p:spPr>
        <p:txBody>
          <a:bodyPr>
            <a:noAutofit/>
          </a:bodyPr>
          <a:lstStyle/>
          <a:p>
            <a:endParaRPr lang="ru-RU" altLang="ko-KR" sz="2800" b="1" dirty="0" smtClean="0">
              <a:solidFill>
                <a:schemeClr val="tx1">
                  <a:lumMod val="75000"/>
                  <a:lumOff val="25000"/>
                </a:schemeClr>
              </a:solidFill>
              <a:latin typeface="Cambria" pitchFamily="18" charset="0"/>
              <a:cs typeface="Arial" pitchFamily="34" charset="0"/>
            </a:endParaRPr>
          </a:p>
          <a:p>
            <a:pPr algn="ctr"/>
            <a:r>
              <a:rPr lang="ru-RU" altLang="ko-KR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itchFamily="18" charset="0"/>
                <a:cs typeface="Arial" pitchFamily="34" charset="0"/>
              </a:rPr>
              <a:t>    «Нажить много денег – храбрость; сохранить их – мудрость, а умело расходовать – искусство».</a:t>
            </a:r>
          </a:p>
          <a:p>
            <a:pPr algn="r"/>
            <a:r>
              <a:rPr lang="ru-RU" altLang="ko-KR" sz="2800" b="1" dirty="0" smtClean="0">
                <a:latin typeface="Cambria" pitchFamily="18" charset="0"/>
                <a:cs typeface="Arial" pitchFamily="34" charset="0"/>
              </a:rPr>
              <a:t>Бертольд Авербах</a:t>
            </a:r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  <a:latin typeface="Cambria" pitchFamily="18" charset="0"/>
              <a:cs typeface="Arial" pitchFamily="34" charset="0"/>
            </a:endParaRPr>
          </a:p>
        </p:txBody>
      </p:sp>
      <p:pic>
        <p:nvPicPr>
          <p:cNvPr id="8" name="Рисунок 7" descr="https://avatars.mds.yandex.net/get-zen_doc/1246934/pub_5ce704bf740ccd00b332500e_5ce976b444f2e000b49f5862/scale_120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140968"/>
            <a:ext cx="4266357" cy="313807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547664" y="553807"/>
            <a:ext cx="74888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>
                <a:latin typeface="Times New Roman"/>
                <a:ea typeface="Calibri"/>
              </a:rPr>
              <a:t> Нельзя </a:t>
            </a:r>
            <a:r>
              <a:rPr lang="ru-RU" sz="2800" dirty="0">
                <a:latin typeface="Times New Roman"/>
                <a:ea typeface="Calibri"/>
              </a:rPr>
              <a:t>себе представить сегодня мир без </a:t>
            </a:r>
            <a:r>
              <a:rPr lang="ru-RU" sz="2800" dirty="0" smtClean="0">
                <a:latin typeface="Times New Roman"/>
                <a:ea typeface="Calibri"/>
              </a:rPr>
              <a:t>денег</a:t>
            </a:r>
            <a:r>
              <a:rPr lang="ru-RU" sz="2800" dirty="0">
                <a:latin typeface="Times New Roman"/>
                <a:ea typeface="Calibri"/>
              </a:rPr>
              <a:t>. Эта острая и животрепещущая тема </a:t>
            </a:r>
            <a:r>
              <a:rPr lang="ru-RU" sz="2800" dirty="0" smtClean="0">
                <a:latin typeface="Times New Roman"/>
                <a:ea typeface="Calibri"/>
              </a:rPr>
              <a:t>«</a:t>
            </a:r>
            <a:r>
              <a:rPr lang="ru-RU" sz="2800" dirty="0">
                <a:latin typeface="Times New Roman"/>
                <a:ea typeface="Calibri"/>
              </a:rPr>
              <a:t>Ребенок и деньги» интересует сейчас многих. </a:t>
            </a:r>
            <a:endParaRPr lang="ru-RU" sz="2800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276872"/>
            <a:ext cx="6096000" cy="34385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659674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19672" y="1556792"/>
            <a:ext cx="7344816" cy="460648"/>
          </a:xfrm>
        </p:spPr>
        <p:txBody>
          <a:bodyPr>
            <a:noAutofit/>
          </a:bodyPr>
          <a:lstStyle/>
          <a:p>
            <a:pPr indent="270510" algn="just">
              <a:spcBef>
                <a:spcPts val="0"/>
              </a:spcBef>
              <a:spcAft>
                <a:spcPts val="0"/>
              </a:spcAft>
            </a:pPr>
            <a:r>
              <a:rPr lang="ru-RU" sz="2800" b="1" dirty="0" smtClean="0">
                <a:latin typeface="Times New Roman"/>
                <a:ea typeface="Times New Roman"/>
                <a:cs typeface="Times New Roman"/>
              </a:rPr>
              <a:t>Финансовая </a:t>
            </a:r>
            <a:r>
              <a:rPr lang="ru-RU" sz="2800" b="1" dirty="0">
                <a:latin typeface="Times New Roman"/>
                <a:ea typeface="Times New Roman"/>
                <a:cs typeface="Times New Roman"/>
              </a:rPr>
              <a:t>грамотность</a:t>
            </a:r>
            <a:r>
              <a:rPr lang="ru-RU" sz="2800" dirty="0">
                <a:latin typeface="Times New Roman"/>
                <a:ea typeface="Times New Roman"/>
                <a:cs typeface="Times New Roman"/>
              </a:rPr>
              <a:t> – это способность человека управлять своими доходами и расходами, принимать правильные решения по распределению денежных средств (жить по средствам) и грамотно их приумножать. </a:t>
            </a:r>
            <a:endParaRPr lang="ru-RU" sz="28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3429000"/>
            <a:ext cx="6564313" cy="25026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82999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/>
          <p:cNvSpPr txBox="1">
            <a:spLocks/>
          </p:cNvSpPr>
          <p:nvPr/>
        </p:nvSpPr>
        <p:spPr>
          <a:xfrm>
            <a:off x="539552" y="332656"/>
            <a:ext cx="8229600" cy="4606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</a:rPr>
              <a:t>Урочная деятельность.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</a:rPr>
              <a:t>Математика</a:t>
            </a:r>
            <a:endParaRPr lang="ru-RU" sz="3200" b="1" dirty="0">
              <a:solidFill>
                <a:srgbClr val="C00000"/>
              </a:solidFill>
              <a:latin typeface="Cambria" pitchFamily="18" charset="0"/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24744"/>
            <a:ext cx="5247023" cy="18958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8270" y="3429000"/>
            <a:ext cx="4806752" cy="30723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9578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/>
          <p:cNvSpPr txBox="1">
            <a:spLocks/>
          </p:cNvSpPr>
          <p:nvPr/>
        </p:nvSpPr>
        <p:spPr>
          <a:xfrm>
            <a:off x="539552" y="332656"/>
            <a:ext cx="8229600" cy="4606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</a:rPr>
              <a:t>Урочная деятельность.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</a:rPr>
              <a:t>Русский язык и Литературное чтение</a:t>
            </a:r>
            <a:endParaRPr lang="ru-RU" sz="3200" b="1" dirty="0">
              <a:solidFill>
                <a:srgbClr val="C00000"/>
              </a:solidFill>
              <a:latin typeface="Cambria" pitchFamily="18" charset="0"/>
            </a:endParaRPr>
          </a:p>
        </p:txBody>
      </p:sp>
      <p:sp>
        <p:nvSpPr>
          <p:cNvPr id="6" name="Заголовок 12"/>
          <p:cNvSpPr>
            <a:spLocks noGrp="1"/>
          </p:cNvSpPr>
          <p:nvPr>
            <p:ph idx="1"/>
          </p:nvPr>
        </p:nvSpPr>
        <p:spPr bwMode="auto">
          <a:xfrm>
            <a:off x="1187624" y="1112978"/>
            <a:ext cx="6624736" cy="491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rmAutofit fontScale="25000" lnSpcReduction="20000"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Cambria" pitchFamily="18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Cambria" pitchFamily="18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Cambria" pitchFamily="18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Cambria" pitchFamily="18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Cambria" pitchFamily="18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Cambria" pitchFamily="18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Cambria" pitchFamily="18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Cambria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rgbClr val="F0932C"/>
              </a:solidFill>
              <a:effectLst/>
              <a:uLnTx/>
              <a:uFillTx/>
              <a:latin typeface="Cambria"/>
              <a:ea typeface="+mj-ea"/>
              <a:cs typeface="+mj-cs"/>
            </a:endParaRP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sz="2400" b="1" dirty="0">
              <a:solidFill>
                <a:srgbClr val="F0932C"/>
              </a:solidFill>
              <a:latin typeface="Cambria"/>
            </a:endParaRP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rgbClr val="F0932C"/>
              </a:solidFill>
              <a:effectLst/>
              <a:uLnTx/>
              <a:uFillTx/>
              <a:latin typeface="Cambria"/>
              <a:ea typeface="+mj-ea"/>
              <a:cs typeface="+mj-cs"/>
            </a:endParaRP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rgbClr val="F0932C"/>
              </a:solidFill>
              <a:effectLst/>
              <a:uLnTx/>
              <a:uFillTx/>
              <a:latin typeface="Cambria"/>
              <a:ea typeface="+mj-ea"/>
              <a:cs typeface="+mj-cs"/>
            </a:endParaRPr>
          </a:p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600" b="1" i="0" u="sng" strike="noStrike" kern="1200" cap="none" spc="0" normalizeH="0" baseline="0" noProof="0" dirty="0" smtClean="0">
                <a:ln>
                  <a:noFill/>
                </a:ln>
                <a:solidFill>
                  <a:srgbClr val="F0932C"/>
                </a:solidFill>
                <a:effectLst/>
                <a:uLnTx/>
                <a:uFillTx/>
                <a:latin typeface="Cambria"/>
                <a:ea typeface="+mj-ea"/>
                <a:cs typeface="+mj-cs"/>
              </a:rPr>
              <a:t>Ребусы. Отгадайте названия валют</a:t>
            </a: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1" i="0" u="none" strike="noStrike" kern="1200" cap="none" spc="0" normalizeH="0" baseline="0" noProof="0" dirty="0" smtClean="0">
              <a:ln>
                <a:noFill/>
              </a:ln>
              <a:solidFill>
                <a:srgbClr val="F0932C"/>
              </a:solidFill>
              <a:effectLst/>
              <a:uLnTx/>
              <a:uFillTx/>
              <a:latin typeface="Cambria"/>
              <a:ea typeface="+mj-ea"/>
              <a:cs typeface="+mj-cs"/>
            </a:endParaRPr>
          </a:p>
        </p:txBody>
      </p:sp>
      <p:grpSp>
        <p:nvGrpSpPr>
          <p:cNvPr id="7" name="Группа 6"/>
          <p:cNvGrpSpPr>
            <a:grpSpLocks/>
          </p:cNvGrpSpPr>
          <p:nvPr/>
        </p:nvGrpSpPr>
        <p:grpSpPr bwMode="auto">
          <a:xfrm>
            <a:off x="2987824" y="1511942"/>
            <a:ext cx="2438525" cy="1306307"/>
            <a:chOff x="1364023" y="1233734"/>
            <a:chExt cx="4010309" cy="1907234"/>
          </a:xfrm>
        </p:grpSpPr>
        <p:sp>
          <p:nvSpPr>
            <p:cNvPr id="8" name="Прямоугольник 7"/>
            <p:cNvSpPr/>
            <p:nvPr/>
          </p:nvSpPr>
          <p:spPr>
            <a:xfrm>
              <a:off x="1364023" y="1233734"/>
              <a:ext cx="4010309" cy="1907234"/>
            </a:xfrm>
            <a:prstGeom prst="rect">
              <a:avLst/>
            </a:prstGeom>
            <a:solidFill>
              <a:srgbClr val="F7C547"/>
            </a:solidFill>
            <a:ln w="12700" cap="flat" cmpd="sng" algn="ctr">
              <a:solidFill>
                <a:srgbClr val="F7C547">
                  <a:shade val="50000"/>
                </a:srgbClr>
              </a:solidFill>
              <a:prstDash val="solid"/>
            </a:ln>
            <a:effectLst/>
          </p:spPr>
          <p:txBody>
            <a:bodyPr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mbria"/>
                <a:ea typeface="+mn-ea"/>
                <a:cs typeface="+mn-cs"/>
              </a:endParaRPr>
            </a:p>
          </p:txBody>
        </p:sp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32973" y="1368303"/>
              <a:ext cx="3672408" cy="16380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918086"/>
            <a:ext cx="2736304" cy="1305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Объект 2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0988" y="2049636"/>
            <a:ext cx="2496307" cy="1028526"/>
          </a:xfrm>
        </p:spPr>
      </p:pic>
      <p:grpSp>
        <p:nvGrpSpPr>
          <p:cNvPr id="13" name="Группа 11"/>
          <p:cNvGrpSpPr>
            <a:grpSpLocks/>
          </p:cNvGrpSpPr>
          <p:nvPr/>
        </p:nvGrpSpPr>
        <p:grpSpPr bwMode="auto">
          <a:xfrm>
            <a:off x="5562821" y="1772816"/>
            <a:ext cx="3528392" cy="1183025"/>
            <a:chOff x="2488900" y="4523614"/>
            <a:chExt cx="5477720" cy="1929721"/>
          </a:xfrm>
        </p:grpSpPr>
        <p:pic>
          <p:nvPicPr>
            <p:cNvPr id="14" name="Рисунок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8900" y="4523614"/>
              <a:ext cx="5477720" cy="19297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Рисунок 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0306" y="4680541"/>
              <a:ext cx="1101714" cy="15567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Рисунок 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10036" y="4691488"/>
              <a:ext cx="3980270" cy="15458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" name="Прямоугольник 16"/>
          <p:cNvSpPr/>
          <p:nvPr/>
        </p:nvSpPr>
        <p:spPr>
          <a:xfrm>
            <a:off x="1161964" y="3214251"/>
            <a:ext cx="69847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sng" strike="noStrike" kern="0" cap="none" spc="0" normalizeH="0" baseline="0" noProof="0" dirty="0" smtClean="0">
                <a:ln>
                  <a:noFill/>
                </a:ln>
                <a:solidFill>
                  <a:srgbClr val="F0932C"/>
                </a:solidFill>
                <a:effectLst/>
                <a:uLnTx/>
                <a:uFillTx/>
                <a:latin typeface="Cambria"/>
                <a:ea typeface="+mj-ea"/>
                <a:cs typeface="Times New Roman" pitchFamily="18" charset="0"/>
              </a:rPr>
              <a:t>Анаграммы. Расшифруйте слова</a:t>
            </a:r>
            <a:endParaRPr kumimoji="0" lang="ru-RU" sz="1200" b="0" i="0" u="sng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23528" y="3789040"/>
            <a:ext cx="830039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 latinLnBrk="0">
              <a:spcBef>
                <a:spcPct val="0"/>
              </a:spcBef>
            </a:pPr>
            <a:r>
              <a:rPr lang="ru-RU" sz="3200" dirty="0">
                <a:solidFill>
                  <a:srgbClr val="000000"/>
                </a:solidFill>
                <a:latin typeface="Cambria" pitchFamily="18" charset="0"/>
                <a:cs typeface="Times New Roman" pitchFamily="18" charset="0"/>
              </a:rPr>
              <a:t>СИПЕНЯ </a:t>
            </a:r>
            <a:r>
              <a:rPr lang="ru-RU" sz="3200" b="1" dirty="0" smtClean="0">
                <a:solidFill>
                  <a:srgbClr val="000000"/>
                </a:solidFill>
                <a:latin typeface="Cambria" pitchFamily="18" charset="0"/>
                <a:cs typeface="Times New Roman" pitchFamily="18" charset="0"/>
              </a:rPr>
              <a:t>(ПЕНСИЯ)</a:t>
            </a:r>
            <a:endParaRPr lang="ru-RU" sz="3200" b="1" dirty="0">
              <a:solidFill>
                <a:srgbClr val="000000"/>
              </a:solidFill>
              <a:latin typeface="Cambria" pitchFamily="18" charset="0"/>
              <a:cs typeface="Times New Roman" pitchFamily="18" charset="0"/>
            </a:endParaRPr>
          </a:p>
          <a:p>
            <a:pPr lvl="0" fontAlgn="base" latinLnBrk="0">
              <a:spcBef>
                <a:spcPct val="0"/>
              </a:spcBef>
            </a:pPr>
            <a:r>
              <a:rPr lang="ru-RU" sz="3200" dirty="0">
                <a:solidFill>
                  <a:srgbClr val="000000"/>
                </a:solidFill>
                <a:latin typeface="Cambria" pitchFamily="18" charset="0"/>
                <a:cs typeface="Times New Roman" pitchFamily="18" charset="0"/>
              </a:rPr>
              <a:t>ЛАКМЕРА</a:t>
            </a:r>
            <a:r>
              <a:rPr lang="ru-RU" sz="3200" b="1" dirty="0">
                <a:solidFill>
                  <a:srgbClr val="000000"/>
                </a:solidFill>
                <a:latin typeface="Cambria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000000"/>
                </a:solidFill>
                <a:latin typeface="Cambria" pitchFamily="18" charset="0"/>
                <a:cs typeface="Times New Roman" pitchFamily="18" charset="0"/>
              </a:rPr>
              <a:t>(РЕКЛАМА)</a:t>
            </a:r>
            <a:endParaRPr lang="ru-RU" sz="3200" b="1" dirty="0">
              <a:solidFill>
                <a:srgbClr val="000000"/>
              </a:solidFill>
              <a:latin typeface="Cambria" pitchFamily="18" charset="0"/>
              <a:cs typeface="Times New Roman" pitchFamily="18" charset="0"/>
            </a:endParaRPr>
          </a:p>
          <a:p>
            <a:pPr lvl="0" fontAlgn="base" latinLnBrk="0">
              <a:spcBef>
                <a:spcPct val="0"/>
              </a:spcBef>
            </a:pPr>
            <a:r>
              <a:rPr lang="ru-RU" sz="3200" dirty="0">
                <a:solidFill>
                  <a:srgbClr val="000000"/>
                </a:solidFill>
                <a:latin typeface="Cambria" pitchFamily="18" charset="0"/>
                <a:cs typeface="Times New Roman" pitchFamily="18" charset="0"/>
              </a:rPr>
              <a:t>ПАРТАЛАЗ</a:t>
            </a:r>
            <a:r>
              <a:rPr lang="ru-RU" sz="3200" b="1" dirty="0">
                <a:solidFill>
                  <a:srgbClr val="000000"/>
                </a:solidFill>
                <a:latin typeface="Cambria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000000"/>
                </a:solidFill>
                <a:latin typeface="Cambria" pitchFamily="18" charset="0"/>
                <a:cs typeface="Times New Roman" pitchFamily="18" charset="0"/>
              </a:rPr>
              <a:t>(ЗАРПЛАТА)</a:t>
            </a:r>
            <a:endParaRPr lang="ru-RU" sz="3200" b="1" dirty="0">
              <a:solidFill>
                <a:srgbClr val="000000"/>
              </a:solidFill>
              <a:latin typeface="Cambria" pitchFamily="18" charset="0"/>
              <a:cs typeface="Times New Roman" pitchFamily="18" charset="0"/>
            </a:endParaRPr>
          </a:p>
          <a:p>
            <a:pPr lvl="0" fontAlgn="base" latinLnBrk="0">
              <a:spcBef>
                <a:spcPct val="0"/>
              </a:spcBef>
            </a:pPr>
            <a:r>
              <a:rPr lang="ru-RU" sz="3200" dirty="0">
                <a:solidFill>
                  <a:srgbClr val="000000"/>
                </a:solidFill>
                <a:latin typeface="Cambria" pitchFamily="18" charset="0"/>
                <a:cs typeface="Times New Roman" pitchFamily="18" charset="0"/>
              </a:rPr>
              <a:t>ОВОДРОГ</a:t>
            </a:r>
            <a:r>
              <a:rPr lang="ru-RU" sz="3200" b="1" dirty="0">
                <a:solidFill>
                  <a:srgbClr val="000000"/>
                </a:solidFill>
                <a:latin typeface="Cambria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000000"/>
                </a:solidFill>
                <a:latin typeface="Cambria" pitchFamily="18" charset="0"/>
                <a:cs typeface="Times New Roman" pitchFamily="18" charset="0"/>
              </a:rPr>
              <a:t> (ДОГОВОР)</a:t>
            </a:r>
            <a:endParaRPr lang="ru-RU" sz="3200" b="1" dirty="0">
              <a:solidFill>
                <a:srgbClr val="000000"/>
              </a:solidFill>
              <a:latin typeface="Cambria" pitchFamily="18" charset="0"/>
              <a:cs typeface="Times New Roman" pitchFamily="18" charset="0"/>
            </a:endParaRPr>
          </a:p>
          <a:p>
            <a:pPr lvl="0" fontAlgn="base" latinLnBrk="0">
              <a:spcBef>
                <a:spcPct val="0"/>
              </a:spcBef>
            </a:pPr>
            <a:r>
              <a:rPr lang="ru-RU" sz="3200" dirty="0">
                <a:solidFill>
                  <a:srgbClr val="000000"/>
                </a:solidFill>
                <a:latin typeface="Cambria" pitchFamily="18" charset="0"/>
                <a:cs typeface="Times New Roman" pitchFamily="18" charset="0"/>
              </a:rPr>
              <a:t>КАНОЭКОМИ</a:t>
            </a:r>
            <a:r>
              <a:rPr lang="ru-RU" sz="2800" b="1" dirty="0">
                <a:solidFill>
                  <a:srgbClr val="000000"/>
                </a:solidFill>
                <a:latin typeface="Cambria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000000"/>
                </a:solidFill>
                <a:latin typeface="Cambria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000000"/>
                </a:solidFill>
                <a:latin typeface="Cambria" pitchFamily="18" charset="0"/>
                <a:cs typeface="Times New Roman" pitchFamily="18" charset="0"/>
              </a:rPr>
              <a:t>(ЭКОНОМИКА)</a:t>
            </a:r>
            <a:endParaRPr lang="ru-RU" sz="3200" b="1" dirty="0">
              <a:solidFill>
                <a:srgbClr val="0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19" name="Picture 2" descr="http://www.cliparthut.com/clip-arts/346/mystery-clip-art-346644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9745" y="3776438"/>
            <a:ext cx="3291239" cy="2289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9197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332656"/>
            <a:ext cx="8229600" cy="460648"/>
          </a:xfrm>
        </p:spPr>
        <p:txBody>
          <a:bodyPr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</a:rPr>
              <a:t>Урочная деятельность.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</a:rPr>
              <a:t>Окружающий мир</a:t>
            </a:r>
            <a:endParaRPr lang="ru-RU" sz="3200" b="1" dirty="0">
              <a:solidFill>
                <a:srgbClr val="C00000"/>
              </a:solidFill>
              <a:latin typeface="Cambria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268760"/>
            <a:ext cx="2700337" cy="38164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4476" y="2132856"/>
            <a:ext cx="2828621" cy="38569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0195" y="1612879"/>
            <a:ext cx="2792053" cy="40211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5258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060848"/>
            <a:ext cx="2691336" cy="3600450"/>
          </a:xfrm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179512" y="332656"/>
            <a:ext cx="8856984" cy="4606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</a:rPr>
              <a:t>Всероссийские проверочные работы (ВПР) 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196752"/>
            <a:ext cx="3900959" cy="3087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1533" y="4315114"/>
            <a:ext cx="4067175" cy="240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9007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0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442" y="2420888"/>
            <a:ext cx="2259282" cy="3600450"/>
          </a:xfrm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179512" y="332656"/>
            <a:ext cx="8856984" cy="4606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</a:rPr>
              <a:t>Комплексные метапредметные работы 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39" y="1700808"/>
            <a:ext cx="2375480" cy="32686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0660" y="1124744"/>
            <a:ext cx="2678697" cy="3473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4041" y="4744475"/>
            <a:ext cx="4389959" cy="2113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9976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/>
          <p:cNvSpPr txBox="1">
            <a:spLocks/>
          </p:cNvSpPr>
          <p:nvPr/>
        </p:nvSpPr>
        <p:spPr>
          <a:xfrm>
            <a:off x="539552" y="332656"/>
            <a:ext cx="8229600" cy="4606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</a:rPr>
              <a:t>Внеурочная деятельность.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 sz="3200" b="1" dirty="0" smtClean="0">
              <a:solidFill>
                <a:srgbClr val="C00000"/>
              </a:solidFill>
              <a:latin typeface="Cambria" pitchFamily="18" charset="0"/>
            </a:endParaRPr>
          </a:p>
        </p:txBody>
      </p:sp>
      <p:pic>
        <p:nvPicPr>
          <p:cNvPr id="2050" name="Picture 2" descr="https://cstor.nn2.ru/forum/data/forum/images/2015-10/131827252-1.zdorovoe-pitani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228134"/>
            <a:ext cx="2029444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79512" y="1287788"/>
            <a:ext cx="858964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800" b="1" dirty="0" smtClean="0">
                <a:solidFill>
                  <a:srgbClr val="C00000"/>
                </a:solidFill>
                <a:latin typeface="Cambria" pitchFamily="18" charset="0"/>
              </a:rPr>
              <a:t>1. Кружок. </a:t>
            </a:r>
          </a:p>
          <a:p>
            <a:r>
              <a:rPr lang="ru-RU" sz="3800" b="1" dirty="0">
                <a:solidFill>
                  <a:srgbClr val="C00000"/>
                </a:solidFill>
                <a:latin typeface="Cambria" pitchFamily="18" charset="0"/>
              </a:rPr>
              <a:t>2</a:t>
            </a:r>
            <a:r>
              <a:rPr lang="ru-RU" sz="3800" b="1" dirty="0" smtClean="0">
                <a:solidFill>
                  <a:srgbClr val="C00000"/>
                </a:solidFill>
                <a:latin typeface="Cambria" pitchFamily="18" charset="0"/>
              </a:rPr>
              <a:t>.Классный час.</a:t>
            </a:r>
          </a:p>
          <a:p>
            <a:r>
              <a:rPr lang="ru-RU" sz="3800" b="1" dirty="0">
                <a:solidFill>
                  <a:srgbClr val="C00000"/>
                </a:solidFill>
                <a:latin typeface="Cambria" pitchFamily="18" charset="0"/>
              </a:rPr>
              <a:t>3</a:t>
            </a:r>
            <a:r>
              <a:rPr lang="ru-RU" sz="3800" b="1" dirty="0" smtClean="0">
                <a:solidFill>
                  <a:srgbClr val="C00000"/>
                </a:solidFill>
                <a:latin typeface="Cambria" pitchFamily="18" charset="0"/>
              </a:rPr>
              <a:t>.Неделя финансовой грамотности. </a:t>
            </a: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228134"/>
            <a:ext cx="2234074" cy="3129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4101" y="3432175"/>
            <a:ext cx="3157538" cy="264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4498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>
                <a:solidFill>
                  <a:srgbClr val="FF0000"/>
                </a:solidFill>
              </a:rPr>
              <a:t>П</a:t>
            </a:r>
            <a:r>
              <a:rPr lang="ru-RU" dirty="0" smtClean="0">
                <a:solidFill>
                  <a:srgbClr val="FF0000"/>
                </a:solidFill>
              </a:rPr>
              <a:t>риемы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/>
        <p:txBody>
          <a:bodyPr>
            <a:normAutofit fontScale="70000" lnSpcReduction="20000"/>
          </a:bodyPr>
          <a:lstStyle/>
          <a:p>
            <a:pPr marL="685800" indent="-685800">
              <a:buFont typeface="Arial" charset="0"/>
              <a:buChar char="•"/>
            </a:pPr>
            <a:r>
              <a:rPr lang="ru-RU" sz="3600" dirty="0" smtClean="0">
                <a:solidFill>
                  <a:srgbClr val="FF0000"/>
                </a:solidFill>
              </a:rPr>
              <a:t>мини-исследования</a:t>
            </a:r>
          </a:p>
          <a:p>
            <a:pPr marL="685800" indent="-685800">
              <a:buFont typeface="Arial" charset="0"/>
              <a:buChar char="•"/>
            </a:pPr>
            <a:r>
              <a:rPr lang="ru-RU" sz="3600" dirty="0" smtClean="0">
                <a:solidFill>
                  <a:srgbClr val="FF0000"/>
                </a:solidFill>
              </a:rPr>
              <a:t>Мозаика</a:t>
            </a:r>
          </a:p>
          <a:p>
            <a:pPr marL="685800" indent="-685800">
              <a:buFont typeface="Arial" charset="0"/>
              <a:buChar char="•"/>
            </a:pPr>
            <a:r>
              <a:rPr lang="ru-RU" sz="3600" dirty="0" smtClean="0">
                <a:solidFill>
                  <a:srgbClr val="FF0000"/>
                </a:solidFill>
              </a:rPr>
              <a:t>Один-два-вместе</a:t>
            </a:r>
          </a:p>
          <a:p>
            <a:pPr marL="685800" indent="-685800">
              <a:buFont typeface="Arial" charset="0"/>
              <a:buChar char="•"/>
            </a:pPr>
            <a:r>
              <a:rPr lang="ru-RU" sz="3600" dirty="0" smtClean="0">
                <a:solidFill>
                  <a:srgbClr val="FF0000"/>
                </a:solidFill>
              </a:rPr>
              <a:t>Аукцион</a:t>
            </a:r>
          </a:p>
          <a:p>
            <a:pPr marL="685800" indent="-685800">
              <a:buFont typeface="Arial" charset="0"/>
              <a:buChar char="•"/>
            </a:pPr>
            <a:r>
              <a:rPr lang="ru-RU" sz="3600" dirty="0" smtClean="0">
                <a:solidFill>
                  <a:srgbClr val="FF0000"/>
                </a:solidFill>
              </a:rPr>
              <a:t>Кейс</a:t>
            </a:r>
          </a:p>
          <a:p>
            <a:pPr marL="685800" indent="-685800">
              <a:buFont typeface="Arial" charset="0"/>
              <a:buChar char="•"/>
            </a:pPr>
            <a:r>
              <a:rPr lang="ru-RU" sz="3600" dirty="0" smtClean="0">
                <a:solidFill>
                  <a:srgbClr val="FF0000"/>
                </a:solidFill>
              </a:rPr>
              <a:t>Кластер</a:t>
            </a:r>
          </a:p>
          <a:p>
            <a:pPr marL="685800" indent="-685800">
              <a:buFont typeface="Arial" charset="0"/>
              <a:buChar char="•"/>
            </a:pPr>
            <a:r>
              <a:rPr lang="ru-RU" sz="3600" dirty="0" smtClean="0">
                <a:solidFill>
                  <a:srgbClr val="FF0000"/>
                </a:solidFill>
              </a:rPr>
              <a:t>Дай 5</a:t>
            </a:r>
          </a:p>
          <a:p>
            <a:pPr marL="685800" indent="-685800">
              <a:buFont typeface="Arial" charset="0"/>
              <a:buChar char="•"/>
            </a:pPr>
            <a:r>
              <a:rPr lang="ru-RU" sz="3600" dirty="0" smtClean="0">
                <a:solidFill>
                  <a:srgbClr val="FF0000"/>
                </a:solidFill>
              </a:rPr>
              <a:t>Постер</a:t>
            </a:r>
            <a:endParaRPr lang="ru-RU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1502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sz="4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Прием </a:t>
            </a:r>
            <a:r>
              <a:rPr lang="ru-RU" sz="4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«Дай 5»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936104"/>
          </a:xfrm>
        </p:spPr>
        <p:txBody>
          <a:bodyPr>
            <a:normAutofit fontScale="92500" lnSpcReduction="20000"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На ладошке написать 5 действий «надо или хочу» для каждого члена семьи. </a:t>
            </a:r>
          </a:p>
          <a:p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4747" y="2491602"/>
            <a:ext cx="3456732" cy="3170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11560" y="3068960"/>
            <a:ext cx="22322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7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надо</a:t>
            </a:r>
          </a:p>
        </p:txBody>
      </p:sp>
      <p:sp>
        <p:nvSpPr>
          <p:cNvPr id="6" name="Прямоугольник 5"/>
          <p:cNvSpPr/>
          <p:nvPr/>
        </p:nvSpPr>
        <p:spPr>
          <a:xfrm flipV="1">
            <a:off x="6984651" y="3613666"/>
            <a:ext cx="17281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хочу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480917" y="3068961"/>
            <a:ext cx="22319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7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хочу</a:t>
            </a:r>
          </a:p>
        </p:txBody>
      </p:sp>
    </p:spTree>
    <p:extLst>
      <p:ext uri="{BB962C8B-B14F-4D97-AF65-F5344CB8AC3E}">
        <p14:creationId xmlns:p14="http://schemas.microsoft.com/office/powerpoint/2010/main" val="3257575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l">
              <a:buNone/>
            </a:pPr>
            <a:r>
              <a:rPr lang="ru-RU" dirty="0" smtClean="0">
                <a:solidFill>
                  <a:srgbClr val="FF0000"/>
                </a:solidFill>
              </a:rPr>
              <a:t>      Прием </a:t>
            </a:r>
            <a:r>
              <a:rPr lang="ru-RU" dirty="0">
                <a:solidFill>
                  <a:srgbClr val="FF0000"/>
                </a:solidFill>
              </a:rPr>
              <a:t>« Постер»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55594"/>
            <a:ext cx="8229600" cy="589230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70C0"/>
                </a:solidFill>
              </a:rPr>
              <a:t>       « </a:t>
            </a:r>
            <a:r>
              <a:rPr lang="ru-RU" sz="4000" b="1" dirty="0">
                <a:solidFill>
                  <a:srgbClr val="0070C0"/>
                </a:solidFill>
              </a:rPr>
              <a:t>Оборот денег»</a:t>
            </a:r>
          </a:p>
          <a:p>
            <a:pPr algn="ctr"/>
            <a:endParaRPr lang="ru-RU" sz="3200" dirty="0"/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>
          <a:xfrm>
            <a:off x="5731923" y="1484785"/>
            <a:ext cx="3160557" cy="4896544"/>
          </a:xfrm>
        </p:spPr>
        <p:txBody>
          <a:bodyPr>
            <a:normAutofit lnSpcReduction="10000"/>
          </a:bodyPr>
          <a:lstStyle/>
          <a:p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dirty="0">
                <a:solidFill>
                  <a:schemeClr val="accent1">
                    <a:lumMod val="50000"/>
                  </a:schemeClr>
                </a:solidFill>
              </a:rPr>
              <a:t>Денежный оборот как правило это процесс постоянного движения денежных знаков в наличной и безналичной </a:t>
            </a:r>
            <a:r>
              <a:rPr lang="ru-RU" sz="2200" dirty="0" smtClean="0">
                <a:solidFill>
                  <a:schemeClr val="accent1">
                    <a:lumMod val="50000"/>
                  </a:schemeClr>
                </a:solidFill>
              </a:rPr>
              <a:t>формах.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ru-RU" sz="2000" dirty="0">
                <a:solidFill>
                  <a:schemeClr val="accent1">
                    <a:lumMod val="50000"/>
                  </a:schemeClr>
                </a:solidFill>
              </a:rPr>
            </a:br>
            <a:endParaRPr lang="ru-RU" sz="2000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Автор :  Бондаренко М.</a:t>
            </a:r>
          </a:p>
          <a:p>
            <a:r>
              <a:rPr lang="ru-RU" dirty="0"/>
              <a:t>Информация взята с: </a:t>
            </a:r>
            <a:r>
              <a:rPr lang="ru-RU" dirty="0">
                <a:solidFill>
                  <a:schemeClr val="accent1">
                    <a:lumMod val="60000"/>
                    <a:lumOff val="40000"/>
                  </a:schemeClr>
                </a:solidFill>
                <a:hlinkClick r:id="rId2"/>
              </a:rPr>
              <a:t>https://biznes-prost.ru/denezhnyj-oborot.html</a:t>
            </a:r>
            <a:endParaRPr lang="ru-RU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5" name="Рисунок 4" descr="https://thumbs.dreamstime.com/b/%D0%B4%D0%B5%D0%BD%D1%8C%D0%B3%D0%B8-%D1%87%D0%B5%D0%BB%D0%BE%D0%B2%D0%B5%D0%BA%D0%B0-2-%D0%B1%D0%B0%D0%BD%D0%BA%D0%BE%D0%B2-239877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84784"/>
            <a:ext cx="2034078" cy="159410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Стрелка вправо 5"/>
          <p:cNvSpPr/>
          <p:nvPr/>
        </p:nvSpPr>
        <p:spPr>
          <a:xfrm>
            <a:off x="2304387" y="1881991"/>
            <a:ext cx="686092" cy="3509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39" y="1635231"/>
            <a:ext cx="2819469" cy="1549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199228">
            <a:off x="4101170" y="3015423"/>
            <a:ext cx="744373" cy="4706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Рисунок 8" descr="https://media.istockphoto.com/vectors/buyers-stand-in-line-at-a-supermarket-or-small-store-shopping-basket-vector-id1196009859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8738" y="3712243"/>
            <a:ext cx="2583185" cy="11981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229650">
            <a:off x="1948099" y="4189934"/>
            <a:ext cx="913157" cy="775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Рисунок 10" descr="https://sun9-15.userapi.com/impg/c854428/v854428993/2532cc/mt8gUgjRXK0.jpg?size=400x400&amp;quality=96&amp;sign=24d71cd6c5a39a88bafae3a97e3c69fd&amp;type=album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863" y="4028324"/>
            <a:ext cx="1662010" cy="16462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927834">
            <a:off x="607867" y="3197631"/>
            <a:ext cx="874003" cy="879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68778"/>
            <a:ext cx="2570057" cy="1416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761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/>
          <p:cNvSpPr txBox="1">
            <a:spLocks/>
          </p:cNvSpPr>
          <p:nvPr/>
        </p:nvSpPr>
        <p:spPr>
          <a:xfrm>
            <a:off x="179512" y="332656"/>
            <a:ext cx="8856984" cy="4606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</a:rPr>
              <a:t>Интернет - ресурсы 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72815"/>
            <a:ext cx="4284476" cy="215605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>
            <a:hlinkClick r:id="rId3" tooltip="https://fmc.hse.ru/primarySchool"/>
          </p:cNvPr>
          <p:cNvSpPr txBox="1"/>
          <p:nvPr/>
        </p:nvSpPr>
        <p:spPr>
          <a:xfrm>
            <a:off x="467544" y="1196752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3"/>
              </a:rPr>
              <a:t>https://fmc.hse.ru/primarySchool</a:t>
            </a:r>
            <a:endParaRPr lang="ru-RU" dirty="0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4193604"/>
            <a:ext cx="5829716" cy="266439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300192" y="4891275"/>
            <a:ext cx="27363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5"/>
              </a:rPr>
              <a:t>https://xn--80aatdhgrb3d.xn--p1ai/site/abilities-kids</a:t>
            </a:r>
            <a:endParaRPr lang="ru-RU" dirty="0"/>
          </a:p>
        </p:txBody>
      </p:sp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004" y="2122463"/>
            <a:ext cx="4424586" cy="22493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716016" y="1381418"/>
            <a:ext cx="43165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7"/>
              </a:rPr>
              <a:t>https://www.fingram39.ru/materials/nachalnaya-shkola/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8401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21829" y="1124744"/>
            <a:ext cx="4521821" cy="460648"/>
          </a:xfrm>
        </p:spPr>
        <p:txBody>
          <a:bodyPr/>
          <a:lstStyle/>
          <a:p>
            <a:r>
              <a:rPr lang="en-US" dirty="0">
                <a:hlinkClick r:id="rId2"/>
              </a:rPr>
              <a:t>https://xn--e1agfgfdc8ayf.xn--p1ai/</a:t>
            </a:r>
            <a:endParaRPr lang="ru-RU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4" y="1700808"/>
            <a:ext cx="5137551" cy="2526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0834" y="4289194"/>
            <a:ext cx="5467090" cy="2593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519536" y="3506467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5"/>
              </a:rPr>
              <a:t>https://bobrenok.oc3.ru/</a:t>
            </a: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179512" y="332656"/>
            <a:ext cx="8856984" cy="4606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</a:rPr>
              <a:t>Интернет - ресурсы </a:t>
            </a:r>
          </a:p>
        </p:txBody>
      </p:sp>
    </p:spTree>
    <p:extLst>
      <p:ext uri="{BB962C8B-B14F-4D97-AF65-F5344CB8AC3E}">
        <p14:creationId xmlns:p14="http://schemas.microsoft.com/office/powerpoint/2010/main" val="808801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825644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>
                <a:solidFill>
                  <a:srgbClr val="FF0000"/>
                </a:solidFill>
                <a:effectLst/>
              </a:rPr>
              <a:t>онлайн игр:</a:t>
            </a:r>
            <a:br>
              <a:rPr lang="ru-RU" dirty="0">
                <a:solidFill>
                  <a:srgbClr val="FF0000"/>
                </a:solidFill>
                <a:effectLst/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>
          <a:xfrm>
            <a:off x="467544" y="836712"/>
            <a:ext cx="8229600" cy="3600400"/>
          </a:xfrm>
        </p:spPr>
        <p:txBody>
          <a:bodyPr>
            <a:normAutofit fontScale="85000" lnSpcReduction="10000"/>
          </a:bodyPr>
          <a:lstStyle/>
          <a:p>
            <a:pPr lvl="0"/>
            <a:r>
              <a:rPr lang="ru-RU" sz="2000" dirty="0"/>
              <a:t>«</a:t>
            </a:r>
            <a:r>
              <a:rPr lang="ru-RU" sz="2600" dirty="0"/>
              <a:t>Путь к финансовому успеху», (игра от Волгоградского </a:t>
            </a:r>
            <a:r>
              <a:rPr lang="ru-RU" sz="2600" dirty="0" smtClean="0"/>
              <a:t>государственного университета</a:t>
            </a:r>
            <a:r>
              <a:rPr lang="ru-RU" sz="2600" dirty="0"/>
              <a:t>) </a:t>
            </a:r>
            <a:r>
              <a:rPr lang="ru-RU" sz="2600" u="sng" dirty="0">
                <a:hlinkClick r:id="rId2"/>
              </a:rPr>
              <a:t>https://pfu.volsu.ru/index.php/site/index</a:t>
            </a:r>
            <a:endParaRPr lang="ru-RU" sz="2600" dirty="0"/>
          </a:p>
          <a:p>
            <a:pPr lvl="0"/>
            <a:r>
              <a:rPr lang="ru-RU" sz="2600" dirty="0"/>
              <a:t>Финансовая игра </a:t>
            </a:r>
            <a:r>
              <a:rPr lang="ru-RU" sz="2600" dirty="0" err="1"/>
              <a:t>Portfolio</a:t>
            </a:r>
            <a:r>
              <a:rPr lang="ru-RU" sz="2600" dirty="0"/>
              <a:t> </a:t>
            </a:r>
            <a:r>
              <a:rPr lang="ru-RU" sz="2600" u="sng" dirty="0">
                <a:hlinkClick r:id="rId3"/>
              </a:rPr>
              <a:t>https://fgramota.org/game/</a:t>
            </a:r>
            <a:endParaRPr lang="ru-RU" sz="2600" dirty="0"/>
          </a:p>
          <a:p>
            <a:pPr lvl="0"/>
            <a:r>
              <a:rPr lang="ru-RU" sz="2600" dirty="0" err="1"/>
              <a:t>Финзнайка</a:t>
            </a:r>
            <a:r>
              <a:rPr lang="ru-RU" sz="2600" dirty="0"/>
              <a:t> </a:t>
            </a:r>
            <a:r>
              <a:rPr lang="ru-RU" sz="2600" u="sng" dirty="0">
                <a:hlinkClick r:id="rId4"/>
              </a:rPr>
              <a:t>https://финзнайка.рф/site/abilities-kids</a:t>
            </a:r>
            <a:endParaRPr lang="ru-RU" sz="2600" dirty="0"/>
          </a:p>
          <a:p>
            <a:pPr lvl="0"/>
            <a:r>
              <a:rPr lang="ru-RU" sz="2600" dirty="0" err="1"/>
              <a:t>Монеткины</a:t>
            </a:r>
            <a:r>
              <a:rPr lang="ru-RU" sz="2600" dirty="0"/>
              <a:t> </a:t>
            </a:r>
            <a:r>
              <a:rPr lang="ru-RU" sz="2600" u="sng" dirty="0">
                <a:hlinkClick r:id="rId5"/>
              </a:rPr>
              <a:t>https://монеткины.рф/</a:t>
            </a:r>
            <a:endParaRPr lang="ru-RU" sz="2600" dirty="0"/>
          </a:p>
          <a:p>
            <a:pPr lvl="0"/>
            <a:r>
              <a:rPr lang="ru-RU" sz="2600" dirty="0"/>
              <a:t>Финансовый тренажер «</a:t>
            </a:r>
            <a:r>
              <a:rPr lang="ru-RU" sz="2600" dirty="0" err="1"/>
              <a:t>CachGo</a:t>
            </a:r>
            <a:r>
              <a:rPr lang="ru-RU" sz="2600" dirty="0"/>
              <a:t>», основанный на игре Роберта </a:t>
            </a:r>
            <a:r>
              <a:rPr lang="ru-RU" sz="2600" dirty="0" err="1"/>
              <a:t>Кийосаки</a:t>
            </a:r>
            <a:r>
              <a:rPr lang="ru-RU" sz="2600" dirty="0"/>
              <a:t> «Денежный поток» </a:t>
            </a:r>
            <a:r>
              <a:rPr lang="ru-RU" sz="2600" u="sng" dirty="0">
                <a:hlinkClick r:id="rId6"/>
              </a:rPr>
              <a:t>https://cashgo.ru</a:t>
            </a:r>
            <a:endParaRPr lang="ru-RU" sz="2600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05064"/>
            <a:ext cx="3960440" cy="2426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3804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48680"/>
            <a:ext cx="9144000" cy="537612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>
                <a:solidFill>
                  <a:srgbClr val="FF0000"/>
                </a:solidFill>
              </a:rPr>
              <a:t>Обучающие мультфильмы по финансовой грамотности</a:t>
            </a: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>
          <a:xfrm>
            <a:off x="467544" y="1412776"/>
            <a:ext cx="8229600" cy="4464496"/>
          </a:xfrm>
        </p:spPr>
        <p:txBody>
          <a:bodyPr>
            <a:normAutofit/>
          </a:bodyPr>
          <a:lstStyle/>
          <a:p>
            <a:r>
              <a:rPr lang="en-US" sz="1600" b="1" dirty="0" smtClean="0"/>
              <a:t>1.https</a:t>
            </a:r>
            <a:r>
              <a:rPr lang="en-US" sz="1600" b="1" dirty="0"/>
              <a:t>://www.youtube.com/watch?v=8hQXvcOFRMg</a:t>
            </a:r>
          </a:p>
          <a:p>
            <a:r>
              <a:rPr lang="ru-RU" sz="1600" b="1" dirty="0"/>
              <a:t>Мультфильм о стратегиях инвестирования «Как размножаются деньги» расскажет</a:t>
            </a:r>
          </a:p>
          <a:p>
            <a:r>
              <a:rPr lang="ru-RU" sz="1600" b="1" dirty="0"/>
              <a:t>о том, как добываются деньги и главное, как правильно их тратить.</a:t>
            </a:r>
          </a:p>
          <a:p>
            <a:r>
              <a:rPr lang="en-US" sz="1600" b="1" dirty="0"/>
              <a:t>2. https://www.youtube.com/watch?v=sCDrF1wQZ6s</a:t>
            </a:r>
          </a:p>
          <a:p>
            <a:r>
              <a:rPr lang="ru-RU" sz="1600" b="1" dirty="0"/>
              <a:t>«Азбука финансовой грамотности для детей» от полюбившихся сказочных</a:t>
            </a:r>
          </a:p>
          <a:p>
            <a:r>
              <a:rPr lang="ru-RU" sz="1600" b="1" dirty="0"/>
              <a:t>персонажей – </a:t>
            </a:r>
            <a:r>
              <a:rPr lang="ru-RU" sz="1600" b="1" dirty="0" err="1"/>
              <a:t>смешариков</a:t>
            </a:r>
            <a:r>
              <a:rPr lang="ru-RU" sz="1600" b="1" dirty="0"/>
              <a:t>.</a:t>
            </a:r>
          </a:p>
          <a:p>
            <a:r>
              <a:rPr lang="en-US" sz="1600" b="1" dirty="0"/>
              <a:t>3. https://www.youtube.com/watch?v=F5n821NyBRM</a:t>
            </a:r>
          </a:p>
          <a:p>
            <a:r>
              <a:rPr lang="ru-RU" sz="1600" b="1" dirty="0"/>
              <a:t>«Азбука денег тетушки Совы» расскажет малышам о семейном бюджете.</a:t>
            </a:r>
          </a:p>
          <a:p>
            <a:r>
              <a:rPr lang="ru-RU" sz="1600" b="1" dirty="0"/>
              <a:t>4. Серии мультфильма «</a:t>
            </a:r>
            <a:r>
              <a:rPr lang="ru-RU" sz="1600" b="1" dirty="0" err="1"/>
              <a:t>Фиксики</a:t>
            </a:r>
            <a:r>
              <a:rPr lang="ru-RU" sz="1600" b="1" dirty="0" smtClean="0"/>
              <a:t>»:Деньги, Копилка, Как </a:t>
            </a:r>
            <a:r>
              <a:rPr lang="ru-RU" sz="1600" b="1" dirty="0"/>
              <a:t>делают деньги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653136"/>
            <a:ext cx="3990975" cy="2076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564689"/>
            <a:ext cx="3933825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4221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sz="4400" dirty="0">
                <a:solidFill>
                  <a:srgbClr val="FF0000"/>
                </a:solidFill>
                <a:effectLst/>
              </a:rPr>
              <a:t>К</a:t>
            </a:r>
            <a:r>
              <a:rPr lang="ru-RU" sz="4400" dirty="0" smtClean="0">
                <a:solidFill>
                  <a:srgbClr val="FF0000"/>
                </a:solidFill>
                <a:effectLst/>
              </a:rPr>
              <a:t>ниги </a:t>
            </a:r>
            <a:r>
              <a:rPr lang="ru-RU" sz="4400" dirty="0">
                <a:solidFill>
                  <a:srgbClr val="FF0000"/>
                </a:solidFill>
                <a:effectLst/>
              </a:rPr>
              <a:t>по финансовой грамотности </a:t>
            </a:r>
            <a:endParaRPr lang="ru-RU" sz="44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>
          <a:xfrm>
            <a:off x="2843808" y="1268760"/>
            <a:ext cx="5853336" cy="4608512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1.Евгения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Блискавка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. Дети и деньги.</a:t>
            </a:r>
          </a:p>
          <a:p>
            <a:pPr lvl="0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2.Бодо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Шефер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. Пёс по имени Мани.</a:t>
            </a:r>
          </a:p>
          <a:p>
            <a:pPr lvl="0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3.Игорь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Липсиц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. Удивительные приключения в стране Экономика.</a:t>
            </a:r>
          </a:p>
          <a:p>
            <a:pPr lvl="0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4.Анна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Воронина. Математика и деньги: покупаем, продаём, меняем.</a:t>
            </a:r>
          </a:p>
          <a:p>
            <a:pPr lvl="0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5.Татьяна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Попова, Анастасия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Булавкина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. Волшебный банкомат.</a:t>
            </a:r>
          </a:p>
          <a:p>
            <a:pPr lvl="0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6.Елена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Ульева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. Откуда берутся деньги? Энциклопедия для малышей.</a:t>
            </a:r>
          </a:p>
          <a:p>
            <a:pPr lvl="0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7.Хайдли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Фидлер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. Инструкция к деньгам. Потрясающе весёлый гид по миру финансов.</a:t>
            </a:r>
          </a:p>
          <a:p>
            <a:pPr lvl="0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8.Сергей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Биденко, Ирина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Золотаревич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. Хочу зарабатывать. Полезные советы для детей и подростков +60 идей заработка.</a:t>
            </a:r>
          </a:p>
          <a:p>
            <a:pPr lvl="0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9.Джерри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Бейли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, Фелиция Ло. Твои деньги.</a:t>
            </a: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48680"/>
            <a:ext cx="1891368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645024"/>
            <a:ext cx="2105537" cy="302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6046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vashifinancy.ru/books/img/Shapka_straniczy__15676822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628800"/>
            <a:ext cx="7203939" cy="48245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179512" y="332656"/>
            <a:ext cx="8856984" cy="4606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</a:rPr>
              <a:t>Учебные пособия.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</a:rPr>
              <a:t>УМК «Финансовая грамотность» </a:t>
            </a:r>
          </a:p>
        </p:txBody>
      </p:sp>
    </p:spTree>
    <p:extLst>
      <p:ext uri="{BB962C8B-B14F-4D97-AF65-F5344CB8AC3E}">
        <p14:creationId xmlns:p14="http://schemas.microsoft.com/office/powerpoint/2010/main" val="4167019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/>
          <p:cNvSpPr txBox="1">
            <a:spLocks/>
          </p:cNvSpPr>
          <p:nvPr/>
        </p:nvSpPr>
        <p:spPr>
          <a:xfrm>
            <a:off x="179512" y="332656"/>
            <a:ext cx="8856984" cy="4606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</a:rPr>
              <a:t>Финансовая грамотность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1196752"/>
            <a:ext cx="680424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b="1" u="sng" dirty="0" smtClean="0">
                <a:solidFill>
                  <a:schemeClr val="accent5">
                    <a:lumMod val="75000"/>
                  </a:schemeClr>
                </a:solidFill>
                <a:latin typeface="Cambria" pitchFamily="18" charset="0"/>
              </a:rPr>
              <a:t>Основы финансовой грамотности: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dirty="0" smtClean="0">
                <a:latin typeface="Cambria" pitchFamily="18" charset="0"/>
              </a:rPr>
              <a:t>понимание природы и функции денег;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dirty="0" smtClean="0">
                <a:latin typeface="Cambria" pitchFamily="18" charset="0"/>
              </a:rPr>
              <a:t>умение ценить деньги;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dirty="0" smtClean="0">
                <a:latin typeface="Cambria" pitchFamily="18" charset="0"/>
              </a:rPr>
              <a:t>умение считать деньги;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dirty="0" smtClean="0">
                <a:latin typeface="Cambria" pitchFamily="18" charset="0"/>
              </a:rPr>
              <a:t>умение составлять финансовый отчет;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dirty="0" smtClean="0">
                <a:latin typeface="Cambria" pitchFamily="18" charset="0"/>
              </a:rPr>
              <a:t>умение экономить и сберегать;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dirty="0" smtClean="0">
                <a:latin typeface="Cambria" pitchFamily="18" charset="0"/>
              </a:rPr>
              <a:t>умение тратить деньги и жить по средствам;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dirty="0" smtClean="0">
                <a:latin typeface="Cambria" pitchFamily="18" charset="0"/>
              </a:rPr>
              <a:t>умение делиться.</a:t>
            </a:r>
            <a:endParaRPr lang="ru-RU" sz="2400" dirty="0">
              <a:latin typeface="Cambria" pitchFamily="18" charset="0"/>
            </a:endParaRPr>
          </a:p>
        </p:txBody>
      </p:sp>
      <p:pic>
        <p:nvPicPr>
          <p:cNvPr id="16386" name="Picture 2" descr="https://ds04.infourok.ru/uploads/ex/1305/001792a4-8080fa18/img6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0038" y="1754270"/>
            <a:ext cx="3829285" cy="2871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4201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Обучение основам финансовой грамотности – это необходимый этап полноценного развития ребёнка. </a:t>
            </a:r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 descr="https://sun9-34.userapi.com/impf/8Vxr-v1zJTEQhiMzTwSyoB7qJuzcWm7oIdXxkw/jt4HgncJTfg.jpg?size=1000x666&amp;quality=96&amp;proxy=1&amp;sign=8945e35d5bfd8a0a69f86f3b4eeb9254"/>
          <p:cNvPicPr>
            <a:picLocks noGrp="1"/>
          </p:cNvPicPr>
          <p:nvPr>
            <p:ph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996952"/>
            <a:ext cx="5040560" cy="35283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71665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1427</TotalTime>
  <Words>499</Words>
  <Application>Microsoft Office PowerPoint</Application>
  <PresentationFormat>Экран (4:3)</PresentationFormat>
  <Paragraphs>103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21</vt:i4>
      </vt:variant>
    </vt:vector>
  </HeadingPairs>
  <TitlesOfParts>
    <vt:vector size="23" baseType="lpstr">
      <vt:lpstr>Custom Design</vt:lpstr>
      <vt:lpstr>Воздушный поток</vt:lpstr>
      <vt:lpstr>Презентация PowerPoint</vt:lpstr>
      <vt:lpstr> 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Приемы</vt:lpstr>
      <vt:lpstr>Прием «Дай 5»</vt:lpstr>
      <vt:lpstr>      Прием « Постер»</vt:lpstr>
      <vt:lpstr>Презентация PowerPoint</vt:lpstr>
      <vt:lpstr>Презентация PowerPoint</vt:lpstr>
      <vt:lpstr>онлайн игр: </vt:lpstr>
      <vt:lpstr>Обучающие мультфильмы по финансовой грамотности </vt:lpstr>
      <vt:lpstr>Книги по финансовой грамотности </vt:lpstr>
      <vt:lpstr>Презентация PowerPoint</vt:lpstr>
      <vt:lpstr>Презентация PowerPoint</vt:lpstr>
      <vt:lpstr>Презентация PowerPoint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Registered User</dc:creator>
  <cp:lastModifiedBy>Евгений</cp:lastModifiedBy>
  <cp:revision>108</cp:revision>
  <dcterms:created xsi:type="dcterms:W3CDTF">2014-04-01T16:35:38Z</dcterms:created>
  <dcterms:modified xsi:type="dcterms:W3CDTF">2021-12-08T08:29:04Z</dcterms:modified>
</cp:coreProperties>
</file>