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4" r:id="rId1"/>
  </p:sldMasterIdLst>
  <p:notesMasterIdLst>
    <p:notesMasterId r:id="rId24"/>
  </p:notesMasterIdLst>
  <p:sldIdLst>
    <p:sldId id="284" r:id="rId2"/>
    <p:sldId id="259" r:id="rId3"/>
    <p:sldId id="260" r:id="rId4"/>
    <p:sldId id="261" r:id="rId5"/>
    <p:sldId id="262" r:id="rId6"/>
    <p:sldId id="272" r:id="rId7"/>
    <p:sldId id="266" r:id="rId8"/>
    <p:sldId id="264" r:id="rId9"/>
    <p:sldId id="268" r:id="rId10"/>
    <p:sldId id="269" r:id="rId11"/>
    <p:sldId id="270" r:id="rId12"/>
    <p:sldId id="263" r:id="rId13"/>
    <p:sldId id="265" r:id="rId14"/>
    <p:sldId id="267" r:id="rId15"/>
    <p:sldId id="271" r:id="rId16"/>
    <p:sldId id="277" r:id="rId17"/>
    <p:sldId id="275" r:id="rId18"/>
    <p:sldId id="276" r:id="rId19"/>
    <p:sldId id="273" r:id="rId20"/>
    <p:sldId id="274" r:id="rId21"/>
    <p:sldId id="282" r:id="rId22"/>
    <p:sldId id="28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2" autoAdjust="0"/>
    <p:restoredTop sz="94673" autoAdjust="0"/>
  </p:normalViewPr>
  <p:slideViewPr>
    <p:cSldViewPr>
      <p:cViewPr>
        <p:scale>
          <a:sx n="70" d="100"/>
          <a:sy n="70" d="100"/>
        </p:scale>
        <p:origin x="-2730" y="-8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575E80-6EB1-4C64-B3B7-DE1FF7D4EA2E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7EDFC5-9525-47FE-B091-C5F6472712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7EDFC5-9525-47FE-B091-C5F64727129A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17.10.2025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764704"/>
            <a:ext cx="7200800" cy="3888432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МАОУ СОШ №24 г. Белово</a:t>
            </a:r>
            <a:br>
              <a:rPr lang="ru-RU" sz="4000" dirty="0" smtClean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4000" dirty="0" smtClean="0"/>
              <a:t>«Организация деятельности учащихся в школьной теплице» </a:t>
            </a:r>
            <a:br>
              <a:rPr lang="ru-RU" sz="4000" dirty="0" smtClean="0"/>
            </a:br>
            <a:r>
              <a:rPr lang="ru-RU" sz="3100" dirty="0" smtClean="0"/>
              <a:t> </a:t>
            </a:r>
            <a:r>
              <a:rPr lang="ru-RU" sz="2200" dirty="0" smtClean="0">
                <a:solidFill>
                  <a:schemeClr val="tx1"/>
                </a:solidFill>
              </a:rPr>
              <a:t>Презентация педагогического опыта</a:t>
            </a:r>
            <a:br>
              <a:rPr lang="ru-RU" sz="2200" dirty="0" smtClean="0">
                <a:solidFill>
                  <a:schemeClr val="tx1"/>
                </a:solidFill>
              </a:rPr>
            </a:br>
            <a:r>
              <a:rPr lang="ru-RU" sz="2000" dirty="0" smtClean="0"/>
              <a:t> 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8104" y="4581128"/>
            <a:ext cx="3312040" cy="1928656"/>
          </a:xfrm>
        </p:spPr>
        <p:txBody>
          <a:bodyPr>
            <a:normAutofit fontScale="85000" lnSpcReduction="20000"/>
          </a:bodyPr>
          <a:lstStyle/>
          <a:p>
            <a:r>
              <a:rPr lang="ru-RU" sz="2900" dirty="0" smtClean="0"/>
              <a:t>Исполнитель</a:t>
            </a:r>
            <a:r>
              <a:rPr lang="ru-RU" sz="2800" dirty="0" smtClean="0"/>
              <a:t>: Кулагина Елена Михайловна, учитель внеурочной деятельности </a:t>
            </a:r>
            <a:br>
              <a:rPr lang="ru-RU" sz="2800" dirty="0" smtClean="0"/>
            </a:br>
            <a:endParaRPr lang="ru-RU" sz="28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3995936" y="6309320"/>
            <a:ext cx="1433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Белово 2022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</a:t>
            </a:r>
            <a:r>
              <a:rPr lang="ru-RU" sz="3200" dirty="0" smtClean="0"/>
              <a:t>Цель: 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204864"/>
            <a:ext cx="78488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+mj-lt"/>
              </a:rPr>
              <a:t>Познакомить аудиторию с формами, методами и приёмами, используемыми учителем внеурочной деятельности для организации учебного процесса в школьной теплице.</a:t>
            </a:r>
            <a:endParaRPr lang="ru-RU" sz="2800" dirty="0">
              <a:latin typeface="+mj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60648"/>
            <a:ext cx="7308304" cy="64807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</a:t>
            </a:r>
            <a:r>
              <a:rPr lang="ru-RU" sz="3600" dirty="0" smtClean="0"/>
              <a:t>Задачи: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124744"/>
            <a:ext cx="842493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</a:t>
            </a:r>
            <a:r>
              <a:rPr lang="ru-RU" sz="2400" dirty="0" smtClean="0"/>
              <a:t>. Показать, каким образом, на базе школьной теплицы, можно ненавязчиво приобщать детей к трудовой деятельности, направленной на получение результата, несущего эстетическое удовлетворение, знания в эколого-биологическом направлении.</a:t>
            </a:r>
          </a:p>
          <a:p>
            <a:endParaRPr lang="ru-RU" sz="2400" dirty="0" smtClean="0"/>
          </a:p>
          <a:p>
            <a:r>
              <a:rPr lang="ru-RU" sz="2400" dirty="0" smtClean="0"/>
              <a:t>2.Поделиться  с коллегами опытом  в организации процессов обучения, воспитания, развития учащихся, используя биологические ресурсы.</a:t>
            </a:r>
          </a:p>
          <a:p>
            <a:endParaRPr lang="ru-RU" sz="2400" dirty="0" smtClean="0"/>
          </a:p>
          <a:p>
            <a:r>
              <a:rPr lang="ru-RU" sz="2400" dirty="0" smtClean="0"/>
              <a:t>3. Подчеркнуть необходимость существования и развития учреждений дополнительного образования, способных привлечь</a:t>
            </a:r>
            <a:r>
              <a:rPr lang="en-US" sz="2400" dirty="0" smtClean="0"/>
              <a:t> </a:t>
            </a:r>
            <a:r>
              <a:rPr lang="ru-RU" sz="2400" dirty="0" smtClean="0"/>
              <a:t>детей, и создать условия для активизации самостоятельности, </a:t>
            </a:r>
            <a:r>
              <a:rPr lang="ru-RU" sz="2400" dirty="0" err="1" smtClean="0"/>
              <a:t>социокультурного</a:t>
            </a:r>
            <a:r>
              <a:rPr lang="ru-RU" sz="2400" dirty="0" smtClean="0"/>
              <a:t> развития каждого обучающегося, для его самореализации.</a:t>
            </a: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5040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     </a:t>
            </a:r>
            <a:r>
              <a:rPr lang="ru-RU" sz="3600" dirty="0" smtClean="0"/>
              <a:t>Пояснительная </a:t>
            </a:r>
            <a:r>
              <a:rPr lang="ru-RU" sz="3600" dirty="0" smtClean="0"/>
              <a:t>записка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6525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 smtClean="0"/>
              <a:t>Развитие научно-технического прогресса  усилило негативное влияние человека на окружающую среду и  здоровье подрастающего поколения.</a:t>
            </a:r>
          </a:p>
          <a:p>
            <a:pPr marL="0" indent="0">
              <a:buNone/>
            </a:pPr>
            <a:r>
              <a:rPr lang="ru-RU" sz="1800" dirty="0" smtClean="0"/>
              <a:t>Очень важно вызвать интерес у ребенка к экологическому воспитанию на начальном этапе становления личности. Это должно строиться на основе гуманного и бережного отношения к природе через формирование экологической культуры ребенка, мировоззрения,  мышления и сознания. Формирование этих качеств возможно через познавательную и практическую деятельность, которую мы и осуществляем на своих занятиях.</a:t>
            </a:r>
          </a:p>
          <a:p>
            <a:pPr marL="0" indent="0">
              <a:buNone/>
            </a:pPr>
            <a:r>
              <a:rPr lang="ru-RU" sz="1800" dirty="0" smtClean="0"/>
              <a:t> Малоподвижный образ жизни ведёт к нарушению здоровья. Социальные сети, виртуальные игры все больше вытесняют живое общение, дети не умеют общаться, им сложно находиться в коллективе. В семьях не всегда благоприятная обстановка. И в первую очередь от этого страдают дети. Наша задача дать детям </a:t>
            </a:r>
            <a:r>
              <a:rPr lang="ru-RU" sz="1800" b="1" dirty="0" smtClean="0"/>
              <a:t>знания, умения, навыки  в области овощеводства и  комнатного цветоводства. </a:t>
            </a:r>
            <a:r>
              <a:rPr lang="ru-RU" sz="1800" dirty="0" smtClean="0"/>
              <a:t>Мы даем детям возможность для самореализации и развития их творческих способностей в их свободное время. Помогаем расширить кругозор, повысить интеллектуальный уровень, развивать логическое мышление, приучаем к качественному труду, аккуратности, ответственности, умению работать в коллективе и самостоятельно, учим ставить цель, чтобы получить результат, правильно формулировать мысли. </a:t>
            </a:r>
          </a:p>
          <a:p>
            <a:pPr marL="0" indent="0">
              <a:buNone/>
            </a:pPr>
            <a:r>
              <a:rPr lang="ru-RU" sz="1800" dirty="0" smtClean="0"/>
              <a:t>Мы стараемся вовлечь, заинтересовать, создать в объединении такую атмосферу, чтобы детям хотелось идти к нам с удовольствием.  Активно применяем  на занятиях различные педагогические технологии: информационно-коммуникативные, личностно-ориентированные, сотрудничества, свободного воспитания, проектно-исследовательской  деятельности, контроля знаний, </a:t>
            </a:r>
            <a:r>
              <a:rPr lang="ru-RU" sz="1800" dirty="0" err="1" smtClean="0"/>
              <a:t>здоровьесберегающие</a:t>
            </a:r>
            <a:r>
              <a:rPr lang="ru-RU" sz="1800" dirty="0" smtClean="0"/>
              <a:t>.</a:t>
            </a:r>
          </a:p>
          <a:p>
            <a:pPr marL="0" indent="0">
              <a:buNone/>
            </a:pPr>
            <a:endParaRPr lang="ru-RU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51440" cy="50405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Актуальность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52736"/>
            <a:ext cx="8352928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Актуальность данной темы заключается как раз  в присутствии экологической составляющей на занятиях, работе с биологическими  ресурсами, создании условий, способных помочь детям научиться видеть прекрасное, а так же творить его  своими руками. </a:t>
            </a:r>
          </a:p>
          <a:p>
            <a:r>
              <a:rPr lang="ru-RU" sz="1600" dirty="0" smtClean="0"/>
              <a:t>Практическая  деятельность с растениями, с землей, водой не только вызывает у детей  огромный интерес, но и  способствует:</a:t>
            </a:r>
          </a:p>
          <a:p>
            <a:r>
              <a:rPr lang="ru-RU" sz="1600" dirty="0" smtClean="0"/>
              <a:t>-развитию творческой деятельности;</a:t>
            </a:r>
          </a:p>
          <a:p>
            <a:r>
              <a:rPr lang="ru-RU" sz="1600" dirty="0" smtClean="0"/>
              <a:t>-развитию личностных качеств;</a:t>
            </a:r>
          </a:p>
          <a:p>
            <a:r>
              <a:rPr lang="ru-RU" sz="1600" dirty="0" smtClean="0"/>
              <a:t>-развитию способностей к самостоятельным выводам и суждениям;</a:t>
            </a:r>
          </a:p>
          <a:p>
            <a:r>
              <a:rPr lang="ru-RU" sz="1600" dirty="0" smtClean="0"/>
              <a:t>-формированию интереса к научной деятельности;</a:t>
            </a:r>
          </a:p>
          <a:p>
            <a:r>
              <a:rPr lang="ru-RU" sz="1600" dirty="0" smtClean="0"/>
              <a:t>-повышению социализации;</a:t>
            </a:r>
          </a:p>
          <a:p>
            <a:r>
              <a:rPr lang="ru-RU" sz="1600" dirty="0" smtClean="0"/>
              <a:t>-выявлению одаренных детей, ориентированных на дальнейшую научную деятельность.  </a:t>
            </a:r>
          </a:p>
          <a:p>
            <a:r>
              <a:rPr lang="ru-RU" sz="1600" dirty="0" smtClean="0"/>
              <a:t>В процессе практической деятельности мы ненавязчиво знакомим детей с различными видами комнатных растений и овощных культур. Учим, как правильно посадить, ухаживать, хранить. Рассказываем о пользе и применении в жизни, в питании, медицине. Строим процесс обучения и воспитания на внутренних побуждениях: «Я сам», «Я хочу», «Я могу», но под руководством педагога. Дети не боятся физической работы, связанной с землей, а мы всегда можем предложить им несколько видов деятельности на выбор, чем им сегодня больше хочется заниматься: поливать, опрыскивать, мыть, обрезать растения, рыхлить  почву, сеять землю, готовить грунт, емкости для рассады, мыть </a:t>
            </a:r>
            <a:r>
              <a:rPr lang="ru-RU" sz="1600" dirty="0" err="1" smtClean="0"/>
              <a:t>стелажи</a:t>
            </a:r>
            <a:r>
              <a:rPr lang="ru-RU" sz="1600" dirty="0" smtClean="0"/>
              <a:t>, подписывать растения, находить о них информацию в справочниках, играть. Но  больше всего дети любят сажать растения.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363272" cy="69269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Виды </a:t>
            </a:r>
            <a:r>
              <a:rPr lang="ru-RU" sz="3200" dirty="0" smtClean="0"/>
              <a:t>деятельности</a:t>
            </a: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251520" y="908720"/>
            <a:ext cx="8435280" cy="5415880"/>
          </a:xfrm>
        </p:spPr>
        <p:txBody>
          <a:bodyPr/>
          <a:lstStyle/>
          <a:p>
            <a:r>
              <a:rPr lang="ru-RU" dirty="0" smtClean="0"/>
              <a:t>Учебно-познавательная;</a:t>
            </a:r>
          </a:p>
          <a:p>
            <a:r>
              <a:rPr lang="ru-RU" dirty="0" smtClean="0"/>
              <a:t>Практическая;</a:t>
            </a:r>
          </a:p>
          <a:p>
            <a:r>
              <a:rPr lang="ru-RU" dirty="0" smtClean="0"/>
              <a:t>Научно-исследовательская;</a:t>
            </a:r>
          </a:p>
          <a:p>
            <a:r>
              <a:rPr lang="ru-RU" dirty="0" smtClean="0"/>
              <a:t>Игровая;</a:t>
            </a:r>
          </a:p>
          <a:p>
            <a:r>
              <a:rPr lang="ru-RU" dirty="0" smtClean="0"/>
              <a:t>Проектная.</a:t>
            </a:r>
          </a:p>
          <a:p>
            <a:endParaRPr lang="ru-RU" dirty="0"/>
          </a:p>
        </p:txBody>
      </p:sp>
      <p:pic>
        <p:nvPicPr>
          <p:cNvPr id="1026" name="Picture 2" descr="C:\Users\Диана\Desktop\фото к конкурсу кормушка для птиц\IMG_12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239518" y="1673250"/>
            <a:ext cx="5472607" cy="4087564"/>
          </a:xfrm>
          <a:prstGeom prst="rect">
            <a:avLst/>
          </a:prstGeom>
          <a:noFill/>
        </p:spPr>
      </p:pic>
      <p:pic>
        <p:nvPicPr>
          <p:cNvPr id="1027" name="Picture 3" descr="C:\Users\Диана\Desktop\фото к конкурсу кормушка для птиц\IMG_00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56992"/>
            <a:ext cx="4303350" cy="3227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04088"/>
            <a:ext cx="8223448" cy="276640"/>
          </a:xfrm>
        </p:spPr>
        <p:txBody>
          <a:bodyPr>
            <a:noAutofit/>
          </a:bodyPr>
          <a:lstStyle/>
          <a:p>
            <a:r>
              <a:rPr lang="ru-RU" sz="3200" dirty="0" smtClean="0"/>
              <a:t>Организация деятельности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105273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-Планирование;</a:t>
            </a:r>
          </a:p>
          <a:p>
            <a:r>
              <a:rPr lang="ru-RU" sz="2400" dirty="0" smtClean="0"/>
              <a:t>-Последовательность выполнения работ;</a:t>
            </a:r>
          </a:p>
          <a:p>
            <a:r>
              <a:rPr lang="ru-RU" sz="2400" dirty="0" smtClean="0"/>
              <a:t>-Отслеживание результатов;</a:t>
            </a:r>
          </a:p>
          <a:p>
            <a:r>
              <a:rPr lang="ru-RU" sz="2400" dirty="0" smtClean="0"/>
              <a:t>-Подведение итогов.</a:t>
            </a:r>
          </a:p>
          <a:p>
            <a:r>
              <a:rPr lang="ru-RU" sz="2400" dirty="0" smtClean="0"/>
              <a:t> -Работа над ошибками.</a:t>
            </a:r>
          </a:p>
          <a:p>
            <a:endParaRPr lang="ru-RU" sz="2400" b="1" dirty="0" smtClean="0"/>
          </a:p>
        </p:txBody>
      </p:sp>
      <p:pic>
        <p:nvPicPr>
          <p:cNvPr id="3074" name="Picture 2" descr="C:\Users\Диана\Desktop\фото к конкурсу кормушка для птиц\DSC_03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140968"/>
            <a:ext cx="5222606" cy="3456384"/>
          </a:xfrm>
          <a:prstGeom prst="rect">
            <a:avLst/>
          </a:prstGeom>
          <a:noFill/>
        </p:spPr>
      </p:pic>
      <p:pic>
        <p:nvPicPr>
          <p:cNvPr id="3075" name="Picture 3" descr="C:\Users\Диана\Desktop\фото к конкурсу кормушка для птиц\IMG_56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944041" y="2624911"/>
            <a:ext cx="4512501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33792" cy="432048"/>
          </a:xfrm>
        </p:spPr>
        <p:txBody>
          <a:bodyPr>
            <a:noAutofit/>
          </a:bodyPr>
          <a:lstStyle/>
          <a:p>
            <a:r>
              <a:rPr lang="ru-RU" sz="3200" dirty="0" smtClean="0"/>
              <a:t>           Планирование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144384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836712"/>
            <a:ext cx="8964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endParaRPr lang="ru-RU" b="1" dirty="0" smtClean="0"/>
          </a:p>
          <a:p>
            <a:r>
              <a:rPr lang="ru-RU" dirty="0" smtClean="0"/>
              <a:t>-Выбираем вид деятельности;</a:t>
            </a:r>
          </a:p>
          <a:p>
            <a:r>
              <a:rPr lang="ru-RU" dirty="0" smtClean="0"/>
              <a:t>-Вводная беседа;</a:t>
            </a:r>
          </a:p>
          <a:p>
            <a:r>
              <a:rPr lang="ru-RU" dirty="0" smtClean="0"/>
              <a:t>-Определяемся с целью: когда, что, для чего, какой конечный результат мы хотим получить;</a:t>
            </a:r>
          </a:p>
          <a:p>
            <a:r>
              <a:rPr lang="ru-RU" dirty="0" smtClean="0"/>
              <a:t>-Рассчитываем, что именно, сколько, нам необходимо для успешного процесса (выбор растений, материалов, оборудования, инструментов, грунта и т.д.);</a:t>
            </a:r>
          </a:p>
          <a:p>
            <a:r>
              <a:rPr lang="ru-RU" dirty="0" smtClean="0"/>
              <a:t>-Распределяем обязанности, в зависимости от возраста и желаний детей.</a:t>
            </a:r>
            <a:endParaRPr lang="ru-RU" dirty="0"/>
          </a:p>
        </p:txBody>
      </p:sp>
      <p:pic>
        <p:nvPicPr>
          <p:cNvPr id="7171" name="Picture 3" descr="C:\Users\Диана\Desktop\фото к конкурсу кормушка для птиц\DSC_03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01008"/>
            <a:ext cx="4356484" cy="2904323"/>
          </a:xfrm>
          <a:prstGeom prst="rect">
            <a:avLst/>
          </a:prstGeom>
          <a:noFill/>
        </p:spPr>
      </p:pic>
      <p:pic>
        <p:nvPicPr>
          <p:cNvPr id="7172" name="Picture 4" descr="C:\Users\Диана\Desktop\фото к конкурсу кормушка для птиц\DSC_03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501008"/>
            <a:ext cx="4320479" cy="28803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367464" cy="1730456"/>
          </a:xfrm>
        </p:spPr>
        <p:txBody>
          <a:bodyPr>
            <a:normAutofit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 </a:t>
            </a:r>
            <a:r>
              <a:rPr lang="ru-RU" sz="3200" dirty="0" smtClean="0"/>
              <a:t>Последовательность выполнения </a:t>
            </a:r>
            <a:r>
              <a:rPr lang="ru-RU" sz="3200" dirty="0" smtClean="0"/>
              <a:t>работ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35696" y="764704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772816"/>
            <a:ext cx="66784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271463" algn="l"/>
              </a:tabLst>
            </a:pPr>
            <a:r>
              <a:rPr lang="ru-RU" dirty="0" smtClean="0"/>
              <a:t>- алгоритм действий;</a:t>
            </a:r>
          </a:p>
          <a:p>
            <a:r>
              <a:rPr lang="ru-RU" dirty="0" smtClean="0"/>
              <a:t>-работа по направлениям;</a:t>
            </a:r>
          </a:p>
          <a:p>
            <a:r>
              <a:rPr lang="ru-RU" dirty="0" smtClean="0"/>
              <a:t>-работа в группах;</a:t>
            </a:r>
          </a:p>
          <a:p>
            <a:r>
              <a:rPr lang="ru-RU" dirty="0" smtClean="0"/>
              <a:t>-индивидуальная работа;</a:t>
            </a:r>
          </a:p>
          <a:p>
            <a:r>
              <a:rPr lang="ru-RU" dirty="0" smtClean="0"/>
              <a:t>-творческий поиск.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772816"/>
            <a:ext cx="3689515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Users\Диана\Desktop\фото к конкурсу кормушка для птиц\DSC_03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429000"/>
            <a:ext cx="4862066" cy="324137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7632848" cy="86409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Отслеживание результатов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196752"/>
            <a:ext cx="6174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</a:t>
            </a:r>
          </a:p>
          <a:p>
            <a:r>
              <a:rPr lang="ru-RU" dirty="0" smtClean="0"/>
              <a:t>           ежедневный уход                                       наблюдение 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3490957" cy="4675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988840"/>
            <a:ext cx="3534272" cy="4680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Подведение </a:t>
            </a:r>
            <a:r>
              <a:rPr lang="ru-RU" sz="3600" dirty="0" smtClean="0"/>
              <a:t>итогов и 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работа над </a:t>
            </a:r>
            <a:r>
              <a:rPr lang="ru-RU" sz="3600" dirty="0" smtClean="0"/>
              <a:t>ошибками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1268760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-Выясняем, справились ли мы с поставленной задачей.</a:t>
            </a:r>
          </a:p>
          <a:p>
            <a:r>
              <a:rPr lang="ru-RU" dirty="0" smtClean="0"/>
              <a:t>-Отмечаем наиболее активных детей, которые ухаживали не только за своими растениями, но и  проявляли постоянный интерес к жизни в теплице. </a:t>
            </a:r>
          </a:p>
          <a:p>
            <a:r>
              <a:rPr lang="ru-RU" dirty="0" smtClean="0"/>
              <a:t>-Сравниваем результаты. Работаем над ошибками.</a:t>
            </a:r>
          </a:p>
          <a:p>
            <a:r>
              <a:rPr lang="ru-RU" dirty="0" smtClean="0"/>
              <a:t> -Поощряем (грамоты, сладости, подарки).                          </a:t>
            </a:r>
          </a:p>
          <a:p>
            <a:r>
              <a:rPr lang="ru-RU" dirty="0" smtClean="0"/>
              <a:t> -Выращенные своими руками растения дети, при желании, забирают домой.</a:t>
            </a:r>
          </a:p>
        </p:txBody>
      </p:sp>
      <p:pic>
        <p:nvPicPr>
          <p:cNvPr id="4" name="Picture 2" descr="C:\Users\Диана\Desktop\фото к конкурсу кормушка для птиц\DSC_0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501008"/>
            <a:ext cx="4288625" cy="2995744"/>
          </a:xfrm>
          <a:prstGeom prst="rect">
            <a:avLst/>
          </a:prstGeom>
          <a:noFill/>
        </p:spPr>
      </p:pic>
      <p:pic>
        <p:nvPicPr>
          <p:cNvPr id="8194" name="Picture 2" descr="E:\фото для статей\фото для статей\DSC_03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501008"/>
            <a:ext cx="4464496" cy="29763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521824" cy="7829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</a:t>
            </a:r>
            <a:r>
              <a:rPr lang="ru-RU" sz="3600" dirty="0" smtClean="0"/>
              <a:t>Формы</a:t>
            </a:r>
            <a:r>
              <a:rPr lang="ru-RU" dirty="0" smtClean="0"/>
              <a:t>                </a:t>
            </a:r>
            <a:r>
              <a:rPr lang="ru-RU" sz="3600" dirty="0" smtClean="0"/>
              <a:t>Методы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836712"/>
            <a:ext cx="396044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Групповые </a:t>
            </a:r>
            <a:r>
              <a:rPr lang="ru-RU" dirty="0" smtClean="0"/>
              <a:t>и индивидуальные практические занятия с обучающимися ;</a:t>
            </a:r>
          </a:p>
          <a:p>
            <a:r>
              <a:rPr lang="ru-RU" dirty="0" smtClean="0"/>
              <a:t>Беседа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Поручения</a:t>
            </a:r>
            <a:r>
              <a:rPr lang="ru-RU" dirty="0" smtClean="0"/>
              <a:t>;</a:t>
            </a:r>
          </a:p>
          <a:p>
            <a:r>
              <a:rPr lang="ru-RU" dirty="0" smtClean="0"/>
              <a:t>Вопрос-ответ(обоюдный</a:t>
            </a:r>
            <a:r>
              <a:rPr lang="ru-RU" dirty="0" smtClean="0"/>
              <a:t>);</a:t>
            </a:r>
          </a:p>
          <a:p>
            <a:r>
              <a:rPr lang="ru-RU" dirty="0" smtClean="0"/>
              <a:t>Игра</a:t>
            </a:r>
            <a:r>
              <a:rPr lang="ru-RU" dirty="0" smtClean="0"/>
              <a:t>;</a:t>
            </a:r>
          </a:p>
          <a:p>
            <a:r>
              <a:rPr lang="ru-RU" dirty="0" smtClean="0"/>
              <a:t>Сотрудничество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95936" y="1052736"/>
            <a:ext cx="38884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Совместная </a:t>
            </a:r>
            <a:r>
              <a:rPr lang="ru-RU" dirty="0" smtClean="0"/>
              <a:t>практическая деятельность.(усвоение информации на 80%-90%)</a:t>
            </a:r>
          </a:p>
          <a:p>
            <a:r>
              <a:rPr lang="ru-RU" dirty="0" smtClean="0"/>
              <a:t>Слушаем </a:t>
            </a:r>
            <a:r>
              <a:rPr lang="ru-RU" dirty="0" smtClean="0"/>
              <a:t>и видим.(30%)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56992"/>
            <a:ext cx="5151328" cy="334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 descr="C:\Users\Диана\Desktop\фото к конкурсу кормушка для птиц\IMG_08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024651" y="2879944"/>
            <a:ext cx="4389500" cy="3278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367464" cy="83671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Факторы, стимулирующие активность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836712"/>
            <a:ext cx="856895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1. Познавательный интерес к практической работе по специализации </a:t>
            </a:r>
            <a:r>
              <a:rPr lang="ru-RU" sz="2000" dirty="0" err="1" smtClean="0"/>
              <a:t>цвеводство</a:t>
            </a:r>
            <a:r>
              <a:rPr lang="ru-RU" sz="2000" dirty="0" smtClean="0"/>
              <a:t>;</a:t>
            </a:r>
          </a:p>
          <a:p>
            <a:r>
              <a:rPr lang="ru-RU" sz="2000" dirty="0" smtClean="0"/>
              <a:t>2. Учебно-познавательная деятельность на основе сотрудничества детей с педагогом;</a:t>
            </a:r>
          </a:p>
          <a:p>
            <a:r>
              <a:rPr lang="ru-RU" sz="2000" dirty="0" smtClean="0"/>
              <a:t>3. Самостоятельность;</a:t>
            </a:r>
          </a:p>
          <a:p>
            <a:r>
              <a:rPr lang="ru-RU" sz="2000" dirty="0" smtClean="0"/>
              <a:t>4.Состязательность;</a:t>
            </a:r>
          </a:p>
          <a:p>
            <a:r>
              <a:rPr lang="ru-RU" sz="2000" dirty="0" smtClean="0"/>
              <a:t>5. Получение ощутимого результата;</a:t>
            </a:r>
          </a:p>
          <a:p>
            <a:r>
              <a:rPr lang="ru-RU" sz="2000" dirty="0" smtClean="0"/>
              <a:t>6. Поощрение.</a:t>
            </a:r>
            <a:endParaRPr lang="ru-RU" sz="20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56992"/>
            <a:ext cx="4475989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Диана\Desktop\фото к конкурсу кормушка для птиц\IMG_56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2408209"/>
            <a:ext cx="4896544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67844" y="2550840"/>
            <a:ext cx="2232248" cy="95361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Необходимое</a:t>
            </a:r>
            <a:r>
              <a:rPr lang="ru-RU" sz="2400" b="1" dirty="0" smtClean="0"/>
              <a:t> </a:t>
            </a:r>
            <a:r>
              <a:rPr lang="ru-RU" sz="2000" b="1" dirty="0" smtClean="0"/>
              <a:t>оборудование</a:t>
            </a:r>
            <a:endParaRPr lang="ru-RU" sz="2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383868" y="5589240"/>
            <a:ext cx="1728192" cy="7200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Поддоны для пропитки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372200" y="2782652"/>
            <a:ext cx="1800200" cy="64807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Горшки, контейнеры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19872" y="4221088"/>
            <a:ext cx="1656184" cy="7200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дренаж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466604" y="260648"/>
            <a:ext cx="1728192" cy="72008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Вода (живая)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491880" y="1484784"/>
            <a:ext cx="1584176" cy="7920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Пластиковые стаканы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2708920"/>
            <a:ext cx="1584176" cy="79553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Укрывной материал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332656"/>
            <a:ext cx="2232248" cy="1800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Исходный материал (маточник)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868144" y="476672"/>
            <a:ext cx="2160240" cy="1800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Инструмент:</a:t>
            </a:r>
          </a:p>
          <a:p>
            <a:pPr algn="ctr"/>
            <a:r>
              <a:rPr lang="ru-RU" dirty="0" smtClean="0"/>
              <a:t>-совки</a:t>
            </a:r>
          </a:p>
          <a:p>
            <a:pPr algn="ctr"/>
            <a:r>
              <a:rPr lang="ru-RU" dirty="0" smtClean="0"/>
              <a:t>-ножницы</a:t>
            </a:r>
          </a:p>
          <a:p>
            <a:pPr algn="ctr"/>
            <a:r>
              <a:rPr lang="ru-RU" dirty="0" smtClean="0"/>
              <a:t>-лейки</a:t>
            </a:r>
          </a:p>
          <a:p>
            <a:pPr algn="ctr"/>
            <a:r>
              <a:rPr lang="ru-RU" dirty="0" smtClean="0"/>
              <a:t>-сито</a:t>
            </a:r>
          </a:p>
          <a:p>
            <a:pPr algn="ctr"/>
            <a:r>
              <a:rPr lang="ru-RU" dirty="0" smtClean="0"/>
              <a:t>-перчатки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19696" y="4221088"/>
            <a:ext cx="2352104" cy="23042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Смесь </a:t>
            </a:r>
            <a:r>
              <a:rPr lang="ru-RU" dirty="0" err="1" smtClean="0"/>
              <a:t>почвогрунта</a:t>
            </a:r>
            <a:r>
              <a:rPr lang="ru-RU" dirty="0" smtClean="0"/>
              <a:t>:</a:t>
            </a:r>
          </a:p>
          <a:p>
            <a:pPr algn="ctr"/>
            <a:r>
              <a:rPr lang="ru-RU" dirty="0" smtClean="0"/>
              <a:t>-дерновая земля</a:t>
            </a:r>
          </a:p>
          <a:p>
            <a:pPr algn="ctr"/>
            <a:r>
              <a:rPr lang="ru-RU" dirty="0" smtClean="0"/>
              <a:t>-песок</a:t>
            </a:r>
          </a:p>
          <a:p>
            <a:pPr algn="ctr"/>
            <a:r>
              <a:rPr lang="ru-RU" dirty="0" smtClean="0"/>
              <a:t>-торф</a:t>
            </a:r>
          </a:p>
          <a:p>
            <a:pPr algn="ctr"/>
            <a:r>
              <a:rPr lang="ru-RU" dirty="0" smtClean="0"/>
              <a:t>-мох</a:t>
            </a:r>
          </a:p>
          <a:p>
            <a:pPr algn="ctr"/>
            <a:r>
              <a:rPr lang="ru-RU" dirty="0" smtClean="0"/>
              <a:t>-пенопласт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4221088"/>
            <a:ext cx="2016224" cy="20882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Корневин</a:t>
            </a:r>
            <a:r>
              <a:rPr lang="ru-RU" dirty="0" smtClean="0"/>
              <a:t>- препарат для стимуляции роста корней</a:t>
            </a:r>
            <a:endParaRPr lang="ru-RU" dirty="0"/>
          </a:p>
        </p:txBody>
      </p:sp>
      <p:cxnSp>
        <p:nvCxnSpPr>
          <p:cNvPr id="16" name="Прямая со стрелкой 15"/>
          <p:cNvCxnSpPr/>
          <p:nvPr/>
        </p:nvCxnSpPr>
        <p:spPr>
          <a:xfrm flipH="1" flipV="1">
            <a:off x="2555776" y="2276872"/>
            <a:ext cx="612068" cy="2739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2" idx="1"/>
          </p:cNvCxnSpPr>
          <p:nvPr/>
        </p:nvCxnSpPr>
        <p:spPr>
          <a:xfrm flipH="1">
            <a:off x="2195736" y="3027648"/>
            <a:ext cx="97210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2" idx="0"/>
            <a:endCxn id="8" idx="2"/>
          </p:cNvCxnSpPr>
          <p:nvPr/>
        </p:nvCxnSpPr>
        <p:spPr>
          <a:xfrm flipV="1">
            <a:off x="4283968" y="2276872"/>
            <a:ext cx="0" cy="2739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8" idx="0"/>
            <a:endCxn id="6" idx="2"/>
          </p:cNvCxnSpPr>
          <p:nvPr/>
        </p:nvCxnSpPr>
        <p:spPr>
          <a:xfrm flipV="1">
            <a:off x="4283968" y="980728"/>
            <a:ext cx="46732" cy="5040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5400092" y="2276872"/>
            <a:ext cx="396044" cy="27396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>
            <a:off x="2681790" y="3504456"/>
            <a:ext cx="486054" cy="7166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2" idx="3"/>
            <a:endCxn id="4" idx="1"/>
          </p:cNvCxnSpPr>
          <p:nvPr/>
        </p:nvCxnSpPr>
        <p:spPr>
          <a:xfrm>
            <a:off x="5400092" y="3027648"/>
            <a:ext cx="972108" cy="7904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endCxn id="5" idx="0"/>
          </p:cNvCxnSpPr>
          <p:nvPr/>
        </p:nvCxnSpPr>
        <p:spPr>
          <a:xfrm>
            <a:off x="4247964" y="3504456"/>
            <a:ext cx="0" cy="7166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endCxn id="3" idx="0"/>
          </p:cNvCxnSpPr>
          <p:nvPr/>
        </p:nvCxnSpPr>
        <p:spPr>
          <a:xfrm>
            <a:off x="4247964" y="4941168"/>
            <a:ext cx="0" cy="6480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5400092" y="3504456"/>
            <a:ext cx="468052" cy="7166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3163904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352928" cy="83671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Школьные клумбы своими руками</a:t>
            </a:r>
            <a:endParaRPr lang="ru-RU" sz="3200" dirty="0"/>
          </a:p>
        </p:txBody>
      </p:sp>
      <p:pic>
        <p:nvPicPr>
          <p:cNvPr id="6147" name="Picture 3" descr="E:\фото для статей\фото для статей\DSC013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77072"/>
            <a:ext cx="3486968" cy="2615458"/>
          </a:xfrm>
          <a:prstGeom prst="rect">
            <a:avLst/>
          </a:prstGeom>
          <a:noFill/>
        </p:spPr>
      </p:pic>
      <p:pic>
        <p:nvPicPr>
          <p:cNvPr id="6148" name="Picture 4" descr="E:\фото для статей\фото для статей\IMG_00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77072"/>
            <a:ext cx="3576397" cy="2610290"/>
          </a:xfrm>
          <a:prstGeom prst="rect">
            <a:avLst/>
          </a:prstGeom>
          <a:noFill/>
        </p:spPr>
      </p:pic>
      <p:pic>
        <p:nvPicPr>
          <p:cNvPr id="7" name="Picture 5" descr="E:\фото для статей\фото для статей\DSC013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124744"/>
            <a:ext cx="3504424" cy="2628550"/>
          </a:xfrm>
          <a:prstGeom prst="rect">
            <a:avLst/>
          </a:prstGeom>
          <a:noFill/>
        </p:spPr>
      </p:pic>
      <p:pic>
        <p:nvPicPr>
          <p:cNvPr id="6150" name="Picture 6" descr="E:\фото для статей\фото для статей\P10207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1052736"/>
            <a:ext cx="3552597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51148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</a:t>
            </a:r>
            <a:r>
              <a:rPr lang="ru-RU" sz="3600" dirty="0" smtClean="0"/>
              <a:t>Выставки</a:t>
            </a:r>
            <a:endParaRPr lang="ru-RU" sz="3600" dirty="0"/>
          </a:p>
        </p:txBody>
      </p:sp>
      <p:pic>
        <p:nvPicPr>
          <p:cNvPr id="3" name="Picture 3" descr="C:\Users\Диана\Desktop\фото к конкурсу кормушка для птиц\IMG_07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-475583" y="1744280"/>
            <a:ext cx="5464873" cy="4081786"/>
          </a:xfrm>
          <a:prstGeom prst="rect">
            <a:avLst/>
          </a:prstGeom>
          <a:noFill/>
        </p:spPr>
      </p:pic>
      <p:pic>
        <p:nvPicPr>
          <p:cNvPr id="4" name="Picture 4" descr="C:\Users\Диана\Desktop\фото к конкурсу кормушка для птиц\fijUyq_RTi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052736"/>
            <a:ext cx="4119836" cy="55174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305800" cy="72008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Творческие занятия по </a:t>
            </a:r>
            <a:r>
              <a:rPr lang="ru-RU" sz="3200" dirty="0" err="1" smtClean="0"/>
              <a:t>карвингу</a:t>
            </a:r>
            <a:endParaRPr lang="ru-RU" sz="3200" dirty="0"/>
          </a:p>
        </p:txBody>
      </p:sp>
      <p:pic>
        <p:nvPicPr>
          <p:cNvPr id="5123" name="Picture 3" descr="C:\Users\Диана\Desktop\фото к конкурсу кормушка для птиц\IMG_07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207515" y="1889273"/>
            <a:ext cx="5472608" cy="4087566"/>
          </a:xfrm>
          <a:prstGeom prst="rect">
            <a:avLst/>
          </a:prstGeom>
          <a:noFill/>
        </p:spPr>
      </p:pic>
      <p:pic>
        <p:nvPicPr>
          <p:cNvPr id="5124" name="Picture 4" descr="C:\Users\Диана\Desktop\фото к конкурсу кормушка для птиц\IMG_07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27839" y="1892135"/>
            <a:ext cx="5495222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11751840" cy="720080"/>
          </a:xfrm>
        </p:spPr>
        <p:txBody>
          <a:bodyPr>
            <a:normAutofit/>
          </a:bodyPr>
          <a:lstStyle/>
          <a:p>
            <a:pPr algn="just"/>
            <a:r>
              <a:rPr lang="ru-RU" sz="3600" dirty="0" smtClean="0"/>
              <a:t>Конкурсы</a:t>
            </a:r>
            <a:endParaRPr lang="ru-RU" sz="3600" dirty="0"/>
          </a:p>
        </p:txBody>
      </p:sp>
      <p:pic>
        <p:nvPicPr>
          <p:cNvPr id="6147" name="Picture 3" descr="C:\Users\Диана\Desktop\фото к конкурсу кормушка для птиц\IMG_57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334550" y="1938258"/>
            <a:ext cx="5355976" cy="4016981"/>
          </a:xfrm>
          <a:prstGeom prst="rect">
            <a:avLst/>
          </a:prstGeom>
          <a:noFill/>
        </p:spPr>
      </p:pic>
      <p:pic>
        <p:nvPicPr>
          <p:cNvPr id="6" name="Picture 3" descr="C:\Users\Диана\Desktop\фото к конкурсу кормушка для птиц\IMG_15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2060848"/>
            <a:ext cx="4800533" cy="3600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96944" cy="64807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                                    Игры</a:t>
            </a:r>
            <a:endParaRPr lang="ru-RU" sz="3200" dirty="0"/>
          </a:p>
        </p:txBody>
      </p:sp>
      <p:pic>
        <p:nvPicPr>
          <p:cNvPr id="3076" name="Picture 4" descr="C:\Users\Диана\Desktop\фото к конкурсу кормушка для птиц\nsd2pzzK9i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1052736"/>
            <a:ext cx="4100504" cy="5491584"/>
          </a:xfrm>
          <a:prstGeom prst="rect">
            <a:avLst/>
          </a:prstGeom>
          <a:noFill/>
        </p:spPr>
      </p:pic>
      <p:pic>
        <p:nvPicPr>
          <p:cNvPr id="7" name="Picture 4" descr="C:\Users\Диана\Desktop\фото к конкурсу кормушка для птиц\IMG_562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450558" y="1682806"/>
            <a:ext cx="5616625" cy="4212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39472" cy="86409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 </a:t>
            </a:r>
            <a:r>
              <a:rPr lang="ru-RU" sz="3600" dirty="0" smtClean="0"/>
              <a:t> </a:t>
            </a:r>
            <a:r>
              <a:rPr lang="ru-RU" sz="3200" dirty="0" smtClean="0"/>
              <a:t>Праздники</a:t>
            </a:r>
            <a:endParaRPr lang="ru-RU" sz="3200" dirty="0"/>
          </a:p>
        </p:txBody>
      </p:sp>
      <p:pic>
        <p:nvPicPr>
          <p:cNvPr id="4098" name="Picture 2" descr="C:\Users\Диана\Desktop\фото к конкурсу кормушка для птиц\P103088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933056"/>
            <a:ext cx="3744416" cy="2808152"/>
          </a:xfrm>
          <a:prstGeom prst="rect">
            <a:avLst/>
          </a:prstGeom>
          <a:noFill/>
        </p:spPr>
      </p:pic>
      <p:pic>
        <p:nvPicPr>
          <p:cNvPr id="4101" name="Picture 5" descr="E:\фотки теплицы дети 2015 год\3Zk3gRQpyX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1338" y="1052736"/>
            <a:ext cx="4187592" cy="5608216"/>
          </a:xfrm>
          <a:prstGeom prst="rect">
            <a:avLst/>
          </a:prstGeom>
          <a:noFill/>
        </p:spPr>
      </p:pic>
      <p:pic>
        <p:nvPicPr>
          <p:cNvPr id="4103" name="Picture 7" descr="E:\новый год в теплице 14\P103088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052736"/>
            <a:ext cx="3744416" cy="2808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Рекомендуемая </a:t>
            </a:r>
            <a:r>
              <a:rPr lang="ru-RU" sz="3200" dirty="0" smtClean="0"/>
              <a:t>литература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988840"/>
            <a:ext cx="631844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Методические рекомендации «Занятия в системе дополнительного образования». </a:t>
            </a:r>
            <a:r>
              <a:rPr lang="ru-RU" dirty="0" err="1" smtClean="0"/>
              <a:t>Масагина</a:t>
            </a:r>
            <a:r>
              <a:rPr lang="ru-RU" dirty="0" smtClean="0"/>
              <a:t> Е.А. Изд. Дом «Первое сентября». «Открытый урок».2013.</a:t>
            </a:r>
          </a:p>
          <a:p>
            <a:r>
              <a:rPr lang="ru-RU" dirty="0" smtClean="0"/>
              <a:t>Методические рекомендации по организации воспитательной работы для педагогов дополнительного образования. Основные направления воспитательной деятельности. Попова А.Н.</a:t>
            </a:r>
          </a:p>
          <a:p>
            <a:r>
              <a:rPr lang="ru-RU" dirty="0" smtClean="0"/>
              <a:t>Методические рекомендации по развитию дополнительного образования детей в общеобразовательных  учреждениях. Сайт «самарский внешкольник».</a:t>
            </a:r>
          </a:p>
          <a:p>
            <a:r>
              <a:rPr lang="ru-RU" dirty="0" smtClean="0"/>
              <a:t>Ж. Цветоводство.</a:t>
            </a:r>
          </a:p>
          <a:p>
            <a:r>
              <a:rPr lang="ru-RU" dirty="0" smtClean="0"/>
              <a:t>Ж. цветок.</a:t>
            </a:r>
          </a:p>
          <a:p>
            <a:r>
              <a:rPr lang="ru-RU" dirty="0" smtClean="0"/>
              <a:t>Ж. Цветочный мир.</a:t>
            </a:r>
          </a:p>
          <a:p>
            <a:r>
              <a:rPr lang="ru-RU" dirty="0" smtClean="0"/>
              <a:t>Ж. Цветочный клуб.</a:t>
            </a:r>
          </a:p>
          <a:p>
            <a:r>
              <a:rPr lang="ru-RU" dirty="0" smtClean="0"/>
              <a:t>Ж. Растениеводство.</a:t>
            </a:r>
          </a:p>
          <a:p>
            <a:r>
              <a:rPr lang="ru-RU" dirty="0" smtClean="0"/>
              <a:t>Ж. Школа цветоводства.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980728"/>
            <a:ext cx="7071320" cy="2232248"/>
          </a:xfrm>
        </p:spPr>
        <p:txBody>
          <a:bodyPr/>
          <a:lstStyle/>
          <a:p>
            <a:r>
              <a:rPr lang="ru-RU" dirty="0" smtClean="0"/>
              <a:t>Благодарю за внимание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1203</TotalTime>
  <Words>1052</Words>
  <Application>Microsoft Office PowerPoint</Application>
  <PresentationFormat>Экран (4:3)</PresentationFormat>
  <Paragraphs>119</Paragraphs>
  <Slides>22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МАОУ СОШ №24 г. Белово  «Организация деятельности учащихся в школьной теплице»   Презентация педагогического опыта  </vt:lpstr>
      <vt:lpstr> Цель: </vt:lpstr>
      <vt:lpstr>            Задачи:</vt:lpstr>
      <vt:lpstr>          Пояснительная записка</vt:lpstr>
      <vt:lpstr>Актуальность</vt:lpstr>
      <vt:lpstr>Виды деятельности</vt:lpstr>
      <vt:lpstr>Организация деятельности</vt:lpstr>
      <vt:lpstr>           Планирование</vt:lpstr>
      <vt:lpstr>  Последовательность выполнения работ</vt:lpstr>
      <vt:lpstr>Отслеживание результатов</vt:lpstr>
      <vt:lpstr>Подведение итогов и   работа над ошибками </vt:lpstr>
      <vt:lpstr>   Формы                Методы </vt:lpstr>
      <vt:lpstr>Факторы, стимулирующие активность</vt:lpstr>
      <vt:lpstr>Слайд 14</vt:lpstr>
      <vt:lpstr>Школьные клумбы своими руками</vt:lpstr>
      <vt:lpstr>  Выставки</vt:lpstr>
      <vt:lpstr>Творческие занятия по карвингу</vt:lpstr>
      <vt:lpstr>Конкурсы</vt:lpstr>
      <vt:lpstr>                                     Игры</vt:lpstr>
      <vt:lpstr>  Праздники</vt:lpstr>
      <vt:lpstr>Рекомендуемая литература</vt:lpstr>
      <vt:lpstr>Благодарю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Диана</dc:creator>
  <cp:lastModifiedBy>user</cp:lastModifiedBy>
  <cp:revision>125</cp:revision>
  <dcterms:created xsi:type="dcterms:W3CDTF">2015-10-28T07:56:34Z</dcterms:created>
  <dcterms:modified xsi:type="dcterms:W3CDTF">2025-10-17T12:37:32Z</dcterms:modified>
</cp:coreProperties>
</file>