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1" r:id="rId12"/>
    <p:sldId id="270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 дети от 3 до 6 лет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 </c:v>
                </c:pt>
                <c:pt idx="1">
                  <c:v> </c:v>
                </c:pt>
                <c:pt idx="2">
                  <c:v> </c:v>
                </c:pt>
                <c:pt idx="3">
                  <c:v> 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%">
                  <c:v>0.30000000000000032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6-8 лет 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 </c:v>
                </c:pt>
                <c:pt idx="1">
                  <c:v> </c:v>
                </c:pt>
                <c:pt idx="2">
                  <c:v> </c:v>
                </c:pt>
                <c:pt idx="3">
                  <c:v>  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 formatCode="0%">
                  <c:v>0.5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 9-12 лет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 </c:v>
                </c:pt>
                <c:pt idx="1">
                  <c:v> </c:v>
                </c:pt>
                <c:pt idx="2">
                  <c:v> </c:v>
                </c:pt>
                <c:pt idx="3">
                  <c:v> 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 formatCode="0%">
                  <c:v>0.60000000000000064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Старшеклассники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 </c:v>
                </c:pt>
                <c:pt idx="1">
                  <c:v> </c:v>
                </c:pt>
                <c:pt idx="2">
                  <c:v> </c:v>
                </c:pt>
                <c:pt idx="3">
                  <c:v> 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 formatCode="0%">
                  <c:v>0.8</c:v>
                </c:pt>
                <c:pt idx="3">
                  <c:v>0</c:v>
                </c:pt>
              </c:numCache>
            </c:numRef>
          </c:val>
        </c:ser>
        <c:shape val="cylinder"/>
        <c:axId val="90227456"/>
        <c:axId val="92619904"/>
        <c:axId val="0"/>
      </c:bar3DChart>
      <c:catAx>
        <c:axId val="90227456"/>
        <c:scaling>
          <c:orientation val="minMax"/>
        </c:scaling>
        <c:axPos val="b"/>
        <c:tickLblPos val="nextTo"/>
        <c:crossAx val="92619904"/>
        <c:crosses val="autoZero"/>
        <c:auto val="1"/>
        <c:lblAlgn val="ctr"/>
        <c:lblOffset val="100"/>
      </c:catAx>
      <c:valAx>
        <c:axId val="92619904"/>
        <c:scaling>
          <c:orientation val="minMax"/>
        </c:scaling>
        <c:axPos val="l"/>
        <c:majorGridlines/>
        <c:numFmt formatCode="0%" sourceLinked="1"/>
        <c:tickLblPos val="nextTo"/>
        <c:crossAx val="902274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464576180217767"/>
          <c:y val="0.33951536578989833"/>
          <c:w val="0.26383478064656152"/>
          <c:h val="0.25632325623926738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D4E3760-4CA2-422C-B60E-59CC450DA1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65F65-B971-4CED-A33A-0BB32C512042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2B76A-2758-4012-B0C4-8E137163C2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Шаблон спортивных дипломов - и другие инструкц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44358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3406" y="548680"/>
            <a:ext cx="4500594" cy="2500330"/>
          </a:xfrm>
        </p:spPr>
        <p:txBody>
          <a:bodyPr>
            <a:noAutofit/>
          </a:bodyPr>
          <a:lstStyle/>
          <a:p>
            <a:r>
              <a:rPr lang="ru-RU" sz="4000" b="1" i="1" dirty="0" err="1" smtClean="0">
                <a:solidFill>
                  <a:srgbClr val="FF0000"/>
                </a:solidFill>
                <a:latin typeface="Impact" pitchFamily="34" charset="0"/>
              </a:rPr>
              <a:t>Винокурова</a:t>
            </a:r>
            <a: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  <a:t> </a:t>
            </a:r>
            <a:b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  <a:t/>
            </a:r>
            <a:b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  <a:t>Галина Фёдоровна</a:t>
            </a:r>
            <a:endParaRPr lang="ru-RU" sz="4000" b="1" i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5013176"/>
            <a:ext cx="7164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Учитель    Воздвиженской средней </a:t>
            </a:r>
            <a:br>
              <a:rPr lang="ru-RU" sz="3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общеобразовательной </a:t>
            </a:r>
            <a:br>
              <a:rPr lang="ru-RU" sz="3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школы №1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28670"/>
            <a:ext cx="9144000" cy="17859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i="1" dirty="0" smtClean="0">
                <a:solidFill>
                  <a:srgbClr val="FF0000"/>
                </a:solidFill>
                <a:latin typeface="Impact" pitchFamily="34" charset="0"/>
              </a:rPr>
              <a:t>«</a:t>
            </a:r>
            <a:r>
              <a:rPr lang="ru-RU" b="1" i="1" dirty="0" smtClean="0">
                <a:solidFill>
                  <a:srgbClr val="FF0000"/>
                </a:solidFill>
                <a:latin typeface="Impact" pitchFamily="34" charset="0"/>
              </a:rPr>
              <a:t>Влияние двигательной активности </a:t>
            </a:r>
            <a:br>
              <a:rPr lang="ru-RU" b="1" i="1" dirty="0" smtClean="0">
                <a:solidFill>
                  <a:srgbClr val="FF0000"/>
                </a:solidFill>
                <a:latin typeface="Impact" pitchFamily="34" charset="0"/>
              </a:rPr>
            </a:br>
            <a:r>
              <a:rPr lang="ru-RU" b="1" i="1" dirty="0" smtClean="0">
                <a:solidFill>
                  <a:srgbClr val="FF0000"/>
                </a:solidFill>
                <a:latin typeface="Impact" pitchFamily="34" charset="0"/>
              </a:rPr>
              <a:t>на здоровье учащихся</a:t>
            </a:r>
            <a: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  <a:t>»</a:t>
            </a:r>
            <a:r>
              <a:rPr lang="ru-RU" sz="4000" b="1" i="1" dirty="0" smtClean="0">
                <a:solidFill>
                  <a:srgbClr val="FF0000"/>
                </a:solidFill>
              </a:rPr>
              <a:t/>
            </a:r>
            <a:br>
              <a:rPr lang="ru-RU" sz="4000" b="1" i="1" dirty="0" smtClean="0">
                <a:solidFill>
                  <a:srgbClr val="FF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28794" y="285728"/>
            <a:ext cx="5429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latin typeface="Impact" pitchFamily="34" charset="0"/>
              </a:rPr>
              <a:t>ТЕМА МОЕЙ РАБОТЫ:</a:t>
            </a:r>
            <a:endParaRPr lang="ru-RU" sz="4800" b="1" i="1" dirty="0">
              <a:latin typeface="Impact" pitchFamily="34" charset="0"/>
            </a:endParaRPr>
          </a:p>
        </p:txBody>
      </p:sp>
      <p:pic>
        <p:nvPicPr>
          <p:cNvPr id="5" name="Рисунок 4" descr="7079389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3240" y="3261123"/>
            <a:ext cx="2571767" cy="3596877"/>
          </a:xfrm>
          <a:prstGeom prst="rect">
            <a:avLst/>
          </a:prstGeom>
        </p:spPr>
      </p:pic>
      <p:pic>
        <p:nvPicPr>
          <p:cNvPr id="6" name="Рисунок 5" descr="3152583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408" y="3406104"/>
            <a:ext cx="2478080" cy="3223698"/>
          </a:xfrm>
          <a:prstGeom prst="rect">
            <a:avLst/>
          </a:prstGeom>
        </p:spPr>
      </p:pic>
      <p:pic>
        <p:nvPicPr>
          <p:cNvPr id="9" name="Рисунок 8" descr="2463170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5140" y="3129397"/>
            <a:ext cx="1857388" cy="372860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ludia-8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43702" y="-214337"/>
            <a:ext cx="2285984" cy="45093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14414" y="1071546"/>
            <a:ext cx="6500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Impact" pitchFamily="34" charset="0"/>
                <a:cs typeface="Times New Roman" pitchFamily="18" charset="0"/>
              </a:rPr>
              <a:t>лишь около 10% молодежи имеют </a:t>
            </a:r>
          </a:p>
          <a:p>
            <a:r>
              <a:rPr lang="ru-RU" sz="2400" dirty="0" smtClean="0">
                <a:latin typeface="Impact" pitchFamily="34" charset="0"/>
                <a:cs typeface="Times New Roman" pitchFamily="18" charset="0"/>
              </a:rPr>
              <a:t>нормальный  уровень физического  </a:t>
            </a:r>
          </a:p>
          <a:p>
            <a:r>
              <a:rPr lang="ru-RU" sz="2400" dirty="0" smtClean="0">
                <a:latin typeface="Impact" pitchFamily="34" charset="0"/>
                <a:cs typeface="Times New Roman" pitchFamily="18" charset="0"/>
              </a:rPr>
              <a:t>состояния и здоровья</a:t>
            </a:r>
            <a:endParaRPr lang="ru-RU" sz="2400" dirty="0"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57158" y="1428736"/>
            <a:ext cx="78581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285720" y="27146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14480" y="2428868"/>
            <a:ext cx="5429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Impact" pitchFamily="34" charset="0"/>
              </a:rPr>
              <a:t>продолжительность  жизни </a:t>
            </a:r>
          </a:p>
          <a:p>
            <a:r>
              <a:rPr lang="ru-RU" sz="2400" dirty="0" smtClean="0">
                <a:latin typeface="Impact" pitchFamily="34" charset="0"/>
              </a:rPr>
              <a:t> сократилась на 7-9 лет</a:t>
            </a:r>
            <a:endParaRPr lang="ru-RU" sz="2400" dirty="0">
              <a:latin typeface="Impact" pitchFamily="34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214282" y="4214818"/>
            <a:ext cx="978408" cy="5560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357290" y="5500702"/>
            <a:ext cx="4643470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9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9600" dirty="0" smtClean="0">
                <a:latin typeface="Impact" pitchFamily="34" charset="0"/>
                <a:ea typeface="+mj-ea"/>
                <a:cs typeface="Times New Roman" pitchFamily="18" charset="0"/>
              </a:rPr>
              <a:t>Г</a:t>
            </a:r>
            <a:r>
              <a:rPr kumimoji="0" lang="ru-RU" sz="9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Times New Roman" pitchFamily="18" charset="0"/>
              </a:rPr>
              <a:t>иподинамия</a:t>
            </a:r>
            <a:r>
              <a:rPr kumimoji="0" lang="ru-RU" sz="9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Times New Roman" pitchFamily="18" charset="0"/>
              </a:rPr>
              <a:t>  - порок 21 века</a:t>
            </a:r>
            <a:br>
              <a:rPr kumimoji="0" lang="ru-RU" sz="9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Times New Roman" pitchFamily="18" charset="0"/>
              </a:rPr>
            </a:br>
            <a:r>
              <a:rPr kumimoji="0" lang="ru-RU" sz="5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Times New Roman" pitchFamily="18" charset="0"/>
              </a:rPr>
              <a:t/>
            </a:r>
            <a:br>
              <a:rPr kumimoji="0" lang="ru-RU" sz="5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Times New Roman" pitchFamily="18" charset="0"/>
              </a:rPr>
            </a:br>
            <a:endParaRPr kumimoji="0" lang="ru-RU" sz="53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mpact" pitchFamily="34" charset="0"/>
              <a:ea typeface="+mj-ea"/>
              <a:cs typeface="+mj-cs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643042" y="4000504"/>
            <a:ext cx="657229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mpact" pitchFamily="34" charset="0"/>
                <a:ea typeface="Times New Roman" pitchFamily="18" charset="0"/>
                <a:cs typeface="Times New Roman" pitchFamily="18" charset="0"/>
              </a:rPr>
              <a:t>Доля мышечных усилий во всей вырабатываемой на Земле энергии за последние 100 лет снизилась с 94% до 1%.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pact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285720" y="5357826"/>
            <a:ext cx="978408" cy="5560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714620"/>
            <a:ext cx="7786742" cy="341154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При гиподинамии: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ослабевает деятельность сердца,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накапливается избыточная масса тела,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ослабевает мышечная система.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 снижается устойчивость организма к инфекциям и психическому напряжению,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падает работоспособность,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ускоряется процесс старения</a:t>
            </a:r>
            <a:r>
              <a:rPr lang="ru-RU" sz="2300" dirty="0" smtClean="0">
                <a:solidFill>
                  <a:srgbClr val="000000"/>
                </a:solidFill>
                <a:latin typeface="Impact" pitchFamily="34" charset="0"/>
                <a:cs typeface="Times New Roman" pitchFamily="18" charset="0"/>
              </a:rPr>
              <a:t>.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214290"/>
            <a:ext cx="84296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4000" b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Проблема: </a:t>
            </a:r>
          </a:p>
          <a:p>
            <a:pPr algn="ctr"/>
            <a:r>
              <a:rPr lang="ru-RU" sz="4000" b="1" dirty="0" smtClean="0">
                <a:latin typeface="Impact" pitchFamily="34" charset="0"/>
                <a:cs typeface="Times New Roman" pitchFamily="18" charset="0"/>
              </a:rPr>
              <a:t>недостаточный уровень  двигательной активности,</a:t>
            </a:r>
          </a:p>
          <a:p>
            <a:pPr algn="ctr"/>
            <a:r>
              <a:rPr lang="ru-RU" sz="4000" b="1" dirty="0" smtClean="0">
                <a:latin typeface="Impact" pitchFamily="34" charset="0"/>
                <a:cs typeface="Times New Roman" pitchFamily="18" charset="0"/>
              </a:rPr>
              <a:t>т.е. гиподинамия</a:t>
            </a:r>
            <a: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008000"/>
                </a:solidFill>
              </a:rPr>
              <a:t/>
            </a:r>
            <a:br>
              <a:rPr lang="ru-RU" b="1" u="sng" dirty="0" smtClean="0">
                <a:solidFill>
                  <a:srgbClr val="008000"/>
                </a:solidFill>
              </a:rPr>
            </a:br>
            <a:endParaRPr lang="ru-RU" dirty="0"/>
          </a:p>
        </p:txBody>
      </p:sp>
      <p:pic>
        <p:nvPicPr>
          <p:cNvPr id="9" name="Рисунок 8" descr="7deaf4f1cbe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357298"/>
            <a:ext cx="1357322" cy="1883631"/>
          </a:xfrm>
          <a:prstGeom prst="rect">
            <a:avLst/>
          </a:prstGeom>
        </p:spPr>
      </p:pic>
      <p:pic>
        <p:nvPicPr>
          <p:cNvPr id="10" name="Рисунок 9" descr="116139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9437" y="1857364"/>
            <a:ext cx="2164563" cy="1824673"/>
          </a:xfrm>
          <a:prstGeom prst="rect">
            <a:avLst/>
          </a:prstGeom>
        </p:spPr>
      </p:pic>
      <p:pic>
        <p:nvPicPr>
          <p:cNvPr id="12" name="Рисунок 11" descr="8691559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5266873"/>
            <a:ext cx="2071670" cy="159112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4857752" cy="1511288"/>
          </a:xfrm>
        </p:spPr>
        <p:txBody>
          <a:bodyPr>
            <a:noAutofit/>
          </a:bodyPr>
          <a:lstStyle/>
          <a:p>
            <a:r>
              <a:rPr lang="ru-RU" sz="9600" b="1" i="1" dirty="0" smtClean="0">
                <a:solidFill>
                  <a:srgbClr val="FF0000"/>
                </a:solidFill>
                <a:latin typeface="Impact" pitchFamily="34" charset="0"/>
              </a:rPr>
              <a:t>Цель:</a:t>
            </a:r>
            <a:endParaRPr lang="ru-RU" sz="9600" b="1" i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357562"/>
            <a:ext cx="8429652" cy="118585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000" dirty="0" smtClean="0">
                <a:latin typeface="Impact" pitchFamily="34" charset="0"/>
                <a:cs typeface="Times New Roman" pitchFamily="18" charset="0"/>
              </a:rPr>
              <a:t>достижение оптимального уровня физической подготовленности и, следовательно, укрепление своего здоровья </a:t>
            </a:r>
            <a:r>
              <a:rPr lang="ru-RU" sz="4400" b="1" i="1" dirty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/>
            </a:r>
            <a:br>
              <a:rPr lang="ru-RU" sz="4400" b="1" i="1" dirty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</a:br>
            <a:endParaRPr lang="ru-RU" sz="4400" b="1" i="1" dirty="0">
              <a:solidFill>
                <a:srgbClr val="FF0000"/>
              </a:solidFill>
              <a:latin typeface="Impact" pitchFamily="34" charset="0"/>
              <a:cs typeface="Times New Roman" pitchFamily="18" charset="0"/>
            </a:endParaRPr>
          </a:p>
        </p:txBody>
      </p:sp>
      <p:pic>
        <p:nvPicPr>
          <p:cNvPr id="4" name="Рисунок 3" descr="47868239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285728"/>
            <a:ext cx="2928958" cy="326326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0"/>
            <a:ext cx="7000892" cy="71435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Гипотеза    исследования: </a:t>
            </a:r>
            <a:r>
              <a:rPr lang="ru-RU" dirty="0" smtClean="0">
                <a:latin typeface="Impact" pitchFamily="34" charset="0"/>
                <a:cs typeface="Times New Roman" pitchFamily="18" charset="0"/>
              </a:rPr>
              <a:t/>
            </a:r>
            <a:br>
              <a:rPr lang="ru-RU" dirty="0" smtClean="0">
                <a:latin typeface="Impact" pitchFamily="34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 rot="16200000">
            <a:off x="2893210" y="392885"/>
            <a:ext cx="642942" cy="15716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287052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0"/>
            <a:ext cx="2196866" cy="3192778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 flipH="1">
            <a:off x="4071902" y="928670"/>
            <a:ext cx="507209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Impact" pitchFamily="34" charset="0"/>
                <a:ea typeface="Times New Roman" pitchFamily="18" charset="0"/>
                <a:cs typeface="Times New Roman" pitchFamily="18" charset="0"/>
              </a:rPr>
              <a:t>я смогу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mpact" pitchFamily="34" charset="0"/>
                <a:ea typeface="Times New Roman" pitchFamily="18" charset="0"/>
                <a:cs typeface="Times New Roman" pitchFamily="18" charset="0"/>
              </a:rPr>
              <a:t>улучшить  свои показатели только в том случае,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Impact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mpact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mpact" pitchFamily="34" charset="0"/>
                <a:ea typeface="Times New Roman" pitchFamily="18" charset="0"/>
                <a:cs typeface="Times New Roman" pitchFamily="18" charset="0"/>
              </a:rPr>
              <a:t>если моя двигательная  активность   будет более интенсивной и разнообразной.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571472" y="3357562"/>
            <a:ext cx="1843094" cy="121444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71472" y="3357562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Объект </a:t>
            </a:r>
            <a:endParaRPr lang="ru-RU" sz="3600" b="1" dirty="0">
              <a:solidFill>
                <a:srgbClr val="FF0000"/>
              </a:solidFill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4643446"/>
            <a:ext cx="2928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/>
            <a:r>
              <a:rPr lang="ru-RU" sz="2800" b="1" dirty="0" smtClean="0">
                <a:latin typeface="Impact" pitchFamily="34" charset="0"/>
                <a:cs typeface="Times New Roman" pitchFamily="18" charset="0"/>
              </a:rPr>
              <a:t>        моя  двигательная</a:t>
            </a:r>
          </a:p>
          <a:p>
            <a:pPr marL="360363"/>
            <a:r>
              <a:rPr lang="ru-RU" sz="2800" b="1" dirty="0" smtClean="0">
                <a:latin typeface="Impact" pitchFamily="34" charset="0"/>
                <a:cs typeface="Times New Roman" pitchFamily="18" charset="0"/>
              </a:rPr>
              <a:t>  активность</a:t>
            </a:r>
            <a:endParaRPr lang="ru-RU" sz="2800" dirty="0"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13" name="Выноска со стрелкой вниз 12"/>
          <p:cNvSpPr/>
          <p:nvPr/>
        </p:nvSpPr>
        <p:spPr>
          <a:xfrm flipH="1">
            <a:off x="4714876" y="3357562"/>
            <a:ext cx="2000264" cy="114300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714876" y="2857496"/>
            <a:ext cx="2000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   Предмет</a:t>
            </a:r>
            <a:endParaRPr lang="ru-RU" sz="3600" b="1" dirty="0">
              <a:solidFill>
                <a:srgbClr val="FF0000"/>
              </a:solidFill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00430" y="4429132"/>
            <a:ext cx="54292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Impact" pitchFamily="34" charset="0"/>
                <a:cs typeface="Times New Roman" pitchFamily="18" charset="0"/>
              </a:rPr>
              <a:t>влияние двигательного режима   на  показатели моего физического развития и  физической подготовленности</a:t>
            </a:r>
            <a:endParaRPr lang="ru-RU" sz="2800" dirty="0">
              <a:latin typeface="Impac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0"/>
            <a:ext cx="3571900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Impact" pitchFamily="34" charset="0"/>
              </a:rPr>
              <a:t>Задачи:</a:t>
            </a:r>
            <a:endParaRPr lang="ru-RU" sz="6000" b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3116"/>
            <a:ext cx="9144000" cy="4500594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изучить научно-популярную литературу по теме исследования; </a:t>
            </a:r>
          </a:p>
          <a:p>
            <a:pPr>
              <a:buFont typeface="Wingdings" pitchFamily="2" charset="2"/>
              <a:buChar char="Ø"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 раскрыть сущность понятия «двигательная активность»;</a:t>
            </a:r>
          </a:p>
          <a:p>
            <a:pPr>
              <a:buFont typeface="Wingdings" pitchFamily="2" charset="2"/>
              <a:buChar char="Ø"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узнать суточную норму двигательной активности для моего возраста и  способы ее повышения;</a:t>
            </a:r>
          </a:p>
          <a:p>
            <a:pPr>
              <a:buFont typeface="Wingdings" pitchFamily="2" charset="2"/>
              <a:buChar char="Ø"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изучить причины гиподинамии;  </a:t>
            </a:r>
          </a:p>
          <a:p>
            <a:pPr>
              <a:buFont typeface="Wingdings" pitchFamily="2" charset="2"/>
              <a:buChar char="Ø"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разработать программу конкретных мероприятий, направленных на повышение моей двигательной активности и укрепление здоровья;</a:t>
            </a:r>
          </a:p>
          <a:p>
            <a:pPr>
              <a:buFont typeface="Wingdings" pitchFamily="2" charset="2"/>
              <a:buChar char="Ø"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сопоставить  достигнутый уровень физического развития и физической подготовленности с желаемым и сделать выводы</a:t>
            </a:r>
          </a:p>
          <a:p>
            <a:pPr>
              <a:buNone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    ( или оценить эффективность).</a:t>
            </a:r>
          </a:p>
          <a:p>
            <a:pPr>
              <a:buNone/>
            </a:pPr>
            <a:r>
              <a:rPr lang="ru-RU" sz="9600" b="1" dirty="0" smtClean="0">
                <a:latin typeface="Impact" pitchFamily="34" charset="0"/>
              </a:rPr>
              <a:t> </a:t>
            </a:r>
            <a:endParaRPr lang="ru-RU" sz="9600" dirty="0" smtClean="0">
              <a:latin typeface="Impact" pitchFamily="34" charset="0"/>
            </a:endParaRPr>
          </a:p>
          <a:p>
            <a:pPr lvl="1">
              <a:buNone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9196ac79298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19" y="0"/>
            <a:ext cx="2137661" cy="2000240"/>
          </a:xfrm>
          <a:prstGeom prst="rect">
            <a:avLst/>
          </a:prstGeom>
        </p:spPr>
      </p:pic>
      <p:pic>
        <p:nvPicPr>
          <p:cNvPr id="5" name="Рисунок 4" descr="1471706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43060" y="-500090"/>
            <a:ext cx="3600940" cy="221457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rmAutofit fontScale="25000" lnSpcReduction="20000"/>
          </a:bodyPr>
          <a:lstStyle/>
          <a:p>
            <a:pPr algn="ctr" fontAlgn="base">
              <a:buNone/>
            </a:pPr>
            <a:r>
              <a:rPr lang="ru-RU" sz="12800" b="1" i="1" dirty="0" smtClean="0">
                <a:solidFill>
                  <a:srgbClr val="FF0000"/>
                </a:solidFill>
                <a:latin typeface="Impact" pitchFamily="34" charset="0"/>
              </a:rPr>
              <a:t>Мнение специалистов о значении двигательной активности?</a:t>
            </a:r>
          </a:p>
          <a:p>
            <a:pPr fontAlgn="base"/>
            <a:r>
              <a:rPr lang="ru-RU" sz="11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Физиологи</a:t>
            </a:r>
            <a:r>
              <a:rPr lang="ru-RU" sz="112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9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считают движение врождённой, жизненно необходимой потребностью человека.</a:t>
            </a:r>
          </a:p>
          <a:p>
            <a:pPr fontAlgn="base"/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1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Гигиенисты и врачи</a:t>
            </a:r>
            <a:r>
              <a:rPr lang="ru-RU" sz="9600" i="1" dirty="0" smtClean="0">
                <a:latin typeface="Times New Roman" pitchFamily="18" charset="0"/>
                <a:cs typeface="Times New Roman" pitchFamily="18" charset="0"/>
              </a:rPr>
              <a:t>   </a:t>
            </a: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утверждают: без движений ребенок не может вырасти здоровым.   Движение – это предупреждение разного рода болезней,  особенно таких,  которые связаны с </a:t>
            </a:r>
            <a:r>
              <a:rPr lang="ru-RU" sz="9600" dirty="0" err="1" smtClean="0">
                <a:latin typeface="Impact" pitchFamily="34" charset="0"/>
                <a:cs typeface="Times New Roman" pitchFamily="18" charset="0"/>
              </a:rPr>
              <a:t>сердечно-сосудистой</a:t>
            </a: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, дыхательной,   нервной системами. Движение – это и  эффективнейшее лечебное средство.</a:t>
            </a:r>
          </a:p>
          <a:p>
            <a:pPr fontAlgn="base"/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1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По мнению психологов</a:t>
            </a: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   ребёнок – деятель. И деятельность его выражается, прежде всего, в движениях.</a:t>
            </a:r>
          </a:p>
          <a:p>
            <a:pPr fontAlgn="base"/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1200" b="1" i="1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Все известные педагоги</a:t>
            </a:r>
            <a:r>
              <a:rPr lang="ru-RU" sz="9600" i="1" dirty="0" smtClean="0">
                <a:latin typeface="Times New Roman" pitchFamily="18" charset="0"/>
                <a:cs typeface="Times New Roman" pitchFamily="18" charset="0"/>
              </a:rPr>
              <a:t>   </a:t>
            </a: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с древности до наших дней,</a:t>
            </a:r>
          </a:p>
          <a:p>
            <a:pPr fontAlgn="base">
              <a:buNone/>
            </a:pPr>
            <a:r>
              <a:rPr lang="ru-RU" sz="9600" dirty="0" smtClean="0">
                <a:latin typeface="Impact" pitchFamily="34" charset="0"/>
                <a:cs typeface="Times New Roman" pitchFamily="18" charset="0"/>
              </a:rPr>
              <a:t>     отмечают движение - средство воспитания, а игры с движениями дают детям мгновения чудесного человеческого общения, развивают опыт поведения в коллективе.</a:t>
            </a:r>
          </a:p>
          <a:p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3" name="Rectangle 23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9372600" cy="1600200"/>
          </a:xfrm>
          <a:gradFill rotWithShape="1">
            <a:gsLst>
              <a:gs pos="0">
                <a:schemeClr val="accent1"/>
              </a:gs>
              <a:gs pos="100000">
                <a:srgbClr val="CEC5D9"/>
              </a:gs>
            </a:gsLst>
            <a:lin ang="2700000" scaled="1"/>
          </a:gradFill>
          <a:ln>
            <a:solidFill>
              <a:srgbClr val="00FF00"/>
            </a:solidFill>
          </a:ln>
        </p:spPr>
        <p:txBody>
          <a:bodyPr>
            <a:normAutofit/>
          </a:bodyPr>
          <a:lstStyle/>
          <a:p>
            <a:r>
              <a:rPr lang="ru-RU" sz="4000" i="1" dirty="0">
                <a:solidFill>
                  <a:srgbClr val="C00000"/>
                </a:solidFill>
                <a:latin typeface="Impact" pitchFamily="34" charset="0"/>
              </a:rPr>
              <a:t>Норма суточной двигательной активности старшеклассников</a:t>
            </a:r>
          </a:p>
        </p:txBody>
      </p:sp>
      <p:graphicFrame>
        <p:nvGraphicFramePr>
          <p:cNvPr id="25653" name="Group 53"/>
          <p:cNvGraphicFramePr>
            <a:graphicFrameLocks noGrp="1"/>
          </p:cNvGraphicFramePr>
          <p:nvPr>
            <p:ph idx="1"/>
          </p:nvPr>
        </p:nvGraphicFramePr>
        <p:xfrm>
          <a:off x="-228600" y="1600200"/>
          <a:ext cx="9372600" cy="5309109"/>
        </p:xfrm>
        <a:graphic>
          <a:graphicData uri="http://schemas.openxmlformats.org/drawingml/2006/table">
            <a:tbl>
              <a:tblPr/>
              <a:tblGrid>
                <a:gridCol w="3124200"/>
                <a:gridCol w="3124200"/>
                <a:gridCol w="3124200"/>
              </a:tblGrid>
              <a:tr h="191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Возраст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( в годах 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Локомоции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(число шагов в тыс.)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Продолжительность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двигательной активности (часы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</a:tr>
              <a:tr h="159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15 – 17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(юноши)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Garamond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25 - 30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Garamond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4,4 – 5,8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</a:tr>
              <a:tr h="1741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15 – 17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(девушки)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Garamond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20 – 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Garamond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itchFamily="18" charset="0"/>
                        </a:rPr>
                        <a:t>3,6 – 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CEC5D9"/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rgbClr val="C00000"/>
                </a:solidFill>
                <a:latin typeface="Impact" pitchFamily="34" charset="0"/>
              </a:rPr>
              <a:t>Выраженная степень двигательной недостаточности</a:t>
            </a:r>
            <a:br>
              <a:rPr lang="ru-RU" sz="3600" i="1" dirty="0" smtClean="0">
                <a:solidFill>
                  <a:srgbClr val="C00000"/>
                </a:solidFill>
                <a:latin typeface="Impact" pitchFamily="34" charset="0"/>
              </a:rPr>
            </a:br>
            <a:endParaRPr lang="ru-RU" sz="3600" i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5"/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00034" y="1071546"/>
          <a:ext cx="8358246" cy="5500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88640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  <a:latin typeface="Impact" pitchFamily="34" charset="0"/>
              </a:rPr>
              <a:t>Что мешает современным детям заниматься физическими упражнениями</a:t>
            </a:r>
            <a:endParaRPr lang="ru-RU" sz="4400" dirty="0"/>
          </a:p>
        </p:txBody>
      </p:sp>
      <p:pic>
        <p:nvPicPr>
          <p:cNvPr id="5122" name="Picture 2" descr="знак вопрос синий пульсация смотреть темы сайт картинки фото эффекты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36895" y="2708920"/>
            <a:ext cx="2859241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udli: Лень-матушка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076" y="-214338"/>
            <a:ext cx="7000924" cy="4635462"/>
          </a:xfrm>
          <a:prstGeom prst="ellipse">
            <a:avLst/>
          </a:prstGeom>
          <a:noFill/>
        </p:spPr>
      </p:pic>
      <p:pic>
        <p:nvPicPr>
          <p:cNvPr id="8" name="Рисунок 7" descr="i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67265">
            <a:off x="538984" y="4439314"/>
            <a:ext cx="1819390" cy="1819390"/>
          </a:xfrm>
          <a:prstGeom prst="rect">
            <a:avLst/>
          </a:prstGeom>
        </p:spPr>
      </p:pic>
      <p:pic>
        <p:nvPicPr>
          <p:cNvPr id="9" name="Рисунок 8" descr="i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5072074"/>
            <a:ext cx="1371600" cy="1428750"/>
          </a:xfrm>
          <a:prstGeom prst="rect">
            <a:avLst/>
          </a:prstGeom>
        </p:spPr>
      </p:pic>
      <p:pic>
        <p:nvPicPr>
          <p:cNvPr id="10" name="Рисунок 9" descr="27964882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5143512"/>
            <a:ext cx="1628775" cy="1333500"/>
          </a:xfrm>
          <a:prstGeom prst="rect">
            <a:avLst/>
          </a:prstGeom>
        </p:spPr>
      </p:pic>
      <p:pic>
        <p:nvPicPr>
          <p:cNvPr id="11" name="Рисунок 10" descr="i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00892" y="4554625"/>
            <a:ext cx="1643074" cy="2303375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214282" y="500042"/>
            <a:ext cx="2000232" cy="19288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857232"/>
            <a:ext cx="17601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i="1" dirty="0" smtClean="0">
                <a:solidFill>
                  <a:srgbClr val="FF0000"/>
                </a:solidFill>
              </a:rPr>
              <a:t>70</a:t>
            </a:r>
            <a:r>
              <a:rPr lang="ru-RU" sz="6600" b="1" i="1" dirty="0" smtClean="0">
                <a:solidFill>
                  <a:srgbClr val="C00000"/>
                </a:solidFill>
              </a:rPr>
              <a:t>%</a:t>
            </a:r>
            <a:endParaRPr lang="ru-RU" sz="6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300" b="1" i="1" dirty="0" smtClean="0">
                <a:solidFill>
                  <a:srgbClr val="FF0000"/>
                </a:solidFill>
                <a:latin typeface="Impact" pitchFamily="34" charset="0"/>
              </a:rPr>
              <a:t>НЕДОСТАТОК ВРЕМЕНИ  </a:t>
            </a:r>
            <a:r>
              <a:rPr lang="ru-RU" b="1" i="1" dirty="0" smtClean="0">
                <a:solidFill>
                  <a:srgbClr val="FF0000"/>
                </a:solidFill>
              </a:rPr>
              <a:t>- </a:t>
            </a:r>
            <a:r>
              <a:rPr lang="ru-RU" sz="7200" b="1" i="1" dirty="0" smtClean="0"/>
              <a:t>20%</a:t>
            </a:r>
            <a:br>
              <a:rPr lang="ru-RU" sz="7200" b="1" i="1" dirty="0" smtClean="0"/>
            </a:br>
            <a:endParaRPr lang="ru-RU" dirty="0"/>
          </a:p>
        </p:txBody>
      </p:sp>
      <p:pic>
        <p:nvPicPr>
          <p:cNvPr id="4" name="Picture 2" descr="Как правильно составить резюме. - Найдите ответ на ваш вопрос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3555"/>
            <a:ext cx="8352928" cy="59544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"/>
            <a:ext cx="892971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sz="4800" b="1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4800" b="1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4800" b="1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4800" b="1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4800" b="1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4800" b="1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6000" b="1" i="1" dirty="0" smtClean="0">
              <a:solidFill>
                <a:srgbClr val="FF0000"/>
              </a:solidFill>
              <a:latin typeface="Impact" pitchFamily="34" charset="0"/>
            </a:endParaRPr>
          </a:p>
          <a:p>
            <a:pPr algn="ctr"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Impact" pitchFamily="34" charset="0"/>
              </a:rPr>
              <a:t>НЕТ ИНТЕРЕСА  </a:t>
            </a:r>
            <a:r>
              <a:rPr lang="ru-RU" sz="4800" b="1" i="1" dirty="0" smtClean="0">
                <a:solidFill>
                  <a:srgbClr val="FF0000"/>
                </a:solidFill>
              </a:rPr>
              <a:t>-</a:t>
            </a:r>
            <a:r>
              <a:rPr lang="ru-RU" sz="7200" b="1" i="1" dirty="0" smtClean="0"/>
              <a:t>10%</a:t>
            </a:r>
          </a:p>
        </p:txBody>
      </p:sp>
      <p:pic>
        <p:nvPicPr>
          <p:cNvPr id="7" name="Picture 2" descr="Все записи пользователя brio с меткой &quot;апатия&quot; - 66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0"/>
            <a:ext cx="4358858" cy="54519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Impact" pitchFamily="34" charset="0"/>
              </a:rPr>
              <a:t>Слова которые были высечены на стене форума в Греции.</a:t>
            </a:r>
          </a:p>
          <a:p>
            <a:pPr lvl="0">
              <a:buNone/>
            </a:pPr>
            <a:endParaRPr lang="ru-RU" sz="3600" i="1" dirty="0" smtClean="0">
              <a:latin typeface="Impact" pitchFamily="34" charset="0"/>
            </a:endParaRPr>
          </a:p>
          <a:p>
            <a:pPr lvl="0" algn="ctr">
              <a:buNone/>
            </a:pPr>
            <a:r>
              <a:rPr lang="ru-RU" sz="3600" i="1" dirty="0" smtClean="0">
                <a:latin typeface="Impact" pitchFamily="34" charset="0"/>
              </a:rPr>
              <a:t>   «Если хочешь быть сильным, – бегай, </a:t>
            </a:r>
          </a:p>
          <a:p>
            <a:pPr lvl="0" algn="ctr">
              <a:buNone/>
            </a:pPr>
            <a:r>
              <a:rPr lang="ru-RU" sz="3600" i="1" dirty="0" smtClean="0">
                <a:latin typeface="Impact" pitchFamily="34" charset="0"/>
              </a:rPr>
              <a:t>если хочешь быть красивым, –  бегай, </a:t>
            </a:r>
          </a:p>
          <a:p>
            <a:pPr lvl="0" algn="ctr">
              <a:buNone/>
            </a:pPr>
            <a:r>
              <a:rPr lang="ru-RU" sz="3600" i="1" dirty="0" smtClean="0">
                <a:latin typeface="Impact" pitchFamily="34" charset="0"/>
              </a:rPr>
              <a:t>если хочешь быть умным,       – бегай».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3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1500198" cy="1894987"/>
          </a:xfrm>
          <a:prstGeom prst="rect">
            <a:avLst/>
          </a:prstGeom>
        </p:spPr>
      </p:pic>
      <p:pic>
        <p:nvPicPr>
          <p:cNvPr id="5" name="Рисунок 4" descr="3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4572008"/>
            <a:ext cx="1500198" cy="1894987"/>
          </a:xfrm>
          <a:prstGeom prst="rect">
            <a:avLst/>
          </a:prstGeom>
        </p:spPr>
      </p:pic>
      <p:pic>
        <p:nvPicPr>
          <p:cNvPr id="6" name="Рисунок 5" descr="3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4744" y="4643446"/>
            <a:ext cx="1500198" cy="1894987"/>
          </a:xfrm>
          <a:prstGeom prst="rect">
            <a:avLst/>
          </a:prstGeom>
        </p:spPr>
      </p:pic>
      <p:pic>
        <p:nvPicPr>
          <p:cNvPr id="7" name="Рисунок 6" descr="3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0694" y="4214818"/>
            <a:ext cx="1500198" cy="1894987"/>
          </a:xfrm>
          <a:prstGeom prst="rect">
            <a:avLst/>
          </a:prstGeom>
        </p:spPr>
      </p:pic>
      <p:pic>
        <p:nvPicPr>
          <p:cNvPr id="8" name="Рисунок 7" descr="3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68" y="4143380"/>
            <a:ext cx="1500198" cy="189498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5300" b="1" i="1" dirty="0" smtClean="0">
                <a:solidFill>
                  <a:srgbClr val="FF0000"/>
                </a:solidFill>
                <a:latin typeface="Impact" pitchFamily="34" charset="0"/>
              </a:rPr>
              <a:t>Я, Галина Фёдоровна, благодарю вас за внимание!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61e2fa5aa1171c13374c5e09d4a3536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7108"/>
            <a:ext cx="9144000" cy="446228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332</Words>
  <Application>Microsoft Office PowerPoint</Application>
  <PresentationFormat>Экран (4:3)</PresentationFormat>
  <Paragraphs>87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Винокурова   Галина Фёдоровна</vt:lpstr>
      <vt:lpstr>    «Влияние двигательной активности  на здоровье учащихся»  </vt:lpstr>
      <vt:lpstr>Слайд 3</vt:lpstr>
      <vt:lpstr>Слайд 4</vt:lpstr>
      <vt:lpstr>Цель:</vt:lpstr>
      <vt:lpstr>        Гипотеза    исследования:        </vt:lpstr>
      <vt:lpstr>Задачи:</vt:lpstr>
      <vt:lpstr>Слайд 8</vt:lpstr>
      <vt:lpstr>Норма суточной двигательной активности старшеклассников</vt:lpstr>
      <vt:lpstr>Выраженная степень двигательной недостаточности </vt:lpstr>
      <vt:lpstr>Слайд 11</vt:lpstr>
      <vt:lpstr>Слайд 12</vt:lpstr>
      <vt:lpstr>НЕДОСТАТОК ВРЕМЕНИ  - 20% </vt:lpstr>
      <vt:lpstr>Слайд 14</vt:lpstr>
      <vt:lpstr>Слайд 15</vt:lpstr>
      <vt:lpstr>Я, Галина Фёдоровна, благодарю вас за внимание!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Винокурова   Галина Фёдоровна</dc:title>
  <dc:creator>User</dc:creator>
  <cp:lastModifiedBy>User</cp:lastModifiedBy>
  <cp:revision>1</cp:revision>
  <dcterms:created xsi:type="dcterms:W3CDTF">2017-02-28T07:31:42Z</dcterms:created>
  <dcterms:modified xsi:type="dcterms:W3CDTF">2017-02-28T07:41:22Z</dcterms:modified>
</cp:coreProperties>
</file>