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22"/>
  </p:notesMasterIdLst>
  <p:sldIdLst>
    <p:sldId id="256" r:id="rId2"/>
    <p:sldId id="283" r:id="rId3"/>
    <p:sldId id="257" r:id="rId4"/>
    <p:sldId id="291" r:id="rId5"/>
    <p:sldId id="259" r:id="rId6"/>
    <p:sldId id="261" r:id="rId7"/>
    <p:sldId id="260" r:id="rId8"/>
    <p:sldId id="262" r:id="rId9"/>
    <p:sldId id="263" r:id="rId10"/>
    <p:sldId id="272" r:id="rId11"/>
    <p:sldId id="287" r:id="rId12"/>
    <p:sldId id="270" r:id="rId13"/>
    <p:sldId id="271" r:id="rId14"/>
    <p:sldId id="264" r:id="rId15"/>
    <p:sldId id="280" r:id="rId16"/>
    <p:sldId id="277" r:id="rId17"/>
    <p:sldId id="275" r:id="rId18"/>
    <p:sldId id="276" r:id="rId19"/>
    <p:sldId id="289" r:id="rId20"/>
    <p:sldId id="279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46" autoAdjust="0"/>
  </p:normalViewPr>
  <p:slideViewPr>
    <p:cSldViewPr snapToGrid="0">
      <p:cViewPr varScale="1">
        <p:scale>
          <a:sx n="67" d="100"/>
          <a:sy n="67" d="100"/>
        </p:scale>
        <p:origin x="96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362553-352F-42B2-893B-A6B322369583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7B68C9-23D4-4DA4-A1CE-629F95F2B5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400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7B68C9-23D4-4DA4-A1CE-629F95F2B5E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306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935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149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768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9434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169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45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767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1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23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643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80990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9803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5877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74552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2048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944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39AB53-2C11-44B4-B7E9-D859CF14B63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2DE2C95-4004-4C59-BBCA-E3F6DB2D1D3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53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jpeg"/><Relationship Id="rId5" Type="http://schemas.openxmlformats.org/officeDocument/2006/relationships/image" Target="../media/image31.jp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62" y="815443"/>
            <a:ext cx="7710459" cy="1127656"/>
          </a:xfrm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 </a:t>
            </a:r>
            <a:r>
              <a:rPr lang="ru-RU" sz="3200" b="1" dirty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творческих  способностей  </a:t>
            </a:r>
            <a:r>
              <a:rPr lang="ru-RU" sz="32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уроках и во внеурочной деятельности»</a:t>
            </a:r>
            <a:endParaRPr lang="ru-RU" sz="32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42544" y="292223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опыта работы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30876" y="6380757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Учителя МОУ СОШ №24 </a:t>
            </a:r>
            <a:r>
              <a:rPr lang="ru-RU" dirty="0" err="1"/>
              <a:t>Барадулько</a:t>
            </a:r>
            <a:r>
              <a:rPr lang="ru-RU" dirty="0"/>
              <a:t> Ольги Васильевны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43" t="10247" r="19166" b="14197"/>
          <a:stretch/>
        </p:blipFill>
        <p:spPr>
          <a:xfrm rot="5400000">
            <a:off x="-76739" y="3000232"/>
            <a:ext cx="4015808" cy="29146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00"/>
          <a:stretch/>
        </p:blipFill>
        <p:spPr>
          <a:xfrm rot="5400000">
            <a:off x="3140329" y="2697814"/>
            <a:ext cx="4025333" cy="35290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7" t="25640" r="12036" b="10394"/>
          <a:stretch/>
        </p:blipFill>
        <p:spPr>
          <a:xfrm>
            <a:off x="6917501" y="2449653"/>
            <a:ext cx="3342392" cy="401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19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1316" y="331427"/>
            <a:ext cx="8596668" cy="833438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 и творческие способности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5637" y="1874365"/>
            <a:ext cx="9219334" cy="5364826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Творчество- активная целенаправленная деятельность, в результате которой ученик создаёт новое, оригинальное,проявляя воображение,реализует свой замысел, самостоятельно находит средства для его воплощения.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Творчество- это активное самовыражение для получения эффективного результата.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 включает: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оображение и интуицию 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нициативность и фантазию;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елеустремлённость и познания;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бразное мышление и первые шаги созидания.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2" descr="Картинки по запросу солныш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146" y="0"/>
            <a:ext cx="2161309" cy="193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003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Lena\Школа\Барадулько Книга\Презентация 18-11-15\MS3dAejc6V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022" y="760733"/>
            <a:ext cx="5871544" cy="576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-27424"/>
            <a:ext cx="10256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Способности можно представить в виде </a:t>
            </a:r>
            <a:r>
              <a:rPr lang="ru-RU" sz="2800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дерева</a:t>
            </a:r>
            <a:endParaRPr lang="ru-RU" sz="28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17" t="86521" r="26702"/>
          <a:stretch/>
        </p:blipFill>
        <p:spPr bwMode="auto">
          <a:xfrm>
            <a:off x="5215884" y="5820802"/>
            <a:ext cx="2320277" cy="1037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 rot="16200000">
            <a:off x="4941484" y="4295484"/>
            <a:ext cx="253434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Общие способности</a:t>
            </a:r>
          </a:p>
        </p:txBody>
      </p:sp>
      <p:sp>
        <p:nvSpPr>
          <p:cNvPr id="7" name="Выноска 1 6"/>
          <p:cNvSpPr/>
          <p:nvPr/>
        </p:nvSpPr>
        <p:spPr>
          <a:xfrm>
            <a:off x="7320136" y="6004471"/>
            <a:ext cx="2592288" cy="328682"/>
          </a:xfrm>
          <a:prstGeom prst="borderCallout1">
            <a:avLst>
              <a:gd name="adj1" fmla="val 52618"/>
              <a:gd name="adj2" fmla="val -204"/>
              <a:gd name="adj3" fmla="val 156044"/>
              <a:gd name="adj4" fmla="val -38946"/>
            </a:avLst>
          </a:prstGeom>
          <a:solidFill>
            <a:srgbClr val="CCFFCC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320137" y="5949280"/>
            <a:ext cx="2624949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Природные  задатки</a:t>
            </a:r>
          </a:p>
        </p:txBody>
      </p:sp>
      <p:sp>
        <p:nvSpPr>
          <p:cNvPr id="14" name="Выноска 1 13"/>
          <p:cNvSpPr/>
          <p:nvPr/>
        </p:nvSpPr>
        <p:spPr>
          <a:xfrm flipH="1">
            <a:off x="1631504" y="4250057"/>
            <a:ext cx="2808312" cy="328682"/>
          </a:xfrm>
          <a:prstGeom prst="borderCallout1">
            <a:avLst>
              <a:gd name="adj1" fmla="val 52618"/>
              <a:gd name="adj2" fmla="val -204"/>
              <a:gd name="adj3" fmla="val 143948"/>
              <a:gd name="adj4" fmla="val -33283"/>
            </a:avLst>
          </a:prstGeom>
          <a:solidFill>
            <a:srgbClr val="CCFFCC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631504" y="4221088"/>
            <a:ext cx="281987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Творческие способности</a:t>
            </a:r>
          </a:p>
        </p:txBody>
      </p:sp>
      <p:sp>
        <p:nvSpPr>
          <p:cNvPr id="15" name="Выноска 1 14"/>
          <p:cNvSpPr/>
          <p:nvPr/>
        </p:nvSpPr>
        <p:spPr>
          <a:xfrm flipH="1">
            <a:off x="1817187" y="1725675"/>
            <a:ext cx="3240362" cy="328682"/>
          </a:xfrm>
          <a:prstGeom prst="borderCallout1">
            <a:avLst>
              <a:gd name="adj1" fmla="val 69552"/>
              <a:gd name="adj2" fmla="val -776"/>
              <a:gd name="adj3" fmla="val 419731"/>
              <a:gd name="adj4" fmla="val -27489"/>
            </a:avLst>
          </a:prstGeom>
          <a:solidFill>
            <a:srgbClr val="CCFFCC"/>
          </a:solidFill>
          <a:ln>
            <a:solidFill>
              <a:srgbClr val="FF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1754761" y="1700808"/>
            <a:ext cx="3365217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Художественные способности</a:t>
            </a:r>
          </a:p>
        </p:txBody>
      </p:sp>
      <p:sp>
        <p:nvSpPr>
          <p:cNvPr id="18" name="TextBox 17"/>
          <p:cNvSpPr txBox="1"/>
          <p:nvPr/>
        </p:nvSpPr>
        <p:spPr>
          <a:xfrm rot="18119630">
            <a:off x="4441458" y="5288457"/>
            <a:ext cx="166045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Окружающий</a:t>
            </a:r>
          </a:p>
          <a:p>
            <a:pPr algn="ctr"/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мир</a:t>
            </a:r>
          </a:p>
        </p:txBody>
      </p:sp>
      <p:sp>
        <p:nvSpPr>
          <p:cNvPr id="19" name="TextBox 18"/>
          <p:cNvSpPr txBox="1"/>
          <p:nvPr/>
        </p:nvSpPr>
        <p:spPr>
          <a:xfrm rot="18479100">
            <a:off x="4401387" y="4713872"/>
            <a:ext cx="684739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Труд</a:t>
            </a:r>
          </a:p>
        </p:txBody>
      </p:sp>
      <p:sp>
        <p:nvSpPr>
          <p:cNvPr id="20" name="TextBox 19"/>
          <p:cNvSpPr txBox="1"/>
          <p:nvPr/>
        </p:nvSpPr>
        <p:spPr>
          <a:xfrm rot="18479404">
            <a:off x="3212793" y="5156690"/>
            <a:ext cx="1443024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Литература</a:t>
            </a:r>
          </a:p>
        </p:txBody>
      </p:sp>
      <p:sp>
        <p:nvSpPr>
          <p:cNvPr id="21" name="TextBox 20"/>
          <p:cNvSpPr txBox="1"/>
          <p:nvPr/>
        </p:nvSpPr>
        <p:spPr>
          <a:xfrm rot="2245384">
            <a:off x="3716186" y="3402987"/>
            <a:ext cx="10613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Русский</a:t>
            </a:r>
          </a:p>
          <a:p>
            <a:pPr algn="ctr"/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язык</a:t>
            </a:r>
          </a:p>
        </p:txBody>
      </p:sp>
      <p:sp>
        <p:nvSpPr>
          <p:cNvPr id="22" name="TextBox 21"/>
          <p:cNvSpPr txBox="1"/>
          <p:nvPr/>
        </p:nvSpPr>
        <p:spPr>
          <a:xfrm rot="18281343">
            <a:off x="5239748" y="4114414"/>
            <a:ext cx="664284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ИЗО</a:t>
            </a:r>
          </a:p>
        </p:txBody>
      </p:sp>
      <p:sp>
        <p:nvSpPr>
          <p:cNvPr id="23" name="TextBox 22"/>
          <p:cNvSpPr txBox="1"/>
          <p:nvPr/>
        </p:nvSpPr>
        <p:spPr>
          <a:xfrm rot="17819637">
            <a:off x="5622098" y="2360059"/>
            <a:ext cx="1038746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Музыка</a:t>
            </a:r>
          </a:p>
        </p:txBody>
      </p:sp>
      <p:sp>
        <p:nvSpPr>
          <p:cNvPr id="24" name="TextBox 23"/>
          <p:cNvSpPr txBox="1"/>
          <p:nvPr/>
        </p:nvSpPr>
        <p:spPr>
          <a:xfrm rot="17819637">
            <a:off x="4903278" y="1269465"/>
            <a:ext cx="1630254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Изобразит.</a:t>
            </a:r>
          </a:p>
          <a:p>
            <a:pPr algn="ctr"/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деятельность</a:t>
            </a:r>
          </a:p>
        </p:txBody>
      </p:sp>
      <p:sp>
        <p:nvSpPr>
          <p:cNvPr id="25" name="TextBox 24"/>
          <p:cNvSpPr txBox="1"/>
          <p:nvPr/>
        </p:nvSpPr>
        <p:spPr>
          <a:xfrm rot="770651">
            <a:off x="3734490" y="2315370"/>
            <a:ext cx="1828578" cy="33855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1600" b="1" spc="130" dirty="0">
                <a:ln w="11430">
                  <a:solidFill>
                    <a:srgbClr val="FF0066"/>
                  </a:solidFill>
                </a:ln>
                <a:solidFill>
                  <a:srgbClr val="CC0066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Артистичность</a:t>
            </a:r>
          </a:p>
        </p:txBody>
      </p:sp>
    </p:spTree>
    <p:extLst>
      <p:ext uri="{BB962C8B-B14F-4D97-AF65-F5344CB8AC3E}">
        <p14:creationId xmlns:p14="http://schemas.microsoft.com/office/powerpoint/2010/main" val="311505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38103" y="365761"/>
            <a:ext cx="7888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Создание условий для развития творческих способностей детей.</a:t>
            </a:r>
            <a:endParaRPr lang="ru-RU" sz="28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47651" y="1796922"/>
            <a:ext cx="844573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1.Сформировать интерес к различным видам творчества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 художественное, эстетическое, культурное, поэтическое)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2.Развивать познавательную активность, нестандартное мышление, воображение и креативность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3.Помочь овладеть приёмами творчества (художественное мастерство, рифма, сочинение стихотворений и рассказов) 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для успешного развития талантов: 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Раннее начало творческого восприятия 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Свободный выбор деятельности 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Разнообразие видов деятельности 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Благоприятная развивающая среда 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Поддержание постоянного интереса ребёнка к творческой деятельности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артинки по запросу солныш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451" y="842814"/>
            <a:ext cx="2161309" cy="193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688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1460" y="214313"/>
            <a:ext cx="9229728" cy="1716087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творческих способностей начинается на уроках технологии с использования природного материала</a:t>
            </a:r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Созданием шедевров.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2" t="17655" r="33958" b="29383"/>
          <a:stretch/>
        </p:blipFill>
        <p:spPr>
          <a:xfrm rot="5400000">
            <a:off x="7805436" y="4712104"/>
            <a:ext cx="2141436" cy="215035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34" t="73406" r="36457" b="-196"/>
          <a:stretch/>
        </p:blipFill>
        <p:spPr>
          <a:xfrm rot="5400000">
            <a:off x="10002182" y="4665719"/>
            <a:ext cx="2141434" cy="22431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0" t="13796" r="18542" b="16204"/>
          <a:stretch/>
        </p:blipFill>
        <p:spPr>
          <a:xfrm rot="5400000">
            <a:off x="4662417" y="1958185"/>
            <a:ext cx="3135317" cy="23907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3" t="12839" r="19374" b="13457"/>
          <a:stretch/>
        </p:blipFill>
        <p:spPr>
          <a:xfrm rot="5400000">
            <a:off x="6995202" y="2000943"/>
            <a:ext cx="3153178" cy="22874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6" t="5407" r="2278" b="8634"/>
          <a:stretch/>
        </p:blipFill>
        <p:spPr>
          <a:xfrm rot="10800000">
            <a:off x="9700998" y="1585919"/>
            <a:ext cx="2491001" cy="3135318"/>
          </a:xfrm>
          <a:prstGeom prst="rect">
            <a:avLst/>
          </a:prstGeom>
        </p:spPr>
      </p:pic>
      <p:sp>
        <p:nvSpPr>
          <p:cNvPr id="12" name="Объект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                                                                                                                                     </a:t>
            </a:r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0" t="19877" r="45000" b="14938"/>
          <a:stretch/>
        </p:blipFill>
        <p:spPr>
          <a:xfrm rot="5400000">
            <a:off x="-340969" y="1930063"/>
            <a:ext cx="3132146" cy="2450205"/>
          </a:xfrm>
          <a:prstGeom prst="rect">
            <a:avLst/>
          </a:prstGeom>
        </p:spPr>
      </p:pic>
      <p:pic>
        <p:nvPicPr>
          <p:cNvPr id="14" name="Объект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60" t="27278" r="31357" b="34767"/>
          <a:stretch/>
        </p:blipFill>
        <p:spPr>
          <a:xfrm rot="5400000">
            <a:off x="156722" y="4564517"/>
            <a:ext cx="2136764" cy="245020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77" t="16041" r="13334" b="20208"/>
          <a:stretch/>
        </p:blipFill>
        <p:spPr>
          <a:xfrm rot="10800000">
            <a:off x="2427456" y="1585915"/>
            <a:ext cx="2624744" cy="3130649"/>
          </a:xfrm>
          <a:prstGeom prst="rect">
            <a:avLst/>
          </a:prstGeom>
        </p:spPr>
      </p:pic>
      <p:pic>
        <p:nvPicPr>
          <p:cNvPr id="17" name="Объект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42" t="27278" r="18247" b="34767"/>
          <a:stretch/>
        </p:blipFill>
        <p:spPr>
          <a:xfrm rot="5400000">
            <a:off x="2490391" y="4676381"/>
            <a:ext cx="2141435" cy="2221807"/>
          </a:xfrm>
          <a:prstGeom prst="rect">
            <a:avLst/>
          </a:prstGeom>
        </p:spPr>
      </p:pic>
      <p:pic>
        <p:nvPicPr>
          <p:cNvPr id="18" name="Picture 2" descr="Картинки по запросу поделки из листьев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2" y="4716565"/>
            <a:ext cx="3128963" cy="214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144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420600" y="1420603"/>
            <a:ext cx="6870865" cy="4029666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4" t="8765" r="18541" b="6791"/>
          <a:stretch/>
        </p:blipFill>
        <p:spPr>
          <a:xfrm rot="5400000">
            <a:off x="6788943" y="1454947"/>
            <a:ext cx="6858000" cy="39481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" r="17416"/>
          <a:stretch/>
        </p:blipFill>
        <p:spPr>
          <a:xfrm rot="5400000">
            <a:off x="2716971" y="1331088"/>
            <a:ext cx="6857997" cy="419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36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8657" y="0"/>
            <a:ext cx="10255194" cy="1855262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Частое общение с природой. Использование семян </a:t>
            </a:r>
            <a:b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тыквы, семечек и гороха . Наблюдения,анализ, сравнение</a:t>
            </a:r>
            <a:r>
              <a:rPr lang="en-US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Такие работы радуются ребят, вызывают</a:t>
            </a:r>
            <a:r>
              <a:rPr lang="en-US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en-US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чувство удовлетворения и восторга.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https://i.mycdn.me/i?r=AyH4iRPQ2q0otWIFepML2LxRD0TUxOIPsEtbnU7yxNuE8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3" t="14187" b="42034"/>
          <a:stretch/>
        </p:blipFill>
        <p:spPr bwMode="auto">
          <a:xfrm>
            <a:off x="4341029" y="4098670"/>
            <a:ext cx="1556050" cy="2742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i.mycdn.me/i?r=AyH4iRPQ2q0otWIFepML2LxRAfBEmvLVuxskeUof4Ano5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5" t="5804" r="47371" b="55723"/>
          <a:stretch/>
        </p:blipFill>
        <p:spPr bwMode="auto">
          <a:xfrm>
            <a:off x="658657" y="1914524"/>
            <a:ext cx="1868299" cy="231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40" t="5660" r="22803" b="47096"/>
          <a:stretch/>
        </p:blipFill>
        <p:spPr>
          <a:xfrm rot="5400000">
            <a:off x="2759771" y="5211713"/>
            <a:ext cx="1416405" cy="1822496"/>
          </a:xfrm>
          <a:prstGeom prst="rect">
            <a:avLst/>
          </a:prstGeom>
        </p:spPr>
      </p:pic>
      <p:pic>
        <p:nvPicPr>
          <p:cNvPr id="1034" name="Picture 10" descr="https://i.mycdn.me/i?r=AyH4iRPQ2q0otWIFepML2LxR3T8kgQEy5NhP1I5Y2wLjo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916" r="55082"/>
          <a:stretch/>
        </p:blipFill>
        <p:spPr bwMode="auto">
          <a:xfrm>
            <a:off x="5949153" y="1988938"/>
            <a:ext cx="1413292" cy="210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i.mycdn.me/i?r=AyH4iRPQ2q0otWIFepML2LxRAfBEmvLVuxskeUof4Ano5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38" t="7160" b="53028"/>
          <a:stretch/>
        </p:blipFill>
        <p:spPr bwMode="auto">
          <a:xfrm>
            <a:off x="4671479" y="1963015"/>
            <a:ext cx="1322846" cy="217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https://i.mycdn.me/i?r=AyH4iRPQ2q0otWIFepML2LxRAfBEmvLVuxskeUof4Ano5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2" t="42721" r="45088" b="27707"/>
          <a:stretch/>
        </p:blipFill>
        <p:spPr bwMode="auto">
          <a:xfrm>
            <a:off x="9001724" y="1963431"/>
            <a:ext cx="1912127" cy="1845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ttps://i.mycdn.me/i?r=AyH4iRPQ2q0otWIFepML2LxRAfBEmvLVuxskeUof4Ano5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44" t="46871" r="871" b="28106"/>
          <a:stretch/>
        </p:blipFill>
        <p:spPr bwMode="auto">
          <a:xfrm>
            <a:off x="2454906" y="4082018"/>
            <a:ext cx="1865318" cy="186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s://i.mycdn.me/i?r=AyH4iRPQ2q0otWIFepML2LxRD0TUxOIPsEtbnU7yxNuE8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2" r="46115" b="40987"/>
          <a:stretch/>
        </p:blipFill>
        <p:spPr bwMode="auto">
          <a:xfrm>
            <a:off x="5865290" y="4115720"/>
            <a:ext cx="1503932" cy="2725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Объект 17"/>
          <p:cNvPicPr>
            <a:picLocks noGrp="1" noChangeAspect="1"/>
          </p:cNvPicPr>
          <p:nvPr>
            <p:ph idx="1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97" t="53621" r="42030"/>
          <a:stretch/>
        </p:blipFill>
        <p:spPr>
          <a:xfrm rot="5400000">
            <a:off x="910430" y="5195307"/>
            <a:ext cx="1384416" cy="190817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01" t="53745" r="62681"/>
          <a:stretch/>
        </p:blipFill>
        <p:spPr>
          <a:xfrm rot="5400000">
            <a:off x="7495296" y="3719466"/>
            <a:ext cx="1449561" cy="169898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35" t="53506" r="22803"/>
          <a:stretch/>
        </p:blipFill>
        <p:spPr>
          <a:xfrm rot="5400000">
            <a:off x="872593" y="3888170"/>
            <a:ext cx="1380791" cy="182887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29" t="5660" r="59857" b="46241"/>
          <a:stretch/>
        </p:blipFill>
        <p:spPr>
          <a:xfrm rot="5400000">
            <a:off x="2513310" y="1944805"/>
            <a:ext cx="2149197" cy="218561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08" t="5660" r="40854" b="46155"/>
          <a:stretch/>
        </p:blipFill>
        <p:spPr>
          <a:xfrm rot="5400000">
            <a:off x="7392856" y="5187161"/>
            <a:ext cx="1683291" cy="1744117"/>
          </a:xfrm>
          <a:prstGeom prst="rect">
            <a:avLst/>
          </a:prstGeom>
        </p:spPr>
      </p:pic>
      <p:pic>
        <p:nvPicPr>
          <p:cNvPr id="26" name="Picture 16" descr="https://i.mycdn.me/i?r=AyH4iRPQ2q0otWIFepML2LxR3T8kgQEy5NhP1I5Y2wLjo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66" r="56627" b="54916"/>
          <a:stretch/>
        </p:blipFill>
        <p:spPr bwMode="auto">
          <a:xfrm rot="10800000">
            <a:off x="7240317" y="1974403"/>
            <a:ext cx="1780988" cy="1931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708" y="3809234"/>
            <a:ext cx="1836143" cy="3021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93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77872"/>
            <a:ext cx="8596668" cy="13208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Любим работать с цветной ватой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0" t="18547" r="48624" b="9972"/>
          <a:stretch/>
        </p:blipFill>
        <p:spPr>
          <a:xfrm rot="5400000">
            <a:off x="1707938" y="2649931"/>
            <a:ext cx="5772147" cy="27574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06" t="645" r="1309" b="7503"/>
          <a:stretch/>
        </p:blipFill>
        <p:spPr>
          <a:xfrm rot="5400000">
            <a:off x="5506196" y="2321303"/>
            <a:ext cx="4234365" cy="33012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816"/>
          <a:stretch/>
        </p:blipFill>
        <p:spPr>
          <a:xfrm>
            <a:off x="372298" y="3967060"/>
            <a:ext cx="2887661" cy="29476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96"/>
          <a:stretch/>
        </p:blipFill>
        <p:spPr>
          <a:xfrm>
            <a:off x="372299" y="1137735"/>
            <a:ext cx="2887660" cy="294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14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28625"/>
            <a:ext cx="8596668" cy="1501775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Учимся красиво рисовать на занятии «Акварелька»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7" t="8282" r="7422" b="5590"/>
          <a:stretch/>
        </p:blipFill>
        <p:spPr>
          <a:xfrm>
            <a:off x="1" y="1628774"/>
            <a:ext cx="7329488" cy="52292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14" t="41019" r="48337" b="27291"/>
          <a:stretch/>
        </p:blipFill>
        <p:spPr>
          <a:xfrm>
            <a:off x="7316393" y="4316590"/>
            <a:ext cx="2699146" cy="25406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73" t="25208" r="40234" b="35208"/>
          <a:stretch/>
        </p:blipFill>
        <p:spPr>
          <a:xfrm rot="10800000">
            <a:off x="7316393" y="1628774"/>
            <a:ext cx="1864516" cy="27146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909" y="1630649"/>
            <a:ext cx="1838325" cy="2712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87" r="26090"/>
          <a:stretch/>
        </p:blipFill>
        <p:spPr>
          <a:xfrm>
            <a:off x="10015539" y="4343399"/>
            <a:ext cx="1957386" cy="2514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30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4"/>
          <p:cNvSpPr txBox="1">
            <a:spLocks noChangeArrowheads="1"/>
          </p:cNvSpPr>
          <p:nvPr/>
        </p:nvSpPr>
        <p:spPr bwMode="auto">
          <a:xfrm>
            <a:off x="1281113" y="523220"/>
            <a:ext cx="828675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Составлеем предложения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использованием картинок, между  которыми написана буква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ru-RU" dirty="0"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апример: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</a:p>
          <a:p>
            <a:pPr lvl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Например: 1. Морковь – овощ, а яблоко – ….. </a:t>
            </a:r>
          </a:p>
          <a:p>
            <a:pPr lvl="1"/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    2. Морковь растет в …..</a:t>
            </a:r>
          </a:p>
          <a:p>
            <a:pPr lvl="1"/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    3. Из моркови делают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…… </a:t>
            </a:r>
          </a:p>
          <a:p>
            <a:pPr lvl="1"/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     4. Морковь …, а яблоко ……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Рисунок 5" descr="C:\Users\Юзер\Desktop\Барадулько\картинки\морковь цве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273383">
            <a:off x="2917225" y="2206845"/>
            <a:ext cx="2949286" cy="1945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Рисунок 7" descr="C:\Users\Юзер\Desktop\Барадулько\картинки\яблоко цве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2164" y="1309687"/>
            <a:ext cx="3162300" cy="316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281113" y="0"/>
            <a:ext cx="7723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Развиваем творческие способности через игру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90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8675" y="414338"/>
            <a:ext cx="81867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Любим работать с таблицами. Находим рифмованные слова. Кто больше</a:t>
            </a:r>
            <a:r>
              <a:rPr lang="en-US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063886"/>
              </p:ext>
            </p:extLst>
          </p:nvPr>
        </p:nvGraphicFramePr>
        <p:xfrm>
          <a:off x="828676" y="1714502"/>
          <a:ext cx="8729664" cy="4277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4944">
                  <a:extLst>
                    <a:ext uri="{9D8B030D-6E8A-4147-A177-3AD203B41FA5}">
                      <a16:colId xmlns:a16="http://schemas.microsoft.com/office/drawing/2014/main" val="923198260"/>
                    </a:ext>
                  </a:extLst>
                </a:gridCol>
                <a:gridCol w="1454944">
                  <a:extLst>
                    <a:ext uri="{9D8B030D-6E8A-4147-A177-3AD203B41FA5}">
                      <a16:colId xmlns:a16="http://schemas.microsoft.com/office/drawing/2014/main" val="1500302259"/>
                    </a:ext>
                  </a:extLst>
                </a:gridCol>
                <a:gridCol w="1454944">
                  <a:extLst>
                    <a:ext uri="{9D8B030D-6E8A-4147-A177-3AD203B41FA5}">
                      <a16:colId xmlns:a16="http://schemas.microsoft.com/office/drawing/2014/main" val="3990471650"/>
                    </a:ext>
                  </a:extLst>
                </a:gridCol>
                <a:gridCol w="1454944">
                  <a:extLst>
                    <a:ext uri="{9D8B030D-6E8A-4147-A177-3AD203B41FA5}">
                      <a16:colId xmlns:a16="http://schemas.microsoft.com/office/drawing/2014/main" val="1375731970"/>
                    </a:ext>
                  </a:extLst>
                </a:gridCol>
                <a:gridCol w="1454944">
                  <a:extLst>
                    <a:ext uri="{9D8B030D-6E8A-4147-A177-3AD203B41FA5}">
                      <a16:colId xmlns:a16="http://schemas.microsoft.com/office/drawing/2014/main" val="3000883490"/>
                    </a:ext>
                  </a:extLst>
                </a:gridCol>
                <a:gridCol w="1454944">
                  <a:extLst>
                    <a:ext uri="{9D8B030D-6E8A-4147-A177-3AD203B41FA5}">
                      <a16:colId xmlns:a16="http://schemas.microsoft.com/office/drawing/2014/main" val="4232003312"/>
                    </a:ext>
                  </a:extLst>
                </a:gridCol>
              </a:tblGrid>
              <a:tr h="814386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9617475"/>
                  </a:ext>
                </a:extLst>
              </a:tr>
              <a:tr h="865822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290972"/>
                  </a:ext>
                </a:extLst>
              </a:tr>
              <a:tr h="865822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1693131"/>
                  </a:ext>
                </a:extLst>
              </a:tr>
              <a:tr h="865822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ь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ы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374738"/>
                  </a:ext>
                </a:extLst>
              </a:tr>
              <a:tr h="865822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6911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866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Картинки по запросу солныш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892" y="370856"/>
            <a:ext cx="2270283" cy="178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71463"/>
            <a:ext cx="8596668" cy="1042987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Используя картинки и ребусы перехожу к рифмованным строкам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71624"/>
            <a:ext cx="2328864" cy="21431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045" t="-6897" r="19318"/>
          <a:stretch/>
        </p:blipFill>
        <p:spPr>
          <a:xfrm rot="18180794">
            <a:off x="1071562" y="3000375"/>
            <a:ext cx="1614488" cy="71437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0038" y="3971923"/>
            <a:ext cx="35575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деревянная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бочка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внутри золотая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цепочка.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Сразу узнал 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которой нашёл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цепочку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Передо мной огромная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рядом золотая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цепочка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4575523" y="1571624"/>
            <a:ext cx="427690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бочке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солят огурцы,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цепочка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украшение для мамы.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сарае у бабушки видел 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бочку,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шее у мамы дорогую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цепочку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я видел большущую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бочку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Возле неё золотую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цепочку.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траве лежала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цепочка,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Рядом стояла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бочка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Старая у бабушки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Дорогая у мамы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цепочка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огромная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бочка,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Длинная изящная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цепочка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18137" y="1970701"/>
            <a:ext cx="1668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-Бо/      Цепо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65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196" y="157163"/>
            <a:ext cx="8596668" cy="13716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Учимся применять обратный орфографический словарь. Слияния чк,чн пишем без мягкого знака. </a:t>
            </a:r>
            <a:b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Страница учебника 138</a:t>
            </a:r>
            <a:r>
              <a:rPr lang="en-US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Н.А.Чуракова «Русский язык 2 часть)</a:t>
            </a:r>
            <a:endParaRPr lang="ru-RU" sz="20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 flipH="1">
            <a:off x="720196" y="1528763"/>
            <a:ext cx="410898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Стоит возле печки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 притаилась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небу плыла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Её увидела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внучка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Ох, уродлива старая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прекрасна красавица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лесу красивая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ёлочка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ней скачет пушистая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сказке лисичка-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сестричка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в рассказе птичка-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синичка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Вывожу я буквы на каждой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строчке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Написав предложение ставлю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точки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15100" y="1671637"/>
            <a:ext cx="33432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морю плывёт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Вней веточка 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Славная у бабушки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внутри капуста-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Вот играем в прятки,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нами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на дне в ней спряталась,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Лапочка-дочка.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небе голубом,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огороде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конуре у дома,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собачка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на печке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девочка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904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57175"/>
            <a:ext cx="9729788" cy="10287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Учимся писать стихотворения на уроках русского языка, отрабатываем изученные правила.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" name="Объект 16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84" r="40586"/>
          <a:stretch/>
        </p:blipFill>
        <p:spPr>
          <a:xfrm rot="5400000">
            <a:off x="2297115" y="3299522"/>
            <a:ext cx="942972" cy="1859160"/>
          </a:xfr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1" t="21402" r="17984" b="28030"/>
          <a:stretch/>
        </p:blipFill>
        <p:spPr>
          <a:xfrm>
            <a:off x="-137102" y="3757615"/>
            <a:ext cx="5718546" cy="310038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70" t="22641" r="15213" b="24259"/>
          <a:stretch/>
        </p:blipFill>
        <p:spPr>
          <a:xfrm>
            <a:off x="5447016" y="3870058"/>
            <a:ext cx="5554359" cy="298794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1" t="30031" r="8779" b="20247"/>
          <a:stretch/>
        </p:blipFill>
        <p:spPr>
          <a:xfrm>
            <a:off x="5447016" y="1398319"/>
            <a:ext cx="5554359" cy="247174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4" t="11469" r="3806" b="15508"/>
          <a:stretch/>
        </p:blipFill>
        <p:spPr>
          <a:xfrm>
            <a:off x="0" y="1398318"/>
            <a:ext cx="5447016" cy="235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30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Прямоугольник 28"/>
          <p:cNvSpPr/>
          <p:nvPr/>
        </p:nvSpPr>
        <p:spPr>
          <a:xfrm>
            <a:off x="5895565" y="5346714"/>
            <a:ext cx="147308" cy="2048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7684532" y="5338057"/>
            <a:ext cx="147308" cy="2048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6528685" y="5346714"/>
            <a:ext cx="147308" cy="2048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8900161" y="2568667"/>
            <a:ext cx="290466" cy="2048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7326284" y="2566917"/>
            <a:ext cx="290466" cy="2048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752407" y="2552007"/>
            <a:ext cx="290466" cy="2048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5752407" y="2868644"/>
            <a:ext cx="290466" cy="2048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2086494" y="4521397"/>
            <a:ext cx="194167" cy="2085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629594" y="4253634"/>
            <a:ext cx="153300" cy="1374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691256" y="4253634"/>
            <a:ext cx="153300" cy="1374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9298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Учимся находить не только рифмы, но и однокоренные слова. Сочиняем стихотворения,выделяем основу, окончание, корень.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0" y="1384990"/>
            <a:ext cx="467915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Лечебный ключ, </a:t>
            </a:r>
          </a:p>
          <a:p>
            <a:r>
              <a:rPr lang="ru-RU" dirty="0" smtClean="0"/>
              <a:t>Бьёт из под земли.</a:t>
            </a:r>
          </a:p>
          <a:p>
            <a:r>
              <a:rPr lang="ru-RU" dirty="0" smtClean="0"/>
              <a:t>А металлический ключ</a:t>
            </a:r>
          </a:p>
          <a:p>
            <a:r>
              <a:rPr lang="ru-RU" dirty="0" smtClean="0"/>
              <a:t>Открывает двери.</a:t>
            </a:r>
          </a:p>
          <a:p>
            <a:r>
              <a:rPr lang="ru-RU" dirty="0" smtClean="0"/>
              <a:t>Ключ, ключик, ключевой</a:t>
            </a:r>
          </a:p>
          <a:p>
            <a:r>
              <a:rPr lang="ru-RU" dirty="0" smtClean="0"/>
              <a:t>Земля, землекоп, землепад</a:t>
            </a:r>
          </a:p>
          <a:p>
            <a:pPr algn="r"/>
            <a:r>
              <a:rPr lang="ru-RU" dirty="0" smtClean="0"/>
              <a:t>Згурская Алиса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Рыболов  , рыба ,  рыбка , рыбак</a:t>
            </a:r>
          </a:p>
          <a:p>
            <a:r>
              <a:rPr lang="ru-RU" dirty="0" smtClean="0"/>
              <a:t>Рыбак  (м.р), рыбка (ж.р)</a:t>
            </a:r>
          </a:p>
          <a:p>
            <a:endParaRPr lang="ru-RU" dirty="0"/>
          </a:p>
          <a:p>
            <a:r>
              <a:rPr lang="ru-RU" dirty="0" smtClean="0"/>
              <a:t>  На озере сидит рыболов,</a:t>
            </a:r>
          </a:p>
          <a:p>
            <a:r>
              <a:rPr lang="ru-RU" dirty="0" smtClean="0"/>
              <a:t>  У него прекрасный улов.</a:t>
            </a:r>
          </a:p>
          <a:p>
            <a:r>
              <a:rPr lang="ru-RU" dirty="0"/>
              <a:t> </a:t>
            </a:r>
            <a:r>
              <a:rPr lang="ru-RU" dirty="0" smtClean="0"/>
              <a:t> Хороший сегодня клёв,</a:t>
            </a:r>
          </a:p>
          <a:p>
            <a:r>
              <a:rPr lang="ru-RU" dirty="0"/>
              <a:t> </a:t>
            </a:r>
            <a:r>
              <a:rPr lang="ru-RU" dirty="0" smtClean="0"/>
              <a:t> Дома будет вкусный </a:t>
            </a:r>
          </a:p>
          <a:p>
            <a:pPr algn="r"/>
            <a:r>
              <a:rPr lang="ru-RU" dirty="0" smtClean="0"/>
              <a:t>Торопов Дмитрий</a:t>
            </a:r>
          </a:p>
        </p:txBody>
      </p:sp>
      <p:sp>
        <p:nvSpPr>
          <p:cNvPr id="4" name="Дуга 3"/>
          <p:cNvSpPr/>
          <p:nvPr/>
        </p:nvSpPr>
        <p:spPr>
          <a:xfrm rot="21176668">
            <a:off x="-465060" y="2559250"/>
            <a:ext cx="1157466" cy="23921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Дуга 11"/>
          <p:cNvSpPr/>
          <p:nvPr/>
        </p:nvSpPr>
        <p:spPr>
          <a:xfrm rot="21176668">
            <a:off x="229098" y="2556715"/>
            <a:ext cx="1116597" cy="244277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уга 12"/>
          <p:cNvSpPr/>
          <p:nvPr/>
        </p:nvSpPr>
        <p:spPr>
          <a:xfrm rot="21176668">
            <a:off x="1153290" y="2556715"/>
            <a:ext cx="1116597" cy="244277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Дуга 13"/>
          <p:cNvSpPr/>
          <p:nvPr/>
        </p:nvSpPr>
        <p:spPr>
          <a:xfrm rot="21176668">
            <a:off x="-478050" y="2827388"/>
            <a:ext cx="1116597" cy="244277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Дуга 14"/>
          <p:cNvSpPr/>
          <p:nvPr/>
        </p:nvSpPr>
        <p:spPr>
          <a:xfrm rot="21176668">
            <a:off x="399165" y="2817963"/>
            <a:ext cx="1011330" cy="257306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Дуга 15"/>
          <p:cNvSpPr/>
          <p:nvPr/>
        </p:nvSpPr>
        <p:spPr>
          <a:xfrm rot="21176668">
            <a:off x="1545078" y="2806088"/>
            <a:ext cx="1011330" cy="257306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989215" y="4253634"/>
            <a:ext cx="153300" cy="1374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622809" y="4253634"/>
            <a:ext cx="153300" cy="1374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749504" y="4521397"/>
            <a:ext cx="153300" cy="13742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Дуга 21"/>
          <p:cNvSpPr/>
          <p:nvPr/>
        </p:nvSpPr>
        <p:spPr>
          <a:xfrm rot="21265162">
            <a:off x="-356486" y="4139247"/>
            <a:ext cx="888283" cy="22877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Дуга 22"/>
          <p:cNvSpPr/>
          <p:nvPr/>
        </p:nvSpPr>
        <p:spPr>
          <a:xfrm rot="20959556">
            <a:off x="865121" y="4176655"/>
            <a:ext cx="812537" cy="2227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Дуга 23"/>
          <p:cNvSpPr/>
          <p:nvPr/>
        </p:nvSpPr>
        <p:spPr>
          <a:xfrm rot="20959556">
            <a:off x="1725187" y="4169919"/>
            <a:ext cx="812537" cy="2227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Дуга 24"/>
          <p:cNvSpPr/>
          <p:nvPr/>
        </p:nvSpPr>
        <p:spPr>
          <a:xfrm rot="20959556">
            <a:off x="2609059" y="4176655"/>
            <a:ext cx="812537" cy="2227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044656" y="1384990"/>
            <a:ext cx="52797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Для птицы дом-гнездо, </a:t>
            </a:r>
          </a:p>
          <a:p>
            <a:r>
              <a:rPr lang="ru-RU" dirty="0" smtClean="0"/>
              <a:t>У зверя есть нора.</a:t>
            </a:r>
          </a:p>
          <a:p>
            <a:r>
              <a:rPr lang="ru-RU" dirty="0" smtClean="0"/>
              <a:t>Для рыбки золотой </a:t>
            </a:r>
          </a:p>
          <a:p>
            <a:r>
              <a:rPr lang="ru-RU" dirty="0" smtClean="0"/>
              <a:t>Чистая вода</a:t>
            </a:r>
          </a:p>
          <a:p>
            <a:r>
              <a:rPr lang="ru-RU" dirty="0" smtClean="0"/>
              <a:t>Золотой (м.р), золотая (ж.р), золотое (с.р), </a:t>
            </a:r>
            <a:r>
              <a:rPr lang="ru-RU" dirty="0"/>
              <a:t>золотые</a:t>
            </a:r>
            <a:r>
              <a:rPr lang="ru-RU" dirty="0" smtClean="0"/>
              <a:t> (мн.ч)</a:t>
            </a:r>
          </a:p>
          <a:p>
            <a:pPr algn="r"/>
            <a:r>
              <a:rPr lang="ru-RU" dirty="0" smtClean="0"/>
              <a:t>Румянцев Кирилл</a:t>
            </a:r>
          </a:p>
          <a:p>
            <a:pPr algn="r"/>
            <a:endParaRPr lang="ru-RU" dirty="0" smtClean="0"/>
          </a:p>
          <a:p>
            <a:pPr algn="r"/>
            <a:endParaRPr lang="ru-RU" dirty="0" smtClean="0"/>
          </a:p>
          <a:p>
            <a:pPr algn="r"/>
            <a:endParaRPr lang="ru-RU" dirty="0"/>
          </a:p>
          <a:p>
            <a:r>
              <a:rPr lang="ru-RU" dirty="0" smtClean="0"/>
              <a:t>Рыжий гриб лисичка, </a:t>
            </a:r>
          </a:p>
          <a:p>
            <a:r>
              <a:rPr lang="ru-RU" dirty="0" smtClean="0"/>
              <a:t>Под деревом растёт</a:t>
            </a:r>
          </a:p>
          <a:p>
            <a:r>
              <a:rPr lang="ru-RU" dirty="0" smtClean="0"/>
              <a:t>А хитрая лисичка</a:t>
            </a:r>
          </a:p>
          <a:p>
            <a:r>
              <a:rPr lang="ru-RU" dirty="0" smtClean="0"/>
              <a:t>В норе живёт.</a:t>
            </a:r>
          </a:p>
          <a:p>
            <a:r>
              <a:rPr lang="ru-RU" dirty="0" smtClean="0"/>
              <a:t>Лисичка, лиса, лисонька</a:t>
            </a:r>
          </a:p>
          <a:p>
            <a:pPr algn="r"/>
            <a:r>
              <a:rPr lang="ru-RU" dirty="0" smtClean="0"/>
              <a:t>Сёмина Маргарита</a:t>
            </a:r>
          </a:p>
        </p:txBody>
      </p:sp>
      <p:sp>
        <p:nvSpPr>
          <p:cNvPr id="32" name="Дуга 31"/>
          <p:cNvSpPr/>
          <p:nvPr/>
        </p:nvSpPr>
        <p:spPr>
          <a:xfrm rot="20959556">
            <a:off x="4758693" y="5258470"/>
            <a:ext cx="812537" cy="2227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Дуга 32"/>
          <p:cNvSpPr/>
          <p:nvPr/>
        </p:nvSpPr>
        <p:spPr>
          <a:xfrm rot="20959556">
            <a:off x="5721623" y="5326586"/>
            <a:ext cx="812537" cy="2227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Дуга 33"/>
          <p:cNvSpPr/>
          <p:nvPr/>
        </p:nvSpPr>
        <p:spPr>
          <a:xfrm rot="20959556">
            <a:off x="6408449" y="5307279"/>
            <a:ext cx="812537" cy="22274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5" name="Picture 2" descr="Картинки по запросу солныш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061" y="892884"/>
            <a:ext cx="1782566" cy="159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606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9" r="31667"/>
          <a:stretch/>
        </p:blipFill>
        <p:spPr>
          <a:xfrm rot="5400000">
            <a:off x="-15271" y="1584931"/>
            <a:ext cx="5288342" cy="52578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7" t="8126" r="29569" b="2916"/>
          <a:stretch/>
        </p:blipFill>
        <p:spPr>
          <a:xfrm rot="5400000">
            <a:off x="5295899" y="-38100"/>
            <a:ext cx="6858002" cy="693420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0"/>
            <a:ext cx="52577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развитии творческих способностей помогают тетради по окружающему миру.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Приветствуется безграничная фантазия.</a:t>
            </a:r>
            <a:endParaRPr lang="ru-RU" sz="24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6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44" t="7037" r="2432"/>
          <a:stretch/>
        </p:blipFill>
        <p:spPr>
          <a:xfrm>
            <a:off x="5344037" y="-1"/>
            <a:ext cx="5757351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2" t="46667" r="67499" b="-5926"/>
          <a:stretch/>
        </p:blipFill>
        <p:spPr>
          <a:xfrm>
            <a:off x="371476" y="4648418"/>
            <a:ext cx="2268610" cy="24238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8" t="15447" r="59476" b="5697"/>
          <a:stretch/>
        </p:blipFill>
        <p:spPr>
          <a:xfrm rot="5400000">
            <a:off x="315876" y="-379743"/>
            <a:ext cx="4648418" cy="5407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89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02" t="2709" r="11054" b="7500"/>
          <a:stretch/>
        </p:blipFill>
        <p:spPr>
          <a:xfrm rot="5400000">
            <a:off x="4097250" y="361070"/>
            <a:ext cx="6835949" cy="61579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36" t="3541" r="68618" b="6666"/>
          <a:stretch/>
        </p:blipFill>
        <p:spPr>
          <a:xfrm rot="5400000">
            <a:off x="1885950" y="-1863900"/>
            <a:ext cx="3300412" cy="70723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41" t="23541" r="33947" b="6042"/>
          <a:stretch/>
        </p:blipFill>
        <p:spPr>
          <a:xfrm rot="5400000">
            <a:off x="1593054" y="1378743"/>
            <a:ext cx="3886201" cy="707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44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8" t="39066" r="13821"/>
          <a:stretch/>
        </p:blipFill>
        <p:spPr>
          <a:xfrm>
            <a:off x="0" y="1443038"/>
            <a:ext cx="10215563" cy="54149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00062" y="171450"/>
            <a:ext cx="92154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Результат-это наши дипломы победителей во всеросийской олимпиаде по русскому языку</a:t>
            </a:r>
            <a:r>
              <a:rPr lang="ru-RU" sz="2800" b="1" dirty="0" smtClean="0">
                <a:solidFill>
                  <a:schemeClr val="accent2"/>
                </a:solidFill>
              </a:rPr>
              <a:t>.</a:t>
            </a:r>
            <a:endParaRPr lang="ru-RU" sz="28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66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5809" y="2191703"/>
            <a:ext cx="85582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творческих способностей связано не только с умением сочинять стихи, но и писать интересные рассказы, подбирать картинки. Учиться наблюдать, обдумывать, соображать,запоминать и рассказывать; получать удовольствие и делиться своими впечатлениями с другими.</a:t>
            </a:r>
            <a:endParaRPr lang="ru-RU" sz="28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Картинки по запросу солныш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188" y="94669"/>
            <a:ext cx="2161309" cy="1933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343401" y="6100763"/>
            <a:ext cx="6315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3200" b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17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798</TotalTime>
  <Words>710</Words>
  <Application>Microsoft Office PowerPoint</Application>
  <PresentationFormat>Широкоэкранный</PresentationFormat>
  <Paragraphs>194</Paragraphs>
  <Slides>20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Times New Roman</vt:lpstr>
      <vt:lpstr>Trebuchet MS</vt:lpstr>
      <vt:lpstr>Wingdings 3</vt:lpstr>
      <vt:lpstr>Аспект</vt:lpstr>
      <vt:lpstr>«Развитие  творческих  способностей  на уроках и во внеурочной деятельности»</vt:lpstr>
      <vt:lpstr>Творчество и творческие способности</vt:lpstr>
      <vt:lpstr>Презентация PowerPoint</vt:lpstr>
      <vt:lpstr>Презентация PowerPoint</vt:lpstr>
      <vt:lpstr>Развитие творческих способностей начинается на уроках технологии с использования природного материала. Созданием шедевров.</vt:lpstr>
      <vt:lpstr>Презентация PowerPoint</vt:lpstr>
      <vt:lpstr>Частое общение с природой. Использование семян   тыквы, семечек и гороха . Наблюдения,анализ, сравнение. Такие работы радуются ребят, вызывают   чувство удовлетворения и восторга.</vt:lpstr>
      <vt:lpstr>Любим работать с цветной ватой</vt:lpstr>
      <vt:lpstr>Учимся красиво рисовать на занятии «Акварелька»</vt:lpstr>
      <vt:lpstr>Презентация PowerPoint</vt:lpstr>
      <vt:lpstr>Презентация PowerPoint</vt:lpstr>
      <vt:lpstr>Используя картинки и ребусы перехожу к рифмованным строкам</vt:lpstr>
      <vt:lpstr>Учимся применять обратный орфографический словарь. Слияния чк,чн пишем без мягкого знака.  Страница учебника 138 (Н.А.Чуракова «Русский язык 2 часть)</vt:lpstr>
      <vt:lpstr>Учимся писать стихотворения на уроках русского языка, отрабатываем изученные правила.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«Развитие  творческих  способностей  с опорой  на обратный словарь русского языка.»</dc:title>
  <dc:creator>adad Aleksey</dc:creator>
  <cp:lastModifiedBy>adad Aleksey</cp:lastModifiedBy>
  <cp:revision>98</cp:revision>
  <dcterms:created xsi:type="dcterms:W3CDTF">2019-10-31T05:46:07Z</dcterms:created>
  <dcterms:modified xsi:type="dcterms:W3CDTF">2019-12-12T10:08:33Z</dcterms:modified>
</cp:coreProperties>
</file>