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</p:sldMasterIdLst>
  <p:sldIdLst>
    <p:sldId id="265" r:id="rId4"/>
    <p:sldId id="297" r:id="rId5"/>
    <p:sldId id="266" r:id="rId6"/>
    <p:sldId id="296" r:id="rId7"/>
    <p:sldId id="286" r:id="rId8"/>
    <p:sldId id="290" r:id="rId9"/>
    <p:sldId id="291" r:id="rId10"/>
    <p:sldId id="267" r:id="rId11"/>
    <p:sldId id="268" r:id="rId12"/>
    <p:sldId id="271" r:id="rId13"/>
    <p:sldId id="292" r:id="rId14"/>
    <p:sldId id="284" r:id="rId15"/>
    <p:sldId id="269" r:id="rId16"/>
    <p:sldId id="279" r:id="rId17"/>
    <p:sldId id="278" r:id="rId18"/>
    <p:sldId id="281" r:id="rId19"/>
    <p:sldId id="272" r:id="rId20"/>
    <p:sldId id="277" r:id="rId21"/>
    <p:sldId id="273" r:id="rId22"/>
    <p:sldId id="275" r:id="rId23"/>
    <p:sldId id="276" r:id="rId24"/>
    <p:sldId id="288" r:id="rId25"/>
    <p:sldId id="283" r:id="rId26"/>
    <p:sldId id="280" r:id="rId27"/>
    <p:sldId id="289" r:id="rId28"/>
    <p:sldId id="285" r:id="rId29"/>
    <p:sldId id="295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3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349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22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173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026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767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419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481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828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062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790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402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3231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9625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7985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8869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945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6871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280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6224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4715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959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884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4346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5799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2233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5077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1056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2835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0510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29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9037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4098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0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770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926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8E58C-E7A6-41B0-9596-47478E2A3A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07.03.2023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7F1E4-8445-454E-87F7-4EF11F4AB44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17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0.jpe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167896" y="1404143"/>
            <a:ext cx="9904491" cy="19442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defRPr/>
            </a:pPr>
            <a:r>
              <a:rPr lang="ru-RU" sz="6600" b="1" dirty="0">
                <a:ln w="11430"/>
                <a:solidFill>
                  <a:srgbClr val="C0504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ilda" pitchFamily="2" charset="0"/>
              </a:rPr>
              <a:t>Методы и приемы работы с детьми,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defRPr/>
            </a:pPr>
            <a:r>
              <a:rPr lang="ru-RU" sz="6600" b="1" dirty="0">
                <a:ln w="11430"/>
                <a:solidFill>
                  <a:srgbClr val="C0504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ilda" pitchFamily="2" charset="0"/>
              </a:rPr>
              <a:t>имеющими статус ОВЗ</a:t>
            </a:r>
            <a:endParaRPr lang="ru-RU" sz="5400" b="1" dirty="0">
              <a:ln w="11430"/>
              <a:solidFill>
                <a:srgbClr val="C0504D">
                  <a:lumMod val="75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0427" y="4203400"/>
            <a:ext cx="4176464" cy="1440160"/>
          </a:xfrm>
          <a:prstGeom prst="roundRect">
            <a:avLst>
              <a:gd name="adj" fmla="val 1782"/>
            </a:avLst>
          </a:prstGeom>
          <a:noFill/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Кобылина Светлана Владимировна</a:t>
            </a:r>
          </a:p>
          <a:p>
            <a:pPr>
              <a:spcBef>
                <a:spcPts val="0"/>
              </a:spcBef>
            </a:pPr>
            <a: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начальных классов  </a:t>
            </a:r>
          </a:p>
          <a:p>
            <a:pPr>
              <a:spcBef>
                <a:spcPts val="0"/>
              </a:spcBef>
            </a:pPr>
            <a: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СОШ №196</a:t>
            </a:r>
          </a:p>
          <a:p>
            <a:pPr>
              <a:spcBef>
                <a:spcPts val="0"/>
              </a:spcBef>
            </a:pPr>
            <a: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г. Новосибирск</a:t>
            </a:r>
          </a:p>
        </p:txBody>
      </p:sp>
    </p:spTree>
    <p:extLst>
      <p:ext uri="{BB962C8B-B14F-4D97-AF65-F5344CB8AC3E}">
        <p14:creationId xmlns:p14="http://schemas.microsoft.com/office/powerpoint/2010/main" val="865319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0CFF51B-3612-4358-A8BB-2ECCABB79563}"/>
              </a:ext>
            </a:extLst>
          </p:cNvPr>
          <p:cNvSpPr txBox="1"/>
          <p:nvPr/>
        </p:nvSpPr>
        <p:spPr>
          <a:xfrm>
            <a:off x="3266313" y="465979"/>
            <a:ext cx="51203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Тяжелые нарушения речи (ТНР)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6B174F-69E4-4F97-9182-CF34AC75085D}"/>
              </a:ext>
            </a:extLst>
          </p:cNvPr>
          <p:cNvSpPr txBox="1"/>
          <p:nvPr/>
        </p:nvSpPr>
        <p:spPr>
          <a:xfrm>
            <a:off x="1707499" y="989199"/>
            <a:ext cx="93920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Нарушения коммуникативной и познавательной (обобщающей) функции речи (алалия – отсутствие речи), неспособность к ее усвоению, дислексия – трудность овладения чтением, заикание)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Разные психофизические отклонения</a:t>
            </a: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A272784A-B124-4A1F-9CE1-95504C19C5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803394"/>
              </p:ext>
            </p:extLst>
          </p:nvPr>
        </p:nvGraphicFramePr>
        <p:xfrm>
          <a:off x="1231271" y="2189528"/>
          <a:ext cx="9937184" cy="322444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968592">
                  <a:extLst>
                    <a:ext uri="{9D8B030D-6E8A-4147-A177-3AD203B41FA5}">
                      <a16:colId xmlns:a16="http://schemas.microsoft.com/office/drawing/2014/main" val="165781108"/>
                    </a:ext>
                  </a:extLst>
                </a:gridCol>
                <a:gridCol w="4968592">
                  <a:extLst>
                    <a:ext uri="{9D8B030D-6E8A-4147-A177-3AD203B41FA5}">
                      <a16:colId xmlns:a16="http://schemas.microsoft.com/office/drawing/2014/main" val="634273158"/>
                    </a:ext>
                  </a:extLst>
                </a:gridCol>
              </a:tblGrid>
              <a:tr h="554007">
                <a:tc>
                  <a:txBody>
                    <a:bodyPr/>
                    <a:lstStyle/>
                    <a:p>
                      <a:r>
                        <a:rPr lang="ru-RU" sz="2400" dirty="0"/>
                        <a:t>Речь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 Память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5822587"/>
                  </a:ext>
                </a:extLst>
              </a:tr>
              <a:tr h="267043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Отсутствие речи или невнятность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Неправильность произношения звуков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Расхождение между звуком произносимого слова и его образом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Снижена вербальная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Сохранена логическая и смысловая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Низкая продуктивность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39854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0669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AA1D449-86A7-4C36-83F4-FF48A9DF584B}"/>
              </a:ext>
            </a:extLst>
          </p:cNvPr>
          <p:cNvSpPr txBox="1"/>
          <p:nvPr/>
        </p:nvSpPr>
        <p:spPr>
          <a:xfrm>
            <a:off x="3266313" y="465979"/>
            <a:ext cx="51203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Тяжелые нарушения речи (ТНР)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4379E3-7437-4E34-B8D5-E4EF868E024D}"/>
              </a:ext>
            </a:extLst>
          </p:cNvPr>
          <p:cNvSpPr txBox="1"/>
          <p:nvPr/>
        </p:nvSpPr>
        <p:spPr>
          <a:xfrm>
            <a:off x="1915729" y="1045611"/>
            <a:ext cx="93920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Нарушения коммуникативной и познавательной (обобщающей) функции речи (алалия – отсутствие речи), неспособность к ее усвоению, дислексия – трудность овладения чтением, заикание)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Разные психофизические отклонения</a:t>
            </a: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72FB5B8-705A-4DA3-87C8-F0C39D1AE9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3437146"/>
              </p:ext>
            </p:extLst>
          </p:nvPr>
        </p:nvGraphicFramePr>
        <p:xfrm>
          <a:off x="1186004" y="2302352"/>
          <a:ext cx="9985972" cy="304883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992986">
                  <a:extLst>
                    <a:ext uri="{9D8B030D-6E8A-4147-A177-3AD203B41FA5}">
                      <a16:colId xmlns:a16="http://schemas.microsoft.com/office/drawing/2014/main" val="1229568072"/>
                    </a:ext>
                  </a:extLst>
                </a:gridCol>
                <a:gridCol w="4992986">
                  <a:extLst>
                    <a:ext uri="{9D8B030D-6E8A-4147-A177-3AD203B41FA5}">
                      <a16:colId xmlns:a16="http://schemas.microsoft.com/office/drawing/2014/main" val="3277930042"/>
                    </a:ext>
                  </a:extLst>
                </a:gridCol>
              </a:tblGrid>
              <a:tr h="641300">
                <a:tc>
                  <a:txBody>
                    <a:bodyPr/>
                    <a:lstStyle/>
                    <a:p>
                      <a:r>
                        <a:rPr lang="ru-RU" sz="2400" dirty="0"/>
                        <a:t>Восприятие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Мышление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0011918"/>
                  </a:ext>
                </a:extLst>
              </a:tr>
              <a:tr h="240753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Нарушение слухового, речевого, зрительного и кинестетического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Трудность восприятия при усложненных условиях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Снижена целостность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Поверхностность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Отставание словесно – логического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Трудность анализа и синтеза, сравнения  и обобщения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34346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5000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0990240-8D16-4E12-95B0-A5310EB5EAB6}"/>
              </a:ext>
            </a:extLst>
          </p:cNvPr>
          <p:cNvSpPr txBox="1"/>
          <p:nvPr/>
        </p:nvSpPr>
        <p:spPr>
          <a:xfrm>
            <a:off x="3266313" y="465979"/>
            <a:ext cx="51203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Тяжелые нарушения речи (ТНР)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E1462-7913-4ADA-A2BB-9B80419DFEB1}"/>
              </a:ext>
            </a:extLst>
          </p:cNvPr>
          <p:cNvSpPr txBox="1"/>
          <p:nvPr/>
        </p:nvSpPr>
        <p:spPr>
          <a:xfrm>
            <a:off x="1653178" y="888327"/>
            <a:ext cx="93920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Нарушения коммуникативной и познавательной (обобщающей) функции речи (алалия – отсутствие речи), неспособность к ее усвоению, дислексия – трудность овладения чтением, заикание)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Разные психофизические отклонения</a:t>
            </a:r>
          </a:p>
        </p:txBody>
      </p:sp>
      <p:graphicFrame>
        <p:nvGraphicFramePr>
          <p:cNvPr id="12" name="Таблица 12">
            <a:extLst>
              <a:ext uri="{FF2B5EF4-FFF2-40B4-BE49-F238E27FC236}">
                <a16:creationId xmlns:a16="http://schemas.microsoft.com/office/drawing/2014/main" id="{2D465005-132E-470F-AB60-9A5C21306A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1328338"/>
              </p:ext>
            </p:extLst>
          </p:nvPr>
        </p:nvGraphicFramePr>
        <p:xfrm>
          <a:off x="1195058" y="2088655"/>
          <a:ext cx="9995025" cy="372366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97932">
                  <a:extLst>
                    <a:ext uri="{9D8B030D-6E8A-4147-A177-3AD203B41FA5}">
                      <a16:colId xmlns:a16="http://schemas.microsoft.com/office/drawing/2014/main" val="3423307434"/>
                    </a:ext>
                  </a:extLst>
                </a:gridCol>
                <a:gridCol w="3286408">
                  <a:extLst>
                    <a:ext uri="{9D8B030D-6E8A-4147-A177-3AD203B41FA5}">
                      <a16:colId xmlns:a16="http://schemas.microsoft.com/office/drawing/2014/main" val="2391071942"/>
                    </a:ext>
                  </a:extLst>
                </a:gridCol>
                <a:gridCol w="4010685">
                  <a:extLst>
                    <a:ext uri="{9D8B030D-6E8A-4147-A177-3AD203B41FA5}">
                      <a16:colId xmlns:a16="http://schemas.microsoft.com/office/drawing/2014/main" val="2047171010"/>
                    </a:ext>
                  </a:extLst>
                </a:gridCol>
              </a:tblGrid>
              <a:tr h="891445">
                <a:tc>
                  <a:txBody>
                    <a:bodyPr/>
                    <a:lstStyle/>
                    <a:p>
                      <a:r>
                        <a:rPr lang="ru-RU" sz="2400" dirty="0"/>
                        <a:t>Внимание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Движения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 Поведение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227230"/>
                  </a:ext>
                </a:extLst>
              </a:tr>
              <a:tr h="283222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Неустойчивость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sz="2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Ограниченность в распределении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Нет координации и ловкости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Медлительность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Нарушение тонкой и мелкой моторики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Заниженная или неадекватно завышенная самооценка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Раздражительность и обидчивость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2400" dirty="0"/>
                        <a:t>Смена интересов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32095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8634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06352" y="1017618"/>
            <a:ext cx="7928461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Противопоказания </a:t>
            </a:r>
            <a:b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</a:br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к профессиональной деятельности </a:t>
            </a:r>
            <a:b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</a:br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для лиц с нарушением речи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42186" y="2229256"/>
            <a:ext cx="10837608" cy="1075259"/>
          </a:xfrm>
        </p:spPr>
        <p:txBody>
          <a:bodyPr>
            <a:normAutofit/>
          </a:bodyPr>
          <a:lstStyle/>
          <a:p>
            <a:pPr marL="914400" indent="-914400">
              <a:lnSpc>
                <a:spcPct val="107000"/>
              </a:lnSpc>
              <a:spcBef>
                <a:spcPts val="1500"/>
              </a:spcBef>
              <a:spcAft>
                <a:spcPts val="800"/>
              </a:spcAft>
              <a:buAutoNum type="arabicPeriod"/>
            </a:pPr>
            <a:r>
              <a:rPr lang="ru-RU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Профессиональные ограничения лиц с нарушениями речи связаны, в первую очередь, с недостаточно развитой функцией коммуникации.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72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2050" name="Picture 2" descr="https://cache3.youla.io/files/images/780_780/5d/a6/5da6e0334aa7e51c682156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410" y="3130646"/>
            <a:ext cx="3241139" cy="3241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76531" y="3304515"/>
            <a:ext cx="1471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Консультант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41274" y="4929887"/>
            <a:ext cx="1588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Адвокат </a:t>
            </a:r>
          </a:p>
        </p:txBody>
      </p:sp>
      <p:pic>
        <p:nvPicPr>
          <p:cNvPr id="2052" name="Picture 4" descr="https://img2.freepng.ru/20180514/ype/kisspng-internet-technology-finance-service-drawing-5af98c593ecb10.1269871815263038332572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20" r="18751"/>
          <a:stretch/>
        </p:blipFill>
        <p:spPr bwMode="auto">
          <a:xfrm>
            <a:off x="8501204" y="2454480"/>
            <a:ext cx="3133185" cy="393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393250" y="3167607"/>
            <a:ext cx="2788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Преподаватель</a:t>
            </a:r>
          </a:p>
        </p:txBody>
      </p:sp>
      <p:pic>
        <p:nvPicPr>
          <p:cNvPr id="2054" name="Picture 6" descr="https://www.christiansenfirm.com/sites/default/files/judge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310" y="3022552"/>
            <a:ext cx="3169400" cy="336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42186" y="3128941"/>
            <a:ext cx="1127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Нотариус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1930" y="4335714"/>
            <a:ext cx="12018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Секретарь</a:t>
            </a:r>
          </a:p>
        </p:txBody>
      </p:sp>
    </p:spTree>
    <p:extLst>
      <p:ext uri="{BB962C8B-B14F-4D97-AF65-F5344CB8AC3E}">
        <p14:creationId xmlns:p14="http://schemas.microsoft.com/office/powerpoint/2010/main" val="83327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84912" y="1026136"/>
            <a:ext cx="11694059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Противопоказания </a:t>
            </a:r>
            <a:b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</a:br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к профессиональной деятельности </a:t>
            </a:r>
            <a:b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</a:br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для лиц с нарушением речи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45541" y="2159655"/>
            <a:ext cx="10972800" cy="4525963"/>
          </a:xfrm>
        </p:spPr>
        <p:txBody>
          <a:bodyPr/>
          <a:lstStyle/>
          <a:p>
            <a:r>
              <a:rPr lang="ru-RU" sz="18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 связи с нарушениями пространственной ориентации лицам с тяжелыми нарушениями речи, особенно отягощенными нарушениями слухового восприятия, не рекомендуется ряд профессий, требующих сложной ориентировки и быстрого реагирования в пространстве.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088" r="6199" b="7773"/>
          <a:stretch/>
        </p:blipFill>
        <p:spPr>
          <a:xfrm>
            <a:off x="7822195" y="3166492"/>
            <a:ext cx="3892990" cy="31443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69529" y="5941498"/>
            <a:ext cx="5042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Диспетчер железнодорожных путей и авиалиний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20454" y="4237971"/>
            <a:ext cx="1604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Регулировщик</a:t>
            </a:r>
          </a:p>
        </p:txBody>
      </p:sp>
      <p:pic>
        <p:nvPicPr>
          <p:cNvPr id="1026" name="Picture 2" descr="https://img2.freepng.ru/20180802/qaq/kisspng-clip-art-police-officer-profession-drawing-%D0%9A%D0%BB%D0%B8%D0%BF%D0%B0%D1%80%D1%82-amp-quot-%D0%9F%D1%80%D0%BE%D1%84%D0%B5%D1%81%D1%81%D0%B8%D0%B8-amp-5b62b502573f50.6150378415331955223574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69" y="2986533"/>
            <a:ext cx="3942288" cy="35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174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16047" y="2339566"/>
            <a:ext cx="10972800" cy="4525963"/>
          </a:xfrm>
        </p:spPr>
        <p:txBody>
          <a:bodyPr/>
          <a:lstStyle/>
          <a:p>
            <a:pPr marL="0" lvl="0" indent="0">
              <a:lnSpc>
                <a:spcPct val="107000"/>
              </a:lnSpc>
              <a:spcBef>
                <a:spcPts val="1500"/>
              </a:spcBef>
              <a:spcAft>
                <a:spcPts val="800"/>
              </a:spcAft>
              <a:buNone/>
            </a:pPr>
            <a:r>
              <a:rPr lang="ru-RU" sz="18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3 При выраженных нарушениях речи также не рекомендованы профессии, связанные с необходимостью производить точные математические расчеты.</a:t>
            </a:r>
            <a:r>
              <a:rPr lang="ru-RU" sz="18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04087" y="2501506"/>
            <a:ext cx="4037119" cy="40371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645244" y="4209767"/>
            <a:ext cx="11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Бухгалтер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77362" y="395417"/>
            <a:ext cx="1041148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ea typeface="+mj-ea"/>
                <a:cs typeface="+mj-cs"/>
              </a:rPr>
              <a:t>Противопоказания </a:t>
            </a:r>
            <a:b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ea typeface="+mj-ea"/>
                <a:cs typeface="+mj-cs"/>
              </a:rPr>
            </a:br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ea typeface="+mj-ea"/>
                <a:cs typeface="+mj-cs"/>
              </a:rPr>
              <a:t>к профессиональной деятельности </a:t>
            </a:r>
            <a:b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ea typeface="+mj-ea"/>
                <a:cs typeface="+mj-cs"/>
              </a:rPr>
            </a:br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ea typeface="+mj-ea"/>
                <a:cs typeface="+mj-cs"/>
              </a:rPr>
              <a:t>для лиц с нарушением речи</a:t>
            </a:r>
            <a:endParaRPr lang="ru-RU" dirty="0"/>
          </a:p>
        </p:txBody>
      </p:sp>
      <p:pic>
        <p:nvPicPr>
          <p:cNvPr id="3074" name="Picture 2" descr="http://printonic.ru/uploads/images/2016/04/15/img_5710ae07002e6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311" y="2519543"/>
            <a:ext cx="3722670" cy="4166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052044" y="5169529"/>
            <a:ext cx="11322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Инженер </a:t>
            </a:r>
          </a:p>
        </p:txBody>
      </p:sp>
    </p:spTree>
    <p:extLst>
      <p:ext uri="{BB962C8B-B14F-4D97-AF65-F5344CB8AC3E}">
        <p14:creationId xmlns:p14="http://schemas.microsoft.com/office/powerpoint/2010/main" val="35191643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51026" y="692588"/>
            <a:ext cx="10891319" cy="6011503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обучении детей с ОВЗ одним из самых важных условий для педагога является понимание того, что </a:t>
            </a:r>
            <a:r>
              <a:rPr lang="ru-RU" sz="2000" b="1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 дети не являются ущербными</a:t>
            </a:r>
            <a:r>
              <a:rPr lang="ru-RU" sz="2000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 сравнению с другими, но, тем не менее, эти </a:t>
            </a:r>
            <a:r>
              <a:rPr lang="ru-RU" sz="2000" b="1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нуждаются</a:t>
            </a:r>
            <a:r>
              <a:rPr lang="ru-RU" sz="2000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особенном </a:t>
            </a:r>
            <a:r>
              <a:rPr lang="ru-RU" sz="2000" b="1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индивидуальном подходе</a:t>
            </a:r>
            <a:r>
              <a:rPr lang="ru-RU" sz="2000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 реализации своих потенциальных возможностей и создании условий для развития. Ключевым моментом этой ситуации является то, что </a:t>
            </a:r>
            <a:r>
              <a:rPr lang="ru-RU" sz="2000" b="1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с ОВЗ </a:t>
            </a:r>
            <a:r>
              <a:rPr lang="ru-RU" sz="2000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приспосабливаются к правилам и условиям общества, а </a:t>
            </a:r>
            <a:r>
              <a:rPr lang="ru-RU" sz="2000" b="1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включаются в жизнь на своих собственных условиях</a:t>
            </a:r>
            <a:r>
              <a:rPr lang="ru-RU" sz="2000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которые общество принимает и учитывает.</a:t>
            </a:r>
            <a:endParaRPr lang="ru-RU" sz="2400" dirty="0">
              <a:solidFill>
                <a:srgbClr val="C00000"/>
              </a:solidFill>
              <a:latin typeface="Segoe Print" panose="020006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802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87651" y="1363910"/>
            <a:ext cx="10873212" cy="720080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 организации учебного процесса для детей с ОВЗ обязательным становится принцип коррекционной направленности обучения, предполагающий активное воздействие на их сенсорное, умственное и речевое развитие.</a:t>
            </a:r>
            <a:br>
              <a:rPr lang="ru-RU" sz="2800" dirty="0"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703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421394" y="670811"/>
            <a:ext cx="10056859" cy="4968552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Segoe Script" panose="020B0504020000000003" pitchFamily="34" charset="0"/>
              </a:rPr>
              <a:t>«Дети должны жить в мире красоты, игры, сказки, музыки, рисунка, фантазии, творчества.»</a:t>
            </a:r>
          </a:p>
          <a:p>
            <a:pPr marL="0" indent="0" algn="r">
              <a:buNone/>
            </a:pPr>
            <a:r>
              <a:rPr lang="ru-RU" dirty="0" err="1">
                <a:solidFill>
                  <a:schemeClr val="accent2">
                    <a:lumMod val="75000"/>
                  </a:schemeClr>
                </a:solidFill>
                <a:latin typeface="Segoe Script" panose="020B0504020000000003" pitchFamily="34" charset="0"/>
              </a:rPr>
              <a:t>В.А.Сухомлинский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Segoe Script" panose="020B0504020000000003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37441" y="5639363"/>
            <a:ext cx="87909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детей с ОВЗ важно обучение без принуждения, основанное на интересе, успехе, доверии, рефлексии изученного. </a:t>
            </a:r>
            <a:endParaRPr lang="ru-RU" dirty="0"/>
          </a:p>
        </p:txBody>
      </p:sp>
      <p:pic>
        <p:nvPicPr>
          <p:cNvPr id="1028" name="Picture 4" descr="http://www.yourmarketingrules.com/wp-content/uploads/2018/02/best-friends-illy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655" y="2828567"/>
            <a:ext cx="9186141" cy="264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629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960646" y="638268"/>
            <a:ext cx="10219038" cy="6011503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b="1" dirty="0">
                <a:solidFill>
                  <a:srgbClr val="C00000"/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Методические приемы:</a:t>
            </a:r>
            <a:endParaRPr lang="ru-RU" sz="2800" dirty="0">
              <a:solidFill>
                <a:srgbClr val="C00000"/>
              </a:solidFill>
              <a:latin typeface="Segoe Print" panose="020006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Индивидуальный подход;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Поэтапное разъяснение заданий;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Последовательное выполнение заданий;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Повторение обучающимся инструкции по выполнению задания;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Обеспечение аудиовизуальными техническими средствами обучения;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Близость к учащимся во время объяснения задания.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Смена видов деятельности: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Чередование занятий и </a:t>
            </a:r>
            <a:r>
              <a:rPr lang="ru-RU" sz="1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физминуток</a:t>
            </a: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Предоставление дополнительного времени для завершения задания;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 листов с упражнениями, которые требуют минимального заполнения;</a:t>
            </a:r>
            <a:endParaRPr lang="ru-RU" sz="20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Дополнение печатных материалов видеоматериалами.</a:t>
            </a:r>
            <a:endParaRPr lang="ru-RU" sz="1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477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07568" y="476672"/>
            <a:ext cx="7776864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Гимнастика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2904" y="282019"/>
            <a:ext cx="2371550" cy="2353260"/>
          </a:xfrm>
          <a:prstGeom prst="rect">
            <a:avLst/>
          </a:prstGeom>
        </p:spPr>
      </p:pic>
      <p:pic>
        <p:nvPicPr>
          <p:cNvPr id="7" name="Рисунок 6" descr="http://evrikak.ru/wp-content/uploads/2016/11/front-img_kak-narisovat-uho.jpg"/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12" t="7702" r="32971" b="7301"/>
          <a:stretch/>
        </p:blipFill>
        <p:spPr bwMode="auto">
          <a:xfrm>
            <a:off x="10070157" y="474876"/>
            <a:ext cx="1714500" cy="23869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topsto-crimea.ru/images/thumbnails/974/742/detailed/170/1469803210.7115.jpg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43" y="476672"/>
            <a:ext cx="3600450" cy="274256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st2.depositphotos.com/4297405/6515/v/950/depositphotos_65152225-stock-illustration-character-pair-of-hands-with.jpg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33" y="2492990"/>
            <a:ext cx="2752725" cy="2752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www.picpng.com/images/large/angel-wings-feathers-bird-hd-png-8423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420" y="1215470"/>
            <a:ext cx="3238500" cy="1947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://i.mirdetstva5.ru/u/36/c589cac75111e5b6208ead38c926bf/-/1293069-b8eb8eac67777445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962" y="4052564"/>
            <a:ext cx="2313315" cy="2130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s://banner2.kisspng.com/20171220/hfq/human-nose-png-5a3a72de3db230.17176107151377993425271557.jpg"/>
          <p:cNvPicPr/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1" r="16709"/>
          <a:stretch/>
        </p:blipFill>
        <p:spPr bwMode="auto">
          <a:xfrm>
            <a:off x="4962042" y="2569632"/>
            <a:ext cx="2305050" cy="21602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http://i.mirdetstva5.ru/u/36/c589cac75111e5b6208ead38c926bf/-/1293069-b8eb8eac67777445.jpg"/>
          <p:cNvPicPr/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4" y="4029324"/>
            <a:ext cx="2063163" cy="2135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https://pixy.org/src/468/4683348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8902" y="3219237"/>
            <a:ext cx="2383790" cy="302133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/>
          <p:cNvSpPr txBox="1"/>
          <p:nvPr/>
        </p:nvSpPr>
        <p:spPr>
          <a:xfrm>
            <a:off x="8492150" y="2492990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896838" y="2189242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224902" y="2635279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3.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86754" y="3465101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4.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935689" y="1333991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5.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735524" y="4932967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6.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1378" y="5495453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7-8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027121" y="3834433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9.</a:t>
            </a:r>
          </a:p>
        </p:txBody>
      </p:sp>
    </p:spTree>
    <p:extLst>
      <p:ext uri="{BB962C8B-B14F-4D97-AF65-F5344CB8AC3E}">
        <p14:creationId xmlns:p14="http://schemas.microsoft.com/office/powerpoint/2010/main" val="40657858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07568" y="476672"/>
            <a:ext cx="7776864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Дыхательные упражнения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2" t="5448" r="1750" b="4229"/>
          <a:stretch/>
        </p:blipFill>
        <p:spPr>
          <a:xfrm>
            <a:off x="3455774" y="1196752"/>
            <a:ext cx="2769264" cy="34892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5115" y="4716296"/>
            <a:ext cx="689498" cy="6964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821967">
            <a:off x="882879" y="806723"/>
            <a:ext cx="1911971" cy="1911971"/>
          </a:xfrm>
          <a:prstGeom prst="rect">
            <a:avLst/>
          </a:prstGeom>
        </p:spPr>
      </p:pic>
      <p:pic>
        <p:nvPicPr>
          <p:cNvPr id="1026" name="Picture 2" descr="https://st3.depositphotos.com/4681751/13488/v/950/depositphotos_134887894-stock-illustration-colorful-drinking-straw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31" t="37885" r="1793"/>
          <a:stretch/>
        </p:blipFill>
        <p:spPr bwMode="auto">
          <a:xfrm rot="10147127" flipH="1">
            <a:off x="2336628" y="2647993"/>
            <a:ext cx="1576546" cy="3093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g3.st.kashalot.com/img/used/2017/06/21/10/b/9873703_2.jpg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7" r="27368"/>
          <a:stretch/>
        </p:blipFill>
        <p:spPr bwMode="auto">
          <a:xfrm flipH="1">
            <a:off x="9190925" y="3392129"/>
            <a:ext cx="2428150" cy="2883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ds04.infourok.ru/uploads/ex/0827/000ee8be-f21d9cce/hello_html_5aa8fba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9479" y="1120627"/>
            <a:ext cx="2453439" cy="1820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30687" y="4833696"/>
            <a:ext cx="2821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>
                <a:latin typeface="Segoe Script" panose="020B0504020000000003" pitchFamily="34" charset="0"/>
              </a:rPr>
              <a:t>Запуск ракеты</a:t>
            </a:r>
            <a:endParaRPr lang="ru-RU" sz="2400" dirty="0">
              <a:latin typeface="Segoe Script" panose="020B0504020000000003" pitchFamily="34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6365519" y="1762708"/>
            <a:ext cx="2573175" cy="4370442"/>
            <a:chOff x="6542766" y="2130518"/>
            <a:chExt cx="2573175" cy="4370442"/>
          </a:xfrm>
        </p:grpSpPr>
        <p:pic>
          <p:nvPicPr>
            <p:cNvPr id="1032" name="Picture 8" descr="https://cdn1.vectorstock.com/i/1000x1000/57/20/tablets-vector-875720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405" t="1064" r="14098" b="16928"/>
            <a:stretch/>
          </p:blipFill>
          <p:spPr bwMode="auto">
            <a:xfrm>
              <a:off x="7033732" y="4031226"/>
              <a:ext cx="1648152" cy="19861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https://st3.depositphotos.com/4681751/13488/v/950/depositphotos_134887894-stock-illustration-colorful-drinking-straws.jp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631" t="37885" r="1793"/>
            <a:stretch/>
          </p:blipFill>
          <p:spPr bwMode="auto">
            <a:xfrm rot="559990" flipH="1">
              <a:off x="6542766" y="2130518"/>
              <a:ext cx="1576546" cy="30937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8" descr="https://cdn1.vectorstock.com/i/1000x1000/57/20/tablets-vector-875720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405" t="1064" r="14098" b="84977"/>
            <a:stretch/>
          </p:blipFill>
          <p:spPr bwMode="auto">
            <a:xfrm>
              <a:off x="7033732" y="4031226"/>
              <a:ext cx="1648152" cy="33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Прямоугольник 9"/>
            <p:cNvSpPr/>
            <p:nvPr/>
          </p:nvSpPr>
          <p:spPr>
            <a:xfrm>
              <a:off x="6608523" y="6039295"/>
              <a:ext cx="250741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dirty="0">
                  <a:latin typeface="Segoe Script" panose="020B0504020000000003" pitchFamily="34" charset="0"/>
                </a:rPr>
                <a:t>Пурга в банке</a:t>
              </a: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8579479" y="6297216"/>
            <a:ext cx="30812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Segoe Script" panose="020B0504020000000003" pitchFamily="34" charset="0"/>
              </a:rPr>
              <a:t>Мыльные пузыри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9022971" y="2972453"/>
            <a:ext cx="15664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Segoe Script" panose="020B0504020000000003" pitchFamily="34" charset="0"/>
              </a:rPr>
              <a:t>Ветерок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072407" y="5631911"/>
            <a:ext cx="15359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err="1">
                <a:latin typeface="Segoe Script" panose="020B0504020000000003" pitchFamily="34" charset="0"/>
              </a:rPr>
              <a:t>Аэробол</a:t>
            </a:r>
            <a:endParaRPr lang="ru-RU" sz="2400" dirty="0"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737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07568" y="476672"/>
            <a:ext cx="7776864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На уроках технологии 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504" r="15132"/>
          <a:stretch/>
        </p:blipFill>
        <p:spPr>
          <a:xfrm>
            <a:off x="6499122" y="1374057"/>
            <a:ext cx="4306529" cy="45259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391490" y="1592826"/>
            <a:ext cx="5304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Segoe Script" panose="020B0504020000000003" pitchFamily="34" charset="0"/>
              </a:rPr>
              <a:t>Развитие мелкой моторики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59125" y="2448232"/>
            <a:ext cx="24272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chemeClr val="accent2">
                    <a:lumMod val="75000"/>
                  </a:schemeClr>
                </a:solidFill>
                <a:latin typeface="Segoe Script" panose="020B0504020000000003" pitchFamily="34" charset="0"/>
              </a:rPr>
              <a:t>фантазии</a:t>
            </a:r>
            <a:r>
              <a:rPr lang="ru-RU" dirty="0">
                <a:latin typeface="Segoe Script" panose="020B05040200000000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65516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07568" y="476672"/>
            <a:ext cx="7776864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На уроке ИЗО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89641" y="-238448"/>
            <a:ext cx="5041324" cy="693330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13"/>
          <a:stretch/>
        </p:blipFill>
        <p:spPr>
          <a:xfrm>
            <a:off x="9713761" y="707542"/>
            <a:ext cx="1669197" cy="33193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13"/>
          <a:stretch/>
        </p:blipFill>
        <p:spPr>
          <a:xfrm>
            <a:off x="907365" y="707542"/>
            <a:ext cx="1836286" cy="365163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682946">
            <a:off x="8398524" y="3664609"/>
            <a:ext cx="2139881" cy="3340898"/>
          </a:xfrm>
          <a:prstGeom prst="rect">
            <a:avLst/>
          </a:prstGeom>
        </p:spPr>
      </p:pic>
      <p:pic>
        <p:nvPicPr>
          <p:cNvPr id="2050" name="Picture 2" descr="https://www.pngfind.com/pngs/m/13-139304_big-image-purple-paint-splat-clipart-hd-png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705" y="4839073"/>
            <a:ext cx="2048862" cy="1819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4552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ttp://3.bp.blogspot.com/-dcdTUEUL1No/VTdeoXuRNdI/AAAAAAAAGis/Pq2y31QIeX4/s1600/snake-clipart-clipart-panda-free-clipart-images.jpg"/>
          <p:cNvPicPr/>
          <p:nvPr/>
        </p:nvPicPr>
        <p:blipFill rotWithShape="1">
          <a:blip r:embed="rId2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86" t="1429" r="986"/>
          <a:stretch/>
        </p:blipFill>
        <p:spPr bwMode="auto">
          <a:xfrm>
            <a:off x="5076182" y="1103043"/>
            <a:ext cx="6946643" cy="48942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07568" y="476672"/>
            <a:ext cx="7776864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Контроль над эмоциями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313295" y="2153265"/>
            <a:ext cx="1008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«Кобра»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482" y="1103043"/>
            <a:ext cx="2868614" cy="474704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85076" y="5627932"/>
            <a:ext cx="2079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«Шаровая молния»</a:t>
            </a:r>
          </a:p>
        </p:txBody>
      </p:sp>
    </p:spTree>
    <p:extLst>
      <p:ext uri="{BB962C8B-B14F-4D97-AF65-F5344CB8AC3E}">
        <p14:creationId xmlns:p14="http://schemas.microsoft.com/office/powerpoint/2010/main" val="35873209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7650179" y="969247"/>
            <a:ext cx="3972138" cy="2899342"/>
            <a:chOff x="3380973" y="985757"/>
            <a:chExt cx="5071977" cy="3714397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355"/>
            <a:stretch/>
          </p:blipFill>
          <p:spPr bwMode="auto">
            <a:xfrm>
              <a:off x="3380973" y="985757"/>
              <a:ext cx="5071977" cy="3714397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prst="relaxedInset"/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4188813" y="1219270"/>
              <a:ext cx="2999027" cy="36933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none" rtlCol="0">
              <a:spAutoFit/>
            </a:bodyPr>
            <a:lstStyle/>
            <a:p>
              <a:r>
                <a:rPr lang="ru-RU" dirty="0">
                  <a:solidFill>
                    <a:srgbClr val="FF0000"/>
                  </a:solidFill>
                </a:rPr>
                <a:t>Прочитай по первым буквам</a:t>
              </a:r>
            </a:p>
          </p:txBody>
        </p:sp>
      </p:grpSp>
      <p:pic>
        <p:nvPicPr>
          <p:cNvPr id="7" name="Рисунок 6" descr="№ 37 Матюшкина А.В. Интерактивный тренажер Джунгли пароль [только чтение] - Microsoft PowerPoint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5" t="14774" r="4498" b="8108"/>
          <a:stretch/>
        </p:blipFill>
        <p:spPr>
          <a:xfrm>
            <a:off x="4187468" y="2486898"/>
            <a:ext cx="4176123" cy="3039762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9879" y="795425"/>
            <a:ext cx="10804871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Использование ИКТ</a:t>
            </a:r>
            <a:br>
              <a:rPr lang="ru-RU" sz="22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65790" y="1023605"/>
            <a:ext cx="10905573" cy="5588487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Внедряя в практику коррекционной работы информационные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технологии можно сделать следующие выводы: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Компьютерные программы позволяют: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Symbol"/>
              <a:buChar char="·"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Внести игровые моменты в процесс коррекции речевых нарушений.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Symbol"/>
              <a:buChar char="·"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Многократно дублировать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необходимый тип упражнений.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·"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Использовать различный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стимульный материал: картинки,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буквы, звучащую речь.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·"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Работать на разных уровнях сложности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зависимости от возможности ребенка.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·"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Одновременно с логопедической работой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осуществлять коррекцию восприятия, внимания, памяти школьника.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776" y="3817849"/>
            <a:ext cx="3113653" cy="2335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3346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19915" y="856918"/>
            <a:ext cx="9561937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Использование ИКТ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68026" y="2240782"/>
            <a:ext cx="2756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Электронные приложения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68026" y="2904566"/>
            <a:ext cx="2581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Интерактивные плакаты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68026" y="3667648"/>
            <a:ext cx="246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Тренажеры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105" y="1576999"/>
            <a:ext cx="5249605" cy="3937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52" y="1579767"/>
            <a:ext cx="5245915" cy="3934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80844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0" r="2875" b="359"/>
          <a:stretch/>
        </p:blipFill>
        <p:spPr>
          <a:xfrm rot="1251202">
            <a:off x="8841717" y="1975085"/>
            <a:ext cx="3059447" cy="427940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15718" y="838811"/>
            <a:ext cx="11570329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Использование образовательной платформы УЧИ.РУ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4867" y="1730759"/>
            <a:ext cx="8089835" cy="5395857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7088863" y="1928388"/>
            <a:ext cx="4481465" cy="1409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solidFill>
                  <a:schemeClr val="accent2">
                    <a:lumMod val="75000"/>
                  </a:schemeClr>
                </a:solidFill>
                <a:effectLst/>
                <a:latin typeface="Segoe Script" panose="020B05040200000000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Платформа, которая мотивирует ребёнка на учёбу, помогает понять многие темы по всем предметам, потренироваться, проверить свои силы, участвуя в олимпиаде. </a:t>
            </a:r>
          </a:p>
        </p:txBody>
      </p:sp>
      <p:pic>
        <p:nvPicPr>
          <p:cNvPr id="8" name="79CF657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3058" y="1928388"/>
            <a:ext cx="5708585" cy="3373762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3319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799154" y="2153299"/>
            <a:ext cx="5208810" cy="520881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19915" y="856918"/>
            <a:ext cx="9561937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Использование индивидуальных маркерных досок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983912" y="1979984"/>
            <a:ext cx="9997940" cy="2374734"/>
          </a:xfrm>
        </p:spPr>
        <p:txBody>
          <a:bodyPr>
            <a:normAutofit/>
          </a:bodyPr>
          <a:lstStyle/>
          <a:p>
            <a:pPr lvl="0">
              <a:spcAft>
                <a:spcPts val="750"/>
              </a:spcAft>
              <a:tabLst>
                <a:tab pos="457200" algn="l"/>
              </a:tabLst>
            </a:pPr>
            <a:r>
              <a:rPr lang="ru-RU" sz="2200" b="1" dirty="0">
                <a:solidFill>
                  <a:srgbClr val="000000"/>
                </a:solidFill>
                <a:ea typeface="Times New Roman" panose="02020603050405020304" pitchFamily="18" charset="0"/>
              </a:rPr>
              <a:t>Составь схему предложения.</a:t>
            </a:r>
          </a:p>
          <a:p>
            <a:pPr lvl="0">
              <a:spcAft>
                <a:spcPts val="750"/>
              </a:spcAft>
              <a:tabLst>
                <a:tab pos="457200" algn="l"/>
              </a:tabLst>
            </a:pPr>
            <a:r>
              <a:rPr lang="ru-RU" sz="2200" b="1" dirty="0">
                <a:solidFill>
                  <a:srgbClr val="000000"/>
                </a:solidFill>
                <a:ea typeface="Times New Roman" panose="02020603050405020304" pitchFamily="18" charset="0"/>
              </a:rPr>
              <a:t>Напиши букву/звук. Игра на запоминание букв или звуков.</a:t>
            </a:r>
          </a:p>
          <a:p>
            <a:pPr>
              <a:spcBef>
                <a:spcPts val="0"/>
              </a:spcBef>
              <a:spcAft>
                <a:spcPts val="750"/>
              </a:spcAft>
              <a:tabLst>
                <a:tab pos="457200" algn="l"/>
              </a:tabLst>
            </a:pPr>
            <a:r>
              <a:rPr lang="ru-RU" sz="2200" b="1" dirty="0">
                <a:solidFill>
                  <a:srgbClr val="000000"/>
                </a:solidFill>
                <a:ea typeface="Times New Roman" panose="02020603050405020304" pitchFamily="18" charset="0"/>
              </a:rPr>
              <a:t>Произнеси букву/звук. Игра на запоминание букв или звуков.</a:t>
            </a:r>
          </a:p>
          <a:p>
            <a:pPr>
              <a:spcBef>
                <a:spcPts val="0"/>
              </a:spcBef>
              <a:spcAft>
                <a:spcPts val="750"/>
              </a:spcAft>
              <a:tabLst>
                <a:tab pos="457200" algn="l"/>
              </a:tabLst>
            </a:pPr>
            <a:r>
              <a:rPr lang="ru-RU" sz="2200" b="1" dirty="0">
                <a:solidFill>
                  <a:srgbClr val="000000"/>
                </a:solidFill>
                <a:ea typeface="Times New Roman" panose="02020603050405020304" pitchFamily="18" charset="0"/>
              </a:rPr>
              <a:t>Пишу правильно буквы и цифры.</a:t>
            </a:r>
          </a:p>
          <a:p>
            <a:pPr>
              <a:spcBef>
                <a:spcPts val="0"/>
              </a:spcBef>
              <a:spcAft>
                <a:spcPts val="750"/>
              </a:spcAft>
              <a:tabLst>
                <a:tab pos="457200" algn="l"/>
              </a:tabLst>
            </a:pPr>
            <a:r>
              <a:rPr lang="ru-RU" sz="2200" b="1" dirty="0">
                <a:solidFill>
                  <a:srgbClr val="000000"/>
                </a:solidFill>
                <a:ea typeface="Times New Roman" panose="02020603050405020304" pitchFamily="18" charset="0"/>
              </a:rPr>
              <a:t>Оцени себя.</a:t>
            </a:r>
          </a:p>
          <a:p>
            <a:pPr marL="0" lvl="0" indent="0">
              <a:spcAft>
                <a:spcPts val="750"/>
              </a:spcAft>
              <a:buNone/>
              <a:tabLst>
                <a:tab pos="457200" algn="l"/>
              </a:tabLst>
            </a:pPr>
            <a:endParaRPr lang="ru-RU" sz="1800" dirty="0"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 descr="https://img2.freepng.ru/20180329/lje/kisspng-paper-computer-icons-marker-pen-highlighter-pen-5abcc352e0d5f8.5638254115223202109209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87" t="47341" r="16544"/>
          <a:stretch/>
        </p:blipFill>
        <p:spPr bwMode="auto">
          <a:xfrm>
            <a:off x="9542350" y="4465958"/>
            <a:ext cx="1439502" cy="154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zabavnik.club/wp-content/uploads/2018/06/Kartinki_437_01044528-1024x57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983"/>
          <a:stretch/>
        </p:blipFill>
        <p:spPr bwMode="auto">
          <a:xfrm>
            <a:off x="8063554" y="4834804"/>
            <a:ext cx="1369720" cy="142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fsd.multiurok.ru/html/2019/06/14/s_5d03bfa5bdc10/1173343_7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967" y="4284473"/>
            <a:ext cx="3331471" cy="197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7766603" y="3868661"/>
            <a:ext cx="0" cy="41581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7766603" y="4284473"/>
            <a:ext cx="70880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8724471" y="4272249"/>
            <a:ext cx="70880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H="1">
            <a:off x="9662234" y="4284473"/>
            <a:ext cx="70880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10507809" y="4284473"/>
            <a:ext cx="618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97258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7" t="4242" r="7573" b="4140"/>
          <a:stretch/>
        </p:blipFill>
        <p:spPr>
          <a:xfrm rot="971408">
            <a:off x="8589158" y="1397018"/>
            <a:ext cx="2920131" cy="4655394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19915" y="856918"/>
            <a:ext cx="9561937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Использование индивидуальных маркерных досок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419914" y="1889448"/>
            <a:ext cx="9100601" cy="4968552"/>
          </a:xfrm>
        </p:spPr>
        <p:txBody>
          <a:bodyPr>
            <a:normAutofit fontScale="55000" lnSpcReduction="20000"/>
          </a:bodyPr>
          <a:lstStyle/>
          <a:p>
            <a:pPr marL="0" indent="0">
              <a:spcAft>
                <a:spcPts val="75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Преимущества использования </a:t>
            </a:r>
            <a:r>
              <a:rPr lang="ru-RU" dirty="0" err="1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whiteboards</a:t>
            </a:r>
            <a:r>
              <a:rPr lang="ru-RU" dirty="0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:</a:t>
            </a:r>
            <a:endParaRPr lang="ru-RU" sz="4000" dirty="0">
              <a:latin typeface="Segoe Print" panose="02000600000000000000" pitchFamily="2" charset="0"/>
              <a:ea typeface="Times New Roman" panose="02020603050405020304" pitchFamily="18" charset="0"/>
            </a:endParaRPr>
          </a:p>
          <a:p>
            <a:pPr lvl="0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простое и недорогое устройство;</a:t>
            </a:r>
            <a:endParaRPr lang="ru-RU" sz="4000" dirty="0">
              <a:latin typeface="Segoe Print" panose="02000600000000000000" pitchFamily="2" charset="0"/>
              <a:ea typeface="Times New Roman" panose="02020603050405020304" pitchFamily="18" charset="0"/>
            </a:endParaRPr>
          </a:p>
          <a:p>
            <a:pPr lvl="0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вовлечение в работу всего класса/группы;</a:t>
            </a:r>
            <a:endParaRPr lang="ru-RU" sz="4000" dirty="0">
              <a:latin typeface="Segoe Print" panose="02000600000000000000" pitchFamily="2" charset="0"/>
              <a:ea typeface="Times New Roman" panose="02020603050405020304" pitchFamily="18" charset="0"/>
            </a:endParaRPr>
          </a:p>
          <a:p>
            <a:pPr lvl="0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возможность сразу увидеть, какие существуют пробелы и у кого;</a:t>
            </a:r>
            <a:endParaRPr lang="ru-RU" sz="4000" dirty="0">
              <a:latin typeface="Segoe Print" panose="02000600000000000000" pitchFamily="2" charset="0"/>
              <a:ea typeface="Times New Roman" panose="02020603050405020304" pitchFamily="18" charset="0"/>
            </a:endParaRPr>
          </a:p>
          <a:p>
            <a:pPr lvl="0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быстрый способ письменной проверки – отсутствие необходимости собирать листочки и тетради и проверять их во внеурочное время;</a:t>
            </a:r>
            <a:endParaRPr lang="ru-RU" sz="4000" dirty="0">
              <a:latin typeface="Segoe Print" panose="02000600000000000000" pitchFamily="2" charset="0"/>
              <a:ea typeface="Times New Roman" panose="02020603050405020304" pitchFamily="18" charset="0"/>
            </a:endParaRPr>
          </a:p>
          <a:p>
            <a:pPr lvl="0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дополнительная возможность потренироваться в написании элементов букв, букв, слов;</a:t>
            </a:r>
            <a:endParaRPr lang="ru-RU" sz="4000" dirty="0">
              <a:latin typeface="Segoe Print" panose="02000600000000000000" pitchFamily="2" charset="0"/>
              <a:ea typeface="Times New Roman" panose="02020603050405020304" pitchFamily="18" charset="0"/>
            </a:endParaRPr>
          </a:p>
          <a:p>
            <a:pPr lvl="0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внесение разнообразия в рутинную работу;</a:t>
            </a:r>
            <a:endParaRPr lang="ru-RU" sz="4000" dirty="0">
              <a:latin typeface="Segoe Print" panose="02000600000000000000" pitchFamily="2" charset="0"/>
              <a:ea typeface="Times New Roman" panose="02020603050405020304" pitchFamily="18" charset="0"/>
            </a:endParaRPr>
          </a:p>
          <a:p>
            <a:pPr lvl="0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возможность исправить ошибку, соответственно укрепление веры в себя;</a:t>
            </a:r>
            <a:endParaRPr lang="ru-RU" sz="4000" dirty="0">
              <a:latin typeface="Segoe Print" panose="02000600000000000000" pitchFamily="2" charset="0"/>
              <a:ea typeface="Times New Roman" panose="02020603050405020304" pitchFamily="18" charset="0"/>
            </a:endParaRPr>
          </a:p>
          <a:p>
            <a:pPr lvl="0"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возможность для детей порисовать, соответственно – формирование положительного отношения к предмету.</a:t>
            </a:r>
            <a:endParaRPr lang="ru-RU" sz="4000" dirty="0">
              <a:latin typeface="Segoe Print" panose="02000600000000000000" pitchFamily="2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24016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98918" y="376986"/>
            <a:ext cx="7776864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Использование </a:t>
            </a:r>
            <a:r>
              <a:rPr lang="ru-RU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мнемотаблиц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pic>
        <p:nvPicPr>
          <p:cNvPr id="4098" name="Picture 2" descr="https://ds05.infourok.ru/uploads/ex/0825/00070d04-9542467a/hello_html_71a3c3ff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17" y="3678403"/>
            <a:ext cx="6263206" cy="2965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i.pinimg.com/originals/8d/79/70/8d797058ca73385d0deb2beded54c3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18" y="485628"/>
            <a:ext cx="4318503" cy="304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i.mycdn.me/i?r=AzEPZsRbOZEKgBhR0XGMT1RkbKw8G3i4Db13A10HpuugcqaKTM5SRkZCeTgDn6uOyi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722" y="1004370"/>
            <a:ext cx="4581132" cy="323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zabavnik.club/wp-content/uploads/mnemotablicy_dlya_doshkolnikov_v_kartinkah_3_1405381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" t="2034" r="1109" b="2471"/>
          <a:stretch/>
        </p:blipFill>
        <p:spPr bwMode="auto">
          <a:xfrm>
            <a:off x="6305738" y="2668127"/>
            <a:ext cx="5314383" cy="374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3069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detskiy-saytik.ru/wp-content/uploads/2013/11/yolochka-iz-prishhepo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2873" y="1058526"/>
            <a:ext cx="3222336" cy="429841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lh5.googleusercontent.com/-5ACKwRFwNg0/UTgMo3ItUhI/AAAAAAAAa4c/hM3E_0t8vpY/s800/DSC_0404e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8" r="47254"/>
          <a:stretch/>
        </p:blipFill>
        <p:spPr bwMode="auto">
          <a:xfrm rot="17709845">
            <a:off x="1633394" y="1256146"/>
            <a:ext cx="4019261" cy="456940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07568" y="476672"/>
            <a:ext cx="7776864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Использование прищепок при конструировании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09600" y="4657438"/>
            <a:ext cx="10972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spcAft>
                <a:spcPts val="1200"/>
              </a:spcAft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Продуктивная деятельность с прищепками не только приносит радость детям, но и развивает мелкую моторику, учит пользоваться прищепкой как шаблоном, формирует эстетический вкус и воображение, чувство цвета, формы, размера, воспитывает упорство в достижении конечного результата.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1283157"/>
            <a:ext cx="109727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 художественно-эстетическом развитии прищепка, как объект использования, даёт большие возможности. Её можно применить в конструировании.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3041610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38694" y="786511"/>
            <a:ext cx="7776864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Использование прищепок при обучении грамоте</a:t>
            </a:r>
          </a:p>
        </p:txBody>
      </p:sp>
      <p:pic>
        <p:nvPicPr>
          <p:cNvPr id="3074" name="Picture 2" descr="https://i.pinimg.com/originals/d7/55/05/d75505f30601aa1f6339a6291ad6b36f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826" y="1244759"/>
            <a:ext cx="3297365" cy="256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mg2.freepng.ru/20180322/jtw/kisspng-common-mushroom-fungus-clip-art-mushroom-5ab4734283bb50.9274565715217754265396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541" y="1359889"/>
            <a:ext cx="2427729" cy="231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coollady.ru/pic/0003/063/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4677" y="2150172"/>
            <a:ext cx="3286142" cy="1541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Группа 15"/>
          <p:cNvGrpSpPr/>
          <p:nvPr/>
        </p:nvGrpSpPr>
        <p:grpSpPr>
          <a:xfrm>
            <a:off x="1579444" y="3853308"/>
            <a:ext cx="1433016" cy="420926"/>
            <a:chOff x="1607127" y="4174836"/>
            <a:chExt cx="1433016" cy="420926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1607127" y="4174836"/>
              <a:ext cx="355742" cy="42092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2684401" y="4174836"/>
              <a:ext cx="355742" cy="42092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2323864" y="4174836"/>
              <a:ext cx="355742" cy="42092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1971398" y="4174836"/>
              <a:ext cx="355742" cy="42092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4725174" y="3853308"/>
            <a:ext cx="1788758" cy="420926"/>
            <a:chOff x="4793698" y="5765943"/>
            <a:chExt cx="1788758" cy="420926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4793698" y="5765943"/>
              <a:ext cx="1433016" cy="420926"/>
              <a:chOff x="1607127" y="4174836"/>
              <a:chExt cx="1433016" cy="420926"/>
            </a:xfrm>
          </p:grpSpPr>
          <p:sp>
            <p:nvSpPr>
              <p:cNvPr id="24" name="Прямоугольник 23"/>
              <p:cNvSpPr/>
              <p:nvPr/>
            </p:nvSpPr>
            <p:spPr>
              <a:xfrm>
                <a:off x="1607127" y="4174836"/>
                <a:ext cx="355742" cy="420926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5" name="Прямоугольник 24"/>
              <p:cNvSpPr/>
              <p:nvPr/>
            </p:nvSpPr>
            <p:spPr>
              <a:xfrm>
                <a:off x="2684401" y="4174836"/>
                <a:ext cx="355742" cy="420926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Прямоугольник 25"/>
              <p:cNvSpPr/>
              <p:nvPr/>
            </p:nvSpPr>
            <p:spPr>
              <a:xfrm>
                <a:off x="2323864" y="4174836"/>
                <a:ext cx="355742" cy="420926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Прямоугольник 26"/>
              <p:cNvSpPr/>
              <p:nvPr/>
            </p:nvSpPr>
            <p:spPr>
              <a:xfrm>
                <a:off x="1971398" y="4174836"/>
                <a:ext cx="355742" cy="420926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34" name="Прямоугольник 33"/>
            <p:cNvSpPr/>
            <p:nvPr/>
          </p:nvSpPr>
          <p:spPr>
            <a:xfrm>
              <a:off x="6226714" y="5765943"/>
              <a:ext cx="355742" cy="42092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8618992" y="3853308"/>
            <a:ext cx="2117944" cy="420926"/>
            <a:chOff x="8618992" y="3853308"/>
            <a:chExt cx="2117944" cy="420926"/>
          </a:xfrm>
        </p:grpSpPr>
        <p:sp>
          <p:nvSpPr>
            <p:cNvPr id="30" name="Прямоугольник 29"/>
            <p:cNvSpPr/>
            <p:nvPr/>
          </p:nvSpPr>
          <p:spPr>
            <a:xfrm>
              <a:off x="10015558" y="3853308"/>
              <a:ext cx="355742" cy="42092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8981431" y="3853308"/>
              <a:ext cx="355742" cy="42092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9331953" y="3853308"/>
              <a:ext cx="355742" cy="42092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9686442" y="3853308"/>
              <a:ext cx="355742" cy="42092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10381194" y="3853308"/>
              <a:ext cx="355742" cy="42092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8618992" y="3853308"/>
              <a:ext cx="355742" cy="42092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Прямоугольник 37"/>
          <p:cNvSpPr/>
          <p:nvPr/>
        </p:nvSpPr>
        <p:spPr>
          <a:xfrm>
            <a:off x="1461749" y="5199266"/>
            <a:ext cx="99407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Данный вид деятельности направлен на развитие памяти, связной речи, фонематического слуха, умения выполнять </a:t>
            </a:r>
            <a:r>
              <a:rPr lang="ru-RU" sz="24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звуко</a:t>
            </a:r>
            <a:r>
              <a: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- буквенный анализ слов.</a:t>
            </a:r>
            <a:endParaRPr lang="ru-RU" sz="4000" dirty="0"/>
          </a:p>
        </p:txBody>
      </p:sp>
      <p:sp>
        <p:nvSpPr>
          <p:cNvPr id="37" name="Молния 36"/>
          <p:cNvSpPr/>
          <p:nvPr/>
        </p:nvSpPr>
        <p:spPr>
          <a:xfrm rot="13881321">
            <a:off x="5621739" y="4325830"/>
            <a:ext cx="750837" cy="513416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39" name="Молния 38"/>
          <p:cNvSpPr/>
          <p:nvPr/>
        </p:nvSpPr>
        <p:spPr>
          <a:xfrm rot="13881321">
            <a:off x="4869430" y="4245575"/>
            <a:ext cx="750837" cy="513416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40" name="Молния 39"/>
          <p:cNvSpPr/>
          <p:nvPr/>
        </p:nvSpPr>
        <p:spPr>
          <a:xfrm rot="13881321">
            <a:off x="2092921" y="4255267"/>
            <a:ext cx="750837" cy="513416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41" name="Молния 40"/>
          <p:cNvSpPr/>
          <p:nvPr/>
        </p:nvSpPr>
        <p:spPr>
          <a:xfrm rot="14086100">
            <a:off x="2470200" y="4282832"/>
            <a:ext cx="750837" cy="513416"/>
          </a:xfrm>
          <a:prstGeom prst="lightningBol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42" name="Молния 41"/>
          <p:cNvSpPr/>
          <p:nvPr/>
        </p:nvSpPr>
        <p:spPr>
          <a:xfrm rot="13811292">
            <a:off x="6042460" y="4254480"/>
            <a:ext cx="750837" cy="513416"/>
          </a:xfrm>
          <a:prstGeom prst="lightningBol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43" name="Молния 42"/>
          <p:cNvSpPr/>
          <p:nvPr/>
        </p:nvSpPr>
        <p:spPr>
          <a:xfrm rot="13973816">
            <a:off x="1759805" y="4348691"/>
            <a:ext cx="809533" cy="436550"/>
          </a:xfrm>
          <a:prstGeom prst="lightningBol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44" name="Молния 43"/>
          <p:cNvSpPr/>
          <p:nvPr/>
        </p:nvSpPr>
        <p:spPr>
          <a:xfrm rot="14086100">
            <a:off x="1360997" y="4276393"/>
            <a:ext cx="750837" cy="513416"/>
          </a:xfrm>
          <a:prstGeom prst="lightningBol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45" name="Молния 44"/>
          <p:cNvSpPr/>
          <p:nvPr/>
        </p:nvSpPr>
        <p:spPr>
          <a:xfrm rot="13811292">
            <a:off x="5237134" y="4308501"/>
            <a:ext cx="750837" cy="513416"/>
          </a:xfrm>
          <a:prstGeom prst="lightningBol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46" name="Молния 45"/>
          <p:cNvSpPr/>
          <p:nvPr/>
        </p:nvSpPr>
        <p:spPr>
          <a:xfrm rot="13973816">
            <a:off x="4480043" y="4276555"/>
            <a:ext cx="809533" cy="436550"/>
          </a:xfrm>
          <a:prstGeom prst="lightningBol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47" name="Молния 46"/>
          <p:cNvSpPr/>
          <p:nvPr/>
        </p:nvSpPr>
        <p:spPr>
          <a:xfrm rot="13811292">
            <a:off x="8401616" y="4274391"/>
            <a:ext cx="750837" cy="513416"/>
          </a:xfrm>
          <a:prstGeom prst="lightningBol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48" name="Молния 47"/>
          <p:cNvSpPr/>
          <p:nvPr/>
        </p:nvSpPr>
        <p:spPr>
          <a:xfrm rot="13811292">
            <a:off x="8811372" y="4256194"/>
            <a:ext cx="750837" cy="513416"/>
          </a:xfrm>
          <a:prstGeom prst="lightningBol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49" name="Молния 48"/>
          <p:cNvSpPr/>
          <p:nvPr/>
        </p:nvSpPr>
        <p:spPr>
          <a:xfrm rot="13811292">
            <a:off x="9561286" y="4274393"/>
            <a:ext cx="750837" cy="513416"/>
          </a:xfrm>
          <a:prstGeom prst="lightningBol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50" name="Молния 49"/>
          <p:cNvSpPr/>
          <p:nvPr/>
        </p:nvSpPr>
        <p:spPr>
          <a:xfrm rot="13973816">
            <a:off x="9860481" y="4336533"/>
            <a:ext cx="809533" cy="436550"/>
          </a:xfrm>
          <a:prstGeom prst="lightningBol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51" name="Молния 50"/>
          <p:cNvSpPr/>
          <p:nvPr/>
        </p:nvSpPr>
        <p:spPr>
          <a:xfrm rot="13881321">
            <a:off x="10260999" y="4292173"/>
            <a:ext cx="750837" cy="513416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  <p:sp>
        <p:nvSpPr>
          <p:cNvPr id="53" name="Молния 52"/>
          <p:cNvSpPr/>
          <p:nvPr/>
        </p:nvSpPr>
        <p:spPr>
          <a:xfrm rot="13881321">
            <a:off x="9160198" y="4259987"/>
            <a:ext cx="750837" cy="513416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BBB59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548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195434" y="715749"/>
            <a:ext cx="7776864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Использование прищепок при обучении грамоте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86656" y="1760857"/>
            <a:ext cx="3634307" cy="4525963"/>
          </a:xfrm>
          <a:prstGeom prst="rect">
            <a:avLst/>
          </a:prstGeom>
        </p:spPr>
      </p:pic>
      <p:grpSp>
        <p:nvGrpSpPr>
          <p:cNvPr id="24" name="Группа 23"/>
          <p:cNvGrpSpPr/>
          <p:nvPr/>
        </p:nvGrpSpPr>
        <p:grpSpPr>
          <a:xfrm>
            <a:off x="5870347" y="1584356"/>
            <a:ext cx="5365796" cy="4570878"/>
            <a:chOff x="5978988" y="1020251"/>
            <a:chExt cx="5365796" cy="4570878"/>
          </a:xfrm>
        </p:grpSpPr>
        <p:sp>
          <p:nvSpPr>
            <p:cNvPr id="5" name="Молния 4"/>
            <p:cNvSpPr/>
            <p:nvPr/>
          </p:nvSpPr>
          <p:spPr>
            <a:xfrm rot="19377740">
              <a:off x="5978988" y="1509843"/>
              <a:ext cx="997324" cy="567977"/>
            </a:xfrm>
            <a:prstGeom prst="lightningBol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6" name="Молния 5"/>
            <p:cNvSpPr/>
            <p:nvPr/>
          </p:nvSpPr>
          <p:spPr>
            <a:xfrm rot="19377740" flipH="1" flipV="1">
              <a:off x="10427890" y="4579060"/>
              <a:ext cx="854430" cy="731464"/>
            </a:xfrm>
            <a:prstGeom prst="lightningBol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7" name="Молния 6"/>
            <p:cNvSpPr/>
            <p:nvPr/>
          </p:nvSpPr>
          <p:spPr>
            <a:xfrm rot="19377740" flipH="1" flipV="1">
              <a:off x="10427890" y="1020251"/>
              <a:ext cx="854430" cy="731464"/>
            </a:xfrm>
            <a:prstGeom prst="lightningBol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8" name="Молния 7"/>
            <p:cNvSpPr/>
            <p:nvPr/>
          </p:nvSpPr>
          <p:spPr>
            <a:xfrm rot="19377740">
              <a:off x="6013887" y="4923145"/>
              <a:ext cx="925012" cy="667984"/>
            </a:xfrm>
            <a:prstGeom prst="lightningBol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9" name="Молния 8"/>
            <p:cNvSpPr/>
            <p:nvPr/>
          </p:nvSpPr>
          <p:spPr>
            <a:xfrm rot="19377740">
              <a:off x="6013885" y="2536805"/>
              <a:ext cx="925012" cy="667984"/>
            </a:xfrm>
            <a:prstGeom prst="lightningBol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10" name="Молния 9"/>
            <p:cNvSpPr/>
            <p:nvPr/>
          </p:nvSpPr>
          <p:spPr>
            <a:xfrm rot="19377740" flipH="1" flipV="1">
              <a:off x="10408784" y="3413888"/>
              <a:ext cx="892644" cy="680819"/>
            </a:xfrm>
            <a:prstGeom prst="lightningBol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11" name="Молния 10"/>
            <p:cNvSpPr/>
            <p:nvPr/>
          </p:nvSpPr>
          <p:spPr>
            <a:xfrm rot="19377740">
              <a:off x="6078926" y="3859909"/>
              <a:ext cx="997324" cy="567977"/>
            </a:xfrm>
            <a:prstGeom prst="lightningBol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12" name="Молния 11"/>
            <p:cNvSpPr/>
            <p:nvPr/>
          </p:nvSpPr>
          <p:spPr>
            <a:xfrm rot="8631994">
              <a:off x="10365425" y="2075691"/>
              <a:ext cx="979359" cy="562444"/>
            </a:xfrm>
            <a:prstGeom prst="lightningBol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1191211" y="1830881"/>
            <a:ext cx="2982656" cy="3597678"/>
            <a:chOff x="1191211" y="1830881"/>
            <a:chExt cx="2982656" cy="3597678"/>
          </a:xfrm>
        </p:grpSpPr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95295" y="1830881"/>
              <a:ext cx="2798297" cy="2880120"/>
            </a:xfrm>
            <a:prstGeom prst="rect">
              <a:avLst/>
            </a:prstGeom>
          </p:spPr>
        </p:pic>
        <p:sp>
          <p:nvSpPr>
            <p:cNvPr id="15" name="Молния 14"/>
            <p:cNvSpPr/>
            <p:nvPr/>
          </p:nvSpPr>
          <p:spPr>
            <a:xfrm rot="13881321">
              <a:off x="3541740" y="4789419"/>
              <a:ext cx="750837" cy="513416"/>
            </a:xfrm>
            <a:prstGeom prst="lightningBol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16" name="Молния 15"/>
            <p:cNvSpPr/>
            <p:nvPr/>
          </p:nvSpPr>
          <p:spPr>
            <a:xfrm rot="13881321">
              <a:off x="2740568" y="4789418"/>
              <a:ext cx="750837" cy="513416"/>
            </a:xfrm>
            <a:prstGeom prst="lightningBol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17" name="Молния 16"/>
            <p:cNvSpPr/>
            <p:nvPr/>
          </p:nvSpPr>
          <p:spPr>
            <a:xfrm rot="13881321">
              <a:off x="1494995" y="4744197"/>
              <a:ext cx="750837" cy="513416"/>
            </a:xfrm>
            <a:prstGeom prst="lightningBol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18" name="Молния 17"/>
            <p:cNvSpPr/>
            <p:nvPr/>
          </p:nvSpPr>
          <p:spPr>
            <a:xfrm rot="14086100">
              <a:off x="1898556" y="4733350"/>
              <a:ext cx="750837" cy="513416"/>
            </a:xfrm>
            <a:prstGeom prst="lightningBol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19" name="Молния 18"/>
            <p:cNvSpPr/>
            <p:nvPr/>
          </p:nvSpPr>
          <p:spPr>
            <a:xfrm rot="13811292">
              <a:off x="3108270" y="4778571"/>
              <a:ext cx="750837" cy="513416"/>
            </a:xfrm>
            <a:prstGeom prst="lightningBol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20" name="Молния 19"/>
            <p:cNvSpPr/>
            <p:nvPr/>
          </p:nvSpPr>
          <p:spPr>
            <a:xfrm rot="13973816">
              <a:off x="2298059" y="4805518"/>
              <a:ext cx="809533" cy="436550"/>
            </a:xfrm>
            <a:prstGeom prst="lightningBol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  <p:sp>
          <p:nvSpPr>
            <p:cNvPr id="22" name="Молния 21"/>
            <p:cNvSpPr/>
            <p:nvPr/>
          </p:nvSpPr>
          <p:spPr>
            <a:xfrm rot="14086100">
              <a:off x="1072500" y="4756689"/>
              <a:ext cx="750837" cy="513416"/>
            </a:xfrm>
            <a:prstGeom prst="lightningBol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9BBB59">
                    <a:lumMod val="75000"/>
                  </a:srgbClr>
                </a:solidFill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632940" y="1483475"/>
            <a:ext cx="3108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Соотнеси картинку со схемой</a:t>
            </a:r>
          </a:p>
        </p:txBody>
      </p:sp>
    </p:spTree>
    <p:extLst>
      <p:ext uri="{BB962C8B-B14F-4D97-AF65-F5344CB8AC3E}">
        <p14:creationId xmlns:p14="http://schemas.microsoft.com/office/powerpoint/2010/main" val="35234747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07568" y="621527"/>
            <a:ext cx="7776864" cy="7200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Использование прищепок на уроке математики</a:t>
            </a:r>
          </a:p>
        </p:txBody>
      </p:sp>
      <p:pic>
        <p:nvPicPr>
          <p:cNvPr id="2050" name="Picture 2" descr="https://ds03.infourok.ru/uploads/ex/0824/00023e8b-80a2bdca/hello_html_394ef67b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17" y="844469"/>
            <a:ext cx="3407634" cy="227641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s://shop.amelica.com/wp-content/uploads/2016/06/Kartochki_dlya_scheta_i_igr_s_prishchepkami_Igrushki_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701" y="956500"/>
            <a:ext cx="3231708" cy="25334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Молния 1"/>
          <p:cNvSpPr/>
          <p:nvPr/>
        </p:nvSpPr>
        <p:spPr>
          <a:xfrm rot="7367551">
            <a:off x="9542975" y="4229683"/>
            <a:ext cx="751438" cy="851026"/>
          </a:xfrm>
          <a:prstGeom prst="lightningBol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Молния 6"/>
          <p:cNvSpPr/>
          <p:nvPr/>
        </p:nvSpPr>
        <p:spPr>
          <a:xfrm rot="21172366">
            <a:off x="7498160" y="3342437"/>
            <a:ext cx="751438" cy="851026"/>
          </a:xfrm>
          <a:prstGeom prst="lightningBol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олния 8"/>
          <p:cNvSpPr/>
          <p:nvPr/>
        </p:nvSpPr>
        <p:spPr>
          <a:xfrm rot="20311190">
            <a:off x="1110249" y="3165806"/>
            <a:ext cx="1047118" cy="1107092"/>
          </a:xfrm>
          <a:prstGeom prst="lightningBol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</a:t>
            </a:r>
          </a:p>
        </p:txBody>
      </p:sp>
      <p:sp>
        <p:nvSpPr>
          <p:cNvPr id="12" name="Молния 11"/>
          <p:cNvSpPr/>
          <p:nvPr/>
        </p:nvSpPr>
        <p:spPr>
          <a:xfrm rot="20311190">
            <a:off x="1396378" y="4071010"/>
            <a:ext cx="1047118" cy="1107092"/>
          </a:xfrm>
          <a:prstGeom prst="lightningBol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</a:t>
            </a:r>
          </a:p>
        </p:txBody>
      </p:sp>
      <p:sp>
        <p:nvSpPr>
          <p:cNvPr id="16" name="Молния 15"/>
          <p:cNvSpPr/>
          <p:nvPr/>
        </p:nvSpPr>
        <p:spPr>
          <a:xfrm rot="20311190">
            <a:off x="452265" y="4273014"/>
            <a:ext cx="1047118" cy="1107092"/>
          </a:xfrm>
          <a:prstGeom prst="lightningBol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</a:t>
            </a:r>
          </a:p>
        </p:txBody>
      </p:sp>
      <p:grpSp>
        <p:nvGrpSpPr>
          <p:cNvPr id="18" name="Группа 17"/>
          <p:cNvGrpSpPr/>
          <p:nvPr/>
        </p:nvGrpSpPr>
        <p:grpSpPr>
          <a:xfrm>
            <a:off x="4183072" y="1646535"/>
            <a:ext cx="2430034" cy="3453580"/>
            <a:chOff x="3331217" y="2253070"/>
            <a:chExt cx="2430034" cy="3453580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66" t="6865"/>
            <a:stretch/>
          </p:blipFill>
          <p:spPr>
            <a:xfrm>
              <a:off x="3331217" y="2253070"/>
              <a:ext cx="2430034" cy="345358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657161" y="3819127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/>
                <a:t>2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950572" y="4131131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/>
                <a:t>4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950572" y="5153530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/>
                <a:t>5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704896" y="3419017"/>
              <a:ext cx="3129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/>
                <a:t>1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86827" y="4510174"/>
              <a:ext cx="3129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/>
                <a:t>3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723184" y="4834474"/>
              <a:ext cx="3129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/>
                <a:t>6</a:t>
              </a:r>
            </a:p>
          </p:txBody>
        </p:sp>
      </p:grpSp>
      <p:sp>
        <p:nvSpPr>
          <p:cNvPr id="21" name="Молния 20"/>
          <p:cNvSpPr/>
          <p:nvPr/>
        </p:nvSpPr>
        <p:spPr>
          <a:xfrm rot="20311190">
            <a:off x="2791285" y="3264575"/>
            <a:ext cx="1047118" cy="1107092"/>
          </a:xfrm>
          <a:prstGeom prst="lightningBol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</a:t>
            </a:r>
          </a:p>
        </p:txBody>
      </p:sp>
      <p:sp>
        <p:nvSpPr>
          <p:cNvPr id="22" name="Молния 21"/>
          <p:cNvSpPr/>
          <p:nvPr/>
        </p:nvSpPr>
        <p:spPr>
          <a:xfrm rot="21289807">
            <a:off x="2495699" y="4071010"/>
            <a:ext cx="1047118" cy="1107092"/>
          </a:xfrm>
          <a:prstGeom prst="lightningBol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5</a:t>
            </a:r>
          </a:p>
        </p:txBody>
      </p:sp>
      <p:sp>
        <p:nvSpPr>
          <p:cNvPr id="23" name="Молния 22"/>
          <p:cNvSpPr/>
          <p:nvPr/>
        </p:nvSpPr>
        <p:spPr>
          <a:xfrm>
            <a:off x="3515204" y="4449051"/>
            <a:ext cx="1047118" cy="1107092"/>
          </a:xfrm>
          <a:prstGeom prst="lightningBol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6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034" y="3962645"/>
            <a:ext cx="2261696" cy="1823492"/>
          </a:xfrm>
          <a:prstGeom prst="rect">
            <a:avLst/>
          </a:prstGeom>
        </p:spPr>
      </p:pic>
      <p:sp>
        <p:nvSpPr>
          <p:cNvPr id="25" name="Молния 24"/>
          <p:cNvSpPr/>
          <p:nvPr/>
        </p:nvSpPr>
        <p:spPr>
          <a:xfrm rot="20775350">
            <a:off x="6989422" y="3781042"/>
            <a:ext cx="751438" cy="851026"/>
          </a:xfrm>
          <a:prstGeom prst="lightningBol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Молния 25"/>
          <p:cNvSpPr/>
          <p:nvPr/>
        </p:nvSpPr>
        <p:spPr>
          <a:xfrm rot="5999194">
            <a:off x="9203160" y="3508262"/>
            <a:ext cx="751438" cy="851026"/>
          </a:xfrm>
          <a:prstGeom prst="lightningBol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Молния 26"/>
          <p:cNvSpPr/>
          <p:nvPr/>
        </p:nvSpPr>
        <p:spPr>
          <a:xfrm rot="19787298">
            <a:off x="6829892" y="4483175"/>
            <a:ext cx="751438" cy="851026"/>
          </a:xfrm>
          <a:prstGeom prst="lightningBol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7437220" y="5771035"/>
            <a:ext cx="332244" cy="57942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7966593" y="5771035"/>
            <a:ext cx="332244" cy="57942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8491292" y="5771035"/>
            <a:ext cx="332244" cy="57942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9025259" y="5771035"/>
            <a:ext cx="332244" cy="57942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=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9545364" y="5771035"/>
            <a:ext cx="332244" cy="57942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9893086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75433" y="1765427"/>
            <a:ext cx="5538696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600" dirty="0">
                <a:solidFill>
                  <a:schemeClr val="accent2">
                    <a:lumMod val="75000"/>
                  </a:schemeClr>
                </a:solidFill>
                <a:latin typeface="Segoe Script" panose="020B0504020000000003" pitchFamily="34" charset="0"/>
              </a:rPr>
              <a:t>Спасибо </a:t>
            </a:r>
          </a:p>
          <a:p>
            <a:pPr algn="ctr"/>
            <a:r>
              <a:rPr lang="ru-RU" sz="6600" dirty="0">
                <a:solidFill>
                  <a:schemeClr val="accent2">
                    <a:lumMod val="75000"/>
                  </a:schemeClr>
                </a:solidFill>
                <a:latin typeface="Segoe Script" panose="020B0504020000000003" pitchFamily="34" charset="0"/>
              </a:rPr>
              <a:t>за </a:t>
            </a:r>
          </a:p>
          <a:p>
            <a:pPr algn="ctr"/>
            <a:r>
              <a:rPr lang="ru-RU" sz="6600" dirty="0">
                <a:solidFill>
                  <a:schemeClr val="accent2">
                    <a:lumMod val="75000"/>
                  </a:schemeClr>
                </a:solidFill>
                <a:latin typeface="Segoe Script" panose="020B0504020000000003" pitchFamily="34" charset="0"/>
              </a:rPr>
              <a:t>внимание !</a:t>
            </a:r>
          </a:p>
        </p:txBody>
      </p:sp>
    </p:spTree>
    <p:extLst>
      <p:ext uri="{BB962C8B-B14F-4D97-AF65-F5344CB8AC3E}">
        <p14:creationId xmlns:p14="http://schemas.microsoft.com/office/powerpoint/2010/main" val="208714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3_Тема Office">
  <a:themeElements>
    <a:clrScheme name="Другая 1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CC660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Тема Office">
  <a:themeElements>
    <a:clrScheme name="Другая 1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CC660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Тема Office">
  <a:themeElements>
    <a:clrScheme name="Другая 1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CC660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979</Words>
  <Application>Microsoft Office PowerPoint</Application>
  <PresentationFormat>Широкоэкранный</PresentationFormat>
  <Paragraphs>163</Paragraphs>
  <Slides>27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27</vt:i4>
      </vt:variant>
    </vt:vector>
  </HeadingPairs>
  <TitlesOfParts>
    <vt:vector size="37" baseType="lpstr">
      <vt:lpstr>Arial</vt:lpstr>
      <vt:lpstr>Calibri</vt:lpstr>
      <vt:lpstr>Matilda</vt:lpstr>
      <vt:lpstr>Segoe Print</vt:lpstr>
      <vt:lpstr>Segoe Script</vt:lpstr>
      <vt:lpstr>Symbol</vt:lpstr>
      <vt:lpstr>Times New Roman</vt:lpstr>
      <vt:lpstr>3_Тема Office</vt:lpstr>
      <vt:lpstr>4_Тема Office</vt:lpstr>
      <vt:lpstr>5_Тема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Противопоказания  к профессиональной деятельности  для лиц с нарушением речи</vt:lpstr>
      <vt:lpstr>Противопоказания  к профессиональной деятельности  для лиц с нарушением речи</vt:lpstr>
      <vt:lpstr>Презентация PowerPoint</vt:lpstr>
      <vt:lpstr>Презентация PowerPoint</vt:lpstr>
      <vt:lpstr>В организации учебного процесса для детей с ОВЗ обязательным становится принцип коррекционной направленности обучения, предполагающий активное воздействие на их сенсорное, умственное и речевое развитие. </vt:lpstr>
      <vt:lpstr>Презентация PowerPoint</vt:lpstr>
      <vt:lpstr>Презентация PowerPoint</vt:lpstr>
      <vt:lpstr>Гимнастика </vt:lpstr>
      <vt:lpstr>Дыхательные упражнения</vt:lpstr>
      <vt:lpstr>На уроках технологии </vt:lpstr>
      <vt:lpstr>На уроке ИЗО</vt:lpstr>
      <vt:lpstr>Контроль над эмоциями</vt:lpstr>
      <vt:lpstr>Использование ИКТ </vt:lpstr>
      <vt:lpstr>Использование ИКТ</vt:lpstr>
      <vt:lpstr>Использование образовательной платформы УЧИ.РУ</vt:lpstr>
      <vt:lpstr>Использование индивидуальных маркерных досок</vt:lpstr>
      <vt:lpstr>Использование индивидуальных маркерных досок</vt:lpstr>
      <vt:lpstr>Использование мнемотаблиц</vt:lpstr>
      <vt:lpstr>Использование прищепок при конструировании</vt:lpstr>
      <vt:lpstr>Использование прищепок при обучении грамоте</vt:lpstr>
      <vt:lpstr>Использование прищепок при обучении грамоте</vt:lpstr>
      <vt:lpstr>Использование прищепок на уроке математики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тагир</dc:creator>
  <cp:lastModifiedBy>Тагир</cp:lastModifiedBy>
  <cp:revision>79</cp:revision>
  <dcterms:created xsi:type="dcterms:W3CDTF">2019-11-05T07:37:39Z</dcterms:created>
  <dcterms:modified xsi:type="dcterms:W3CDTF">2023-03-07T15:00:08Z</dcterms:modified>
</cp:coreProperties>
</file>