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64" r:id="rId5"/>
    <p:sldId id="267" r:id="rId6"/>
    <p:sldId id="272" r:id="rId7"/>
    <p:sldId id="273" r:id="rId8"/>
    <p:sldId id="275" r:id="rId9"/>
    <p:sldId id="276" r:id="rId10"/>
    <p:sldId id="279" r:id="rId11"/>
    <p:sldId id="280" r:id="rId12"/>
    <p:sldId id="277" r:id="rId13"/>
    <p:sldId id="278" r:id="rId14"/>
    <p:sldId id="281" r:id="rId15"/>
    <p:sldId id="283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E3BB"/>
    <a:srgbClr val="24451B"/>
    <a:srgbClr val="14270F"/>
    <a:srgbClr val="94D850"/>
    <a:srgbClr val="1A4652"/>
    <a:srgbClr val="1F5463"/>
    <a:srgbClr val="3F792F"/>
    <a:srgbClr val="2548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34" autoAdjust="0"/>
    <p:restoredTop sz="94654" autoAdjust="0"/>
  </p:normalViewPr>
  <p:slideViewPr>
    <p:cSldViewPr>
      <p:cViewPr varScale="1">
        <p:scale>
          <a:sx n="62" d="100"/>
          <a:sy n="62" d="100"/>
        </p:scale>
        <p:origin x="-157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2B53C-3988-42E2-BB33-DF7AC0FE42DD}" type="datetimeFigureOut">
              <a:rPr lang="ru-RU"/>
              <a:pPr>
                <a:defRPr/>
              </a:pPr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3B71E-F64A-452F-855E-E9590330B0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FA0D5-80AB-49D7-A8F4-33474695AA2A}" type="datetimeFigureOut">
              <a:rPr lang="ru-RU"/>
              <a:pPr>
                <a:defRPr/>
              </a:pPr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D26E0F-F042-49EA-A28E-6446B6D920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F199D-9B0F-4328-8512-912399EC897A}" type="datetimeFigureOut">
              <a:rPr lang="ru-RU"/>
              <a:pPr>
                <a:defRPr/>
              </a:pPr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63ED2-B3FD-4CD9-91AB-12DC8252D2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C5704-3EFA-4D53-BE71-BDB7AFD702E2}" type="datetimeFigureOut">
              <a:rPr lang="ru-RU"/>
              <a:pPr>
                <a:defRPr/>
              </a:pPr>
              <a:t>24.11.2016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0BB40-5C20-4BFA-AB7E-E2F682F005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AED40-B017-4282-9C7B-1609EBC15106}" type="datetimeFigureOut">
              <a:rPr lang="ru-RU"/>
              <a:pPr>
                <a:defRPr/>
              </a:pPr>
              <a:t>24.11.2016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B2C0D6-7C84-4DC1-B6EC-D94C92F4A2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3CD86E-4CF2-4763-88D6-56EB19AE36DE}" type="datetimeFigureOut">
              <a:rPr lang="ru-RU"/>
              <a:pPr>
                <a:defRPr/>
              </a:pPr>
              <a:t>24.11.2016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F3F8E-8E21-4EEF-8277-D20C299C83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E30992-230E-4862-8964-E2F9AE9AD959}" type="datetimeFigureOut">
              <a:rPr lang="ru-RU"/>
              <a:pPr>
                <a:defRPr/>
              </a:pPr>
              <a:t>24.11.2016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AAFF98-3C0F-4581-BD9B-DE35EE02664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C7F1E-AF9A-437F-ABC6-A7CB1E816C7B}" type="datetimeFigureOut">
              <a:rPr lang="ru-RU"/>
              <a:pPr>
                <a:defRPr/>
              </a:pPr>
              <a:t>24.11.2016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B0701-8E17-4960-A701-9BC1F6207E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A15989-CBB4-4302-BD50-8B3092CAC1EC}" type="datetimeFigureOut">
              <a:rPr lang="ru-RU"/>
              <a:pPr>
                <a:defRPr/>
              </a:pPr>
              <a:t>24.11.2016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52AFE-D0DB-4D36-9304-165F53186E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06A95D-611F-42FD-8AE2-060D4C1DB49B}" type="datetimeFigureOut">
              <a:rPr lang="ru-RU"/>
              <a:pPr>
                <a:defRPr/>
              </a:pPr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3C6311-1F9A-40E4-9A27-265E9409F30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EEA4A2-40A1-4565-9CDD-A8205831908F}" type="datetimeFigureOut">
              <a:rPr lang="ru-RU"/>
              <a:pPr>
                <a:defRPr/>
              </a:pPr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8B213-F327-4171-A9AC-420372C0B52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1D29315-ABF2-4D43-B888-9B885B366C7E}" type="datetimeFigureOut">
              <a:rPr lang="ru-RU"/>
              <a:pPr>
                <a:defRPr/>
              </a:pPr>
              <a:t>24.11.2016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C2363DF-E88D-4EF2-9D15-74023363909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Trebuchet MS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7000">
              <a:srgbClr val="BEDCFE"/>
            </a:gs>
            <a:gs pos="75000">
              <a:srgbClr val="DDFEB4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ctrTitle"/>
          </p:nvPr>
        </p:nvSpPr>
        <p:spPr>
          <a:xfrm>
            <a:off x="571500" y="1000125"/>
            <a:ext cx="8072438" cy="3071813"/>
          </a:xfrm>
        </p:spPr>
        <p:txBody>
          <a:bodyPr/>
          <a:lstStyle/>
          <a:p>
            <a:r>
              <a:rPr lang="ru-RU" sz="4800" b="1" smtClean="0">
                <a:solidFill>
                  <a:srgbClr val="000099"/>
                </a:solidFill>
                <a:latin typeface="Monotype Corsiva" pitchFamily="66" charset="0"/>
              </a:rPr>
              <a:t>Создание условий </a:t>
            </a:r>
            <a:br>
              <a:rPr lang="ru-RU" sz="4800" b="1" smtClean="0">
                <a:solidFill>
                  <a:srgbClr val="000099"/>
                </a:solidFill>
                <a:latin typeface="Monotype Corsiva" pitchFamily="66" charset="0"/>
              </a:rPr>
            </a:br>
            <a:r>
              <a:rPr lang="ru-RU" sz="4800" b="1" smtClean="0">
                <a:solidFill>
                  <a:srgbClr val="000099"/>
                </a:solidFill>
                <a:latin typeface="Monotype Corsiva" pitchFamily="66" charset="0"/>
              </a:rPr>
              <a:t>эмоционального комфорта детей  </a:t>
            </a:r>
            <a:br>
              <a:rPr lang="ru-RU" sz="4800" b="1" smtClean="0">
                <a:solidFill>
                  <a:srgbClr val="000099"/>
                </a:solidFill>
                <a:latin typeface="Monotype Corsiva" pitchFamily="66" charset="0"/>
              </a:rPr>
            </a:br>
            <a:r>
              <a:rPr lang="ru-RU" sz="4800" b="1" smtClean="0">
                <a:solidFill>
                  <a:srgbClr val="000099"/>
                </a:solidFill>
                <a:latin typeface="Monotype Corsiva" pitchFamily="66" charset="0"/>
              </a:rPr>
              <a:t>в начальной школе</a:t>
            </a:r>
          </a:p>
        </p:txBody>
      </p:sp>
      <p:sp>
        <p:nvSpPr>
          <p:cNvPr id="1331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88" y="4429125"/>
            <a:ext cx="7358062" cy="1785938"/>
          </a:xfrm>
        </p:spPr>
        <p:txBody>
          <a:bodyPr/>
          <a:lstStyle/>
          <a:p>
            <a:r>
              <a:rPr lang="ru-RU" sz="2400" b="1" dirty="0" smtClean="0">
                <a:solidFill>
                  <a:srgbClr val="202C9C"/>
                </a:solidFill>
              </a:rPr>
              <a:t>Опыт работы по теме</a:t>
            </a:r>
          </a:p>
          <a:p>
            <a:r>
              <a:rPr lang="ru-RU" sz="2400" b="1" dirty="0" smtClean="0">
                <a:solidFill>
                  <a:srgbClr val="202C9C"/>
                </a:solidFill>
                <a:latin typeface="Arial" charset="0"/>
              </a:rPr>
              <a:t>ЕЛИСЕЕВОЙ ТАТЬЯНЫ ВЛАДИМИРОВНЫ</a:t>
            </a:r>
            <a:r>
              <a:rPr lang="ru-RU" sz="2400" b="1" dirty="0" smtClean="0">
                <a:solidFill>
                  <a:srgbClr val="202C9C"/>
                </a:solidFill>
              </a:rPr>
              <a:t>,                                           учителя начальных классов МБОУ</a:t>
            </a:r>
            <a:r>
              <a:rPr lang="ru-RU" sz="2400" b="1" dirty="0" smtClean="0">
                <a:solidFill>
                  <a:srgbClr val="202C9C"/>
                </a:solidFill>
                <a:latin typeface="Arial" charset="0"/>
              </a:rPr>
              <a:t> </a:t>
            </a:r>
            <a:endParaRPr lang="ru-RU" sz="2400" b="1" dirty="0" smtClean="0">
              <a:solidFill>
                <a:srgbClr val="202C9C"/>
              </a:solidFill>
              <a:latin typeface="Arial" charset="0"/>
            </a:endParaRPr>
          </a:p>
          <a:p>
            <a:r>
              <a:rPr lang="ru-RU" sz="2400" b="1" dirty="0" smtClean="0">
                <a:solidFill>
                  <a:srgbClr val="202C9C"/>
                </a:solidFill>
                <a:latin typeface="Arial" charset="0"/>
              </a:rPr>
              <a:t>«</a:t>
            </a:r>
            <a:r>
              <a:rPr lang="ru-RU" sz="2400" b="1" dirty="0" smtClean="0">
                <a:solidFill>
                  <a:srgbClr val="202C9C"/>
                </a:solidFill>
              </a:rPr>
              <a:t>С</a:t>
            </a:r>
            <a:r>
              <a:rPr lang="ru-RU" sz="2400" b="1" dirty="0" smtClean="0">
                <a:solidFill>
                  <a:srgbClr val="202C9C"/>
                </a:solidFill>
                <a:latin typeface="Arial" charset="0"/>
              </a:rPr>
              <a:t>редняя школа </a:t>
            </a:r>
            <a:r>
              <a:rPr lang="ru-RU" sz="2400" b="1" dirty="0" smtClean="0">
                <a:solidFill>
                  <a:srgbClr val="202C9C"/>
                </a:solidFill>
              </a:rPr>
              <a:t>№ 46 имени И.С. </a:t>
            </a:r>
            <a:r>
              <a:rPr lang="ru-RU" sz="2400" b="1" dirty="0" err="1" smtClean="0">
                <a:solidFill>
                  <a:srgbClr val="202C9C"/>
                </a:solidFill>
              </a:rPr>
              <a:t>Полбина</a:t>
            </a:r>
            <a:r>
              <a:rPr lang="ru-RU" sz="2400" b="1" dirty="0" smtClean="0">
                <a:solidFill>
                  <a:srgbClr val="202C9C"/>
                </a:solidFill>
                <a:latin typeface="Arial" charset="0"/>
              </a:rPr>
              <a:t>»</a:t>
            </a:r>
          </a:p>
          <a:p>
            <a:r>
              <a:rPr lang="ru-RU" sz="2400" b="1" dirty="0" smtClean="0">
                <a:solidFill>
                  <a:srgbClr val="202C9C"/>
                </a:solidFill>
              </a:rPr>
              <a:t>201</a:t>
            </a:r>
            <a:r>
              <a:rPr lang="ru-RU" sz="2400" b="1" dirty="0" smtClean="0">
                <a:solidFill>
                  <a:srgbClr val="202C9C"/>
                </a:solidFill>
                <a:latin typeface="Arial" charset="0"/>
              </a:rPr>
              <a:t>6</a:t>
            </a:r>
            <a:r>
              <a:rPr lang="ru-RU" sz="2400" b="1" dirty="0" smtClean="0">
                <a:solidFill>
                  <a:srgbClr val="202C9C"/>
                </a:solidFill>
              </a:rPr>
              <a:t> г.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7000">
              <a:srgbClr val="BEDCFE"/>
            </a:gs>
            <a:gs pos="75000">
              <a:srgbClr val="DDFEB4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4857750" y="214313"/>
            <a:ext cx="4071938" cy="428625"/>
          </a:xfrm>
          <a:prstGeom prst="rect">
            <a:avLst/>
          </a:prstGeom>
          <a:ln w="0" cmpd="thickThin">
            <a:noFill/>
          </a:ln>
        </p:spPr>
        <p:txBody>
          <a:bodyPr anchor="ctr"/>
          <a:lstStyle/>
          <a:p>
            <a:pPr algn="r" fontAlgn="auto">
              <a:spcAft>
                <a:spcPts val="0"/>
              </a:spcAft>
              <a:defRPr/>
            </a:pPr>
            <a:r>
              <a:rPr lang="ru-RU" sz="1600" b="1" dirty="0">
                <a:solidFill>
                  <a:srgbClr val="2D3DD3"/>
                </a:solidFill>
                <a:latin typeface="Monotype Corsiva" pitchFamily="66" charset="0"/>
                <a:ea typeface="+mj-ea"/>
                <a:cs typeface="+mj-cs"/>
              </a:rPr>
              <a:t>Создание условий эмоционального комфорта детей  в начальной школе</a:t>
            </a:r>
          </a:p>
        </p:txBody>
      </p:sp>
      <p:sp>
        <p:nvSpPr>
          <p:cNvPr id="14339" name="Подзаголовок 2"/>
          <p:cNvSpPr>
            <a:spLocks noGrp="1"/>
          </p:cNvSpPr>
          <p:nvPr>
            <p:ph type="ctrTitle"/>
          </p:nvPr>
        </p:nvSpPr>
        <p:spPr>
          <a:xfrm>
            <a:off x="642938" y="857250"/>
            <a:ext cx="8072437" cy="5286375"/>
          </a:xfrm>
        </p:spPr>
        <p:txBody>
          <a:bodyPr/>
          <a:lstStyle/>
          <a:p>
            <a:pPr algn="just"/>
            <a:r>
              <a:rPr lang="ru-RU" sz="2400" b="1" smtClean="0">
                <a:solidFill>
                  <a:srgbClr val="2D3DD3"/>
                </a:solidFill>
                <a:latin typeface="Times New Roman" pitchFamily="18" charset="0"/>
                <a:cs typeface="Times New Roman" pitchFamily="18" charset="0"/>
              </a:rPr>
              <a:t>В Конвенции ООН о правах ребенка статья 28.2 гласит:</a:t>
            </a:r>
            <a:br>
              <a:rPr lang="ru-RU" sz="2400" b="1" smtClean="0">
                <a:solidFill>
                  <a:srgbClr val="2D3DD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b="1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«Государства – участники принимают все необходимые меры для обеспечения того, чтобы школьная дисциплина поддерживалась с помощью методов, отражающих уважение человеческого достоинства ребенка и в соответствии с настоящей Конвенцией»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7000">
              <a:srgbClr val="BEDCFE"/>
            </a:gs>
            <a:gs pos="75000">
              <a:srgbClr val="DDFEB4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28688" y="1071563"/>
            <a:ext cx="7358062" cy="5143500"/>
          </a:xfrm>
        </p:spPr>
        <p:txBody>
          <a:bodyPr rtlCol="0">
            <a:noAutofit/>
          </a:bodyPr>
          <a:lstStyle/>
          <a:p>
            <a:pPr algn="just" fontAlgn="auto">
              <a:spcAft>
                <a:spcPts val="0"/>
              </a:spcAft>
              <a:buClr>
                <a:srgbClr val="0070C0"/>
              </a:buClr>
              <a:buFont typeface="Wingdings" pitchFamily="2" charset="2"/>
              <a:buChar char="ü"/>
              <a:defRPr/>
            </a:pPr>
            <a:r>
              <a:rPr lang="ru-RU" sz="3600" b="1" dirty="0" smtClean="0">
                <a:solidFill>
                  <a:srgbClr val="202C9C"/>
                </a:solidFill>
              </a:rPr>
              <a:t> </a:t>
            </a:r>
            <a:r>
              <a:rPr lang="ru-RU" sz="3400" b="1" dirty="0" smtClean="0">
                <a:solidFill>
                  <a:srgbClr val="202C9C"/>
                </a:solidFill>
                <a:latin typeface="Times New Roman" pitchFamily="18" charset="0"/>
                <a:cs typeface="Times New Roman" pitchFamily="18" charset="0"/>
              </a:rPr>
              <a:t>возможность выражать своё «Я»</a:t>
            </a:r>
          </a:p>
          <a:p>
            <a:pPr algn="just" fontAlgn="auto">
              <a:spcAft>
                <a:spcPts val="0"/>
              </a:spcAft>
              <a:buClr>
                <a:schemeClr val="tx2">
                  <a:lumMod val="75000"/>
                </a:schemeClr>
              </a:buClr>
              <a:buFont typeface="Arial" pitchFamily="34" charset="0"/>
              <a:buChar char="•"/>
              <a:defRPr/>
            </a:pPr>
            <a:endParaRPr lang="ru-RU" sz="1400" b="1" dirty="0" smtClean="0">
              <a:solidFill>
                <a:srgbClr val="202C9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Clr>
                <a:srgbClr val="0070C0"/>
              </a:buClr>
              <a:buFont typeface="Wingdings" pitchFamily="2" charset="2"/>
              <a:buChar char="ü"/>
              <a:defRPr/>
            </a:pPr>
            <a:r>
              <a:rPr lang="ru-RU" sz="3400" b="1" dirty="0">
                <a:solidFill>
                  <a:srgbClr val="202C9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400" b="1" dirty="0" smtClean="0">
                <a:solidFill>
                  <a:srgbClr val="202C9C"/>
                </a:solidFill>
                <a:latin typeface="Times New Roman" pitchFamily="18" charset="0"/>
                <a:cs typeface="Times New Roman" pitchFamily="18" charset="0"/>
              </a:rPr>
              <a:t>инициативы</a:t>
            </a:r>
          </a:p>
          <a:p>
            <a:pPr algn="just" fontAlgn="auto">
              <a:spcAft>
                <a:spcPts val="0"/>
              </a:spcAft>
              <a:buClr>
                <a:schemeClr val="tx2">
                  <a:lumMod val="75000"/>
                </a:schemeClr>
              </a:buClr>
              <a:buFont typeface="Arial" pitchFamily="34" charset="0"/>
              <a:buChar char="•"/>
              <a:defRPr/>
            </a:pPr>
            <a:endParaRPr lang="ru-RU" sz="1200" b="1" dirty="0" smtClean="0">
              <a:solidFill>
                <a:srgbClr val="202C9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Clr>
                <a:srgbClr val="0070C0"/>
              </a:buClr>
              <a:buFont typeface="Wingdings" pitchFamily="2" charset="2"/>
              <a:buChar char="ü"/>
              <a:defRPr/>
            </a:pPr>
            <a:r>
              <a:rPr lang="ru-RU" sz="3400" b="1" dirty="0" smtClean="0">
                <a:solidFill>
                  <a:srgbClr val="202C9C"/>
                </a:solidFill>
                <a:latin typeface="Times New Roman" pitchFamily="18" charset="0"/>
                <a:cs typeface="Times New Roman" pitchFamily="18" charset="0"/>
              </a:rPr>
              <a:t>ответственность</a:t>
            </a:r>
          </a:p>
          <a:p>
            <a:pPr algn="just" fontAlgn="auto">
              <a:spcAft>
                <a:spcPts val="0"/>
              </a:spcAft>
              <a:buClr>
                <a:schemeClr val="tx2">
                  <a:lumMod val="75000"/>
                </a:schemeClr>
              </a:buClr>
              <a:buFont typeface="Arial" pitchFamily="34" charset="0"/>
              <a:buChar char="•"/>
              <a:defRPr/>
            </a:pPr>
            <a:endParaRPr lang="ru-RU" sz="1200" b="1" dirty="0" smtClean="0">
              <a:solidFill>
                <a:srgbClr val="202C9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Clr>
                <a:srgbClr val="0070C0"/>
              </a:buClr>
              <a:buFont typeface="Wingdings" pitchFamily="2" charset="2"/>
              <a:buChar char="ü"/>
              <a:defRPr/>
            </a:pPr>
            <a:r>
              <a:rPr lang="ru-RU" sz="3400" b="1" dirty="0" smtClean="0">
                <a:solidFill>
                  <a:srgbClr val="202C9C"/>
                </a:solidFill>
                <a:latin typeface="Times New Roman" pitchFamily="18" charset="0"/>
                <a:cs typeface="Times New Roman" pitchFamily="18" charset="0"/>
              </a:rPr>
              <a:t>самоутверждение</a:t>
            </a:r>
          </a:p>
          <a:p>
            <a:pPr algn="just" fontAlgn="auto">
              <a:spcAft>
                <a:spcPts val="0"/>
              </a:spcAft>
              <a:buClr>
                <a:schemeClr val="tx2">
                  <a:lumMod val="75000"/>
                </a:schemeClr>
              </a:buClr>
              <a:buFont typeface="Arial" pitchFamily="34" charset="0"/>
              <a:buNone/>
              <a:defRPr/>
            </a:pPr>
            <a:endParaRPr lang="ru-RU" sz="1200" b="1" dirty="0" smtClean="0">
              <a:solidFill>
                <a:srgbClr val="202C9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Clr>
                <a:srgbClr val="0070C0"/>
              </a:buClr>
              <a:buFont typeface="Wingdings" pitchFamily="2" charset="2"/>
              <a:buChar char="ü"/>
              <a:defRPr/>
            </a:pPr>
            <a:r>
              <a:rPr lang="ru-RU" sz="3400" b="1" dirty="0" smtClean="0">
                <a:solidFill>
                  <a:srgbClr val="202C9C"/>
                </a:solidFill>
                <a:latin typeface="Times New Roman" pitchFamily="18" charset="0"/>
                <a:cs typeface="Times New Roman" pitchFamily="18" charset="0"/>
              </a:rPr>
              <a:t>человек-ценность</a:t>
            </a:r>
            <a:endParaRPr lang="ru-RU" sz="3400" b="1" dirty="0">
              <a:solidFill>
                <a:srgbClr val="202C9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4857750" y="214313"/>
            <a:ext cx="4071938" cy="428625"/>
          </a:xfrm>
          <a:prstGeom prst="rect">
            <a:avLst/>
          </a:prstGeom>
          <a:ln w="0" cmpd="thickThin">
            <a:noFill/>
          </a:ln>
        </p:spPr>
        <p:txBody>
          <a:bodyPr anchor="ctr"/>
          <a:lstStyle/>
          <a:p>
            <a:pPr algn="r" fontAlgn="auto">
              <a:spcAft>
                <a:spcPts val="0"/>
              </a:spcAft>
              <a:defRPr/>
            </a:pPr>
            <a:r>
              <a:rPr lang="ru-RU" sz="1600" b="1" dirty="0">
                <a:solidFill>
                  <a:srgbClr val="2D3DD3"/>
                </a:solidFill>
                <a:latin typeface="Monotype Corsiva" pitchFamily="66" charset="0"/>
                <a:ea typeface="+mj-ea"/>
                <a:cs typeface="+mj-cs"/>
              </a:rPr>
              <a:t>Создание условий эмоционального комфорта детей  в начальной школе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7000">
              <a:srgbClr val="BEDCFE"/>
            </a:gs>
            <a:gs pos="75000">
              <a:srgbClr val="DDFEB4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4857750" y="214313"/>
            <a:ext cx="4071938" cy="357187"/>
          </a:xfrm>
          <a:prstGeom prst="rect">
            <a:avLst/>
          </a:prstGeom>
          <a:ln w="0" cmpd="thickThin">
            <a:noFill/>
          </a:ln>
          <a:effectLst/>
        </p:spPr>
        <p:txBody>
          <a:bodyPr anchor="ctr"/>
          <a:lstStyle/>
          <a:p>
            <a:pPr algn="r" fontAlgn="auto">
              <a:spcAft>
                <a:spcPts val="0"/>
              </a:spcAft>
              <a:defRPr/>
            </a:pPr>
            <a:r>
              <a:rPr lang="ru-RU" sz="1600" b="1" dirty="0">
                <a:solidFill>
                  <a:srgbClr val="2D3DD3"/>
                </a:solidFill>
                <a:latin typeface="Monotype Corsiva" pitchFamily="66" charset="0"/>
                <a:ea typeface="+mj-ea"/>
                <a:cs typeface="+mj-cs"/>
              </a:rPr>
              <a:t>Создание условий эмоционального комфорта детей  в начальной школе</a:t>
            </a: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500034" y="785794"/>
            <a:ext cx="8358246" cy="5715040"/>
          </a:xfrm>
          <a:noFill/>
          <a:ln/>
          <a:scene3d>
            <a:camera prst="orthographicFront"/>
            <a:lightRig rig="threePt" dir="t"/>
          </a:scene3d>
          <a:sp3d extrusionH="25400" prstMaterial="softEdge">
            <a:bevelT w="0"/>
          </a:sp3d>
        </p:spPr>
        <p:txBody>
          <a:bodyPr rtlCol="0">
            <a:normAutofit fontScale="925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200" b="1" dirty="0" smtClean="0">
                <a:solidFill>
                  <a:srgbClr val="000099"/>
                </a:solidFill>
                <a:latin typeface="Monotype Corsiva" pitchFamily="66" charset="0"/>
                <a:cs typeface="Times New Roman" pitchFamily="18" charset="0"/>
              </a:rPr>
              <a:t>Задачи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400" dirty="0" smtClean="0">
                <a:solidFill>
                  <a:srgbClr val="0000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Обеспечить:</a:t>
            </a:r>
          </a:p>
          <a:p>
            <a:pPr algn="just" fontAlgn="auto">
              <a:lnSpc>
                <a:spcPct val="110000"/>
              </a:lnSpc>
              <a:spcAft>
                <a:spcPts val="0"/>
              </a:spcAft>
              <a:buClr>
                <a:schemeClr val="accent3">
                  <a:lumMod val="50000"/>
                </a:schemeClr>
              </a:buClr>
              <a:buSzPct val="40000"/>
              <a:buFont typeface="Wingdings" pitchFamily="2" charset="2"/>
              <a:buChar char="q"/>
              <a:defRPr/>
            </a:pPr>
            <a:r>
              <a:rPr lang="ru-RU" sz="24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интеллектуальн</a:t>
            </a:r>
            <a:r>
              <a:rPr lang="ru-RU" sz="2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ое развитие;</a:t>
            </a:r>
          </a:p>
          <a:p>
            <a:pPr algn="just" fontAlgn="auto">
              <a:lnSpc>
                <a:spcPct val="110000"/>
              </a:lnSpc>
              <a:spcAft>
                <a:spcPts val="0"/>
              </a:spcAft>
              <a:buClr>
                <a:schemeClr val="accent3">
                  <a:lumMod val="50000"/>
                </a:schemeClr>
              </a:buClr>
              <a:buSzPct val="40000"/>
              <a:buFont typeface="Wingdings" pitchFamily="2" charset="2"/>
              <a:buChar char="q"/>
              <a:defRPr/>
            </a:pPr>
            <a:r>
              <a:rPr lang="ru-RU" sz="2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творческое развитие;</a:t>
            </a:r>
          </a:p>
          <a:p>
            <a:pPr algn="just" fontAlgn="auto">
              <a:lnSpc>
                <a:spcPct val="110000"/>
              </a:lnSpc>
              <a:spcAft>
                <a:spcPts val="0"/>
              </a:spcAft>
              <a:buClr>
                <a:schemeClr val="accent3">
                  <a:lumMod val="50000"/>
                </a:schemeClr>
              </a:buClr>
              <a:buSzPct val="40000"/>
              <a:buFont typeface="Wingdings" pitchFamily="2" charset="2"/>
              <a:buChar char="q"/>
              <a:defRPr/>
            </a:pPr>
            <a:r>
              <a:rPr lang="ru-RU" sz="2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нравственное развитие;</a:t>
            </a:r>
          </a:p>
          <a:p>
            <a:pPr algn="just" fontAlgn="auto">
              <a:lnSpc>
                <a:spcPct val="110000"/>
              </a:lnSpc>
              <a:spcAft>
                <a:spcPts val="0"/>
              </a:spcAft>
              <a:buClr>
                <a:schemeClr val="accent3">
                  <a:lumMod val="50000"/>
                </a:schemeClr>
              </a:buClr>
              <a:buSzPct val="40000"/>
              <a:buFont typeface="Wingdings" pitchFamily="2" charset="2"/>
              <a:buChar char="q"/>
              <a:defRPr/>
            </a:pPr>
            <a:r>
              <a:rPr lang="ru-RU" sz="2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умение самостоятельно приобретать необходимые знания;</a:t>
            </a:r>
          </a:p>
          <a:p>
            <a:pPr algn="just" fontAlgn="auto">
              <a:lnSpc>
                <a:spcPct val="110000"/>
              </a:lnSpc>
              <a:spcAft>
                <a:spcPts val="0"/>
              </a:spcAft>
              <a:buClr>
                <a:schemeClr val="accent3">
                  <a:lumMod val="50000"/>
                </a:schemeClr>
              </a:buClr>
              <a:buSzPct val="40000"/>
              <a:buFont typeface="Wingdings" pitchFamily="2" charset="2"/>
              <a:buChar char="q"/>
              <a:defRPr/>
            </a:pPr>
            <a:r>
              <a:rPr lang="ru-RU" sz="2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умение самостоятельно критически мыслить;</a:t>
            </a:r>
          </a:p>
          <a:p>
            <a:pPr algn="just" fontAlgn="auto">
              <a:lnSpc>
                <a:spcPct val="110000"/>
              </a:lnSpc>
              <a:spcAft>
                <a:spcPts val="0"/>
              </a:spcAft>
              <a:buClr>
                <a:schemeClr val="accent3">
                  <a:lumMod val="50000"/>
                </a:schemeClr>
              </a:buClr>
              <a:buSzPct val="40000"/>
              <a:buFont typeface="Wingdings" pitchFamily="2" charset="2"/>
              <a:buChar char="q"/>
              <a:defRPr/>
            </a:pPr>
            <a:r>
              <a:rPr lang="ru-RU" sz="2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грамотно работать с информацией;</a:t>
            </a:r>
          </a:p>
          <a:p>
            <a:pPr algn="just" fontAlgn="auto">
              <a:lnSpc>
                <a:spcPct val="110000"/>
              </a:lnSpc>
              <a:spcAft>
                <a:spcPts val="0"/>
              </a:spcAft>
              <a:buClr>
                <a:schemeClr val="accent3">
                  <a:lumMod val="50000"/>
                </a:schemeClr>
              </a:buClr>
              <a:buSzPct val="40000"/>
              <a:buFont typeface="Wingdings" pitchFamily="2" charset="2"/>
              <a:buChar char="q"/>
              <a:defRPr/>
            </a:pPr>
            <a:r>
              <a:rPr lang="ru-RU" sz="2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умение быть коммуникабельным, контактным в </a:t>
            </a:r>
            <a:r>
              <a:rPr lang="ru-RU" sz="2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различных социальных группах;</a:t>
            </a:r>
          </a:p>
          <a:p>
            <a:pPr algn="just" fontAlgn="auto">
              <a:lnSpc>
                <a:spcPct val="110000"/>
              </a:lnSpc>
              <a:spcAft>
                <a:spcPts val="0"/>
              </a:spcAft>
              <a:buClr>
                <a:schemeClr val="accent3">
                  <a:lumMod val="50000"/>
                </a:schemeClr>
              </a:buClr>
              <a:buSzPct val="40000"/>
              <a:buFont typeface="Wingdings" pitchFamily="2" charset="2"/>
              <a:buChar char="q"/>
              <a:defRPr/>
            </a:pPr>
            <a:r>
              <a:rPr lang="ru-RU" sz="2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самостоятельно работать над развитием;</a:t>
            </a:r>
          </a:p>
          <a:p>
            <a:pPr algn="just" fontAlgn="auto">
              <a:lnSpc>
                <a:spcPct val="110000"/>
              </a:lnSpc>
              <a:spcAft>
                <a:spcPts val="0"/>
              </a:spcAft>
              <a:buClr>
                <a:schemeClr val="accent3">
                  <a:lumMod val="50000"/>
                </a:schemeClr>
              </a:buClr>
              <a:buSzPct val="40000"/>
              <a:buFont typeface="Wingdings" pitchFamily="2" charset="2"/>
              <a:buChar char="q"/>
              <a:defRPr/>
            </a:pPr>
            <a:r>
              <a:rPr lang="ru-RU" sz="2500" b="1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получение определенного </a:t>
            </a:r>
            <a:r>
              <a:rPr lang="ru-RU" sz="25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объема ЗУН.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2400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348F0F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7000">
              <a:srgbClr val="BEDCFE"/>
            </a:gs>
            <a:gs pos="75000">
              <a:srgbClr val="DDFEB4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4857750" y="214313"/>
            <a:ext cx="4071938" cy="357187"/>
          </a:xfrm>
          <a:prstGeom prst="rect">
            <a:avLst/>
          </a:prstGeom>
          <a:ln w="0" cmpd="thickThin">
            <a:noFill/>
          </a:ln>
          <a:effectLst/>
        </p:spPr>
        <p:txBody>
          <a:bodyPr anchor="ctr"/>
          <a:lstStyle/>
          <a:p>
            <a:pPr algn="r" fontAlgn="auto">
              <a:spcAft>
                <a:spcPts val="0"/>
              </a:spcAft>
              <a:defRPr/>
            </a:pPr>
            <a:r>
              <a:rPr lang="ru-RU" sz="1600" b="1" dirty="0">
                <a:solidFill>
                  <a:srgbClr val="2D3DD3"/>
                </a:solidFill>
                <a:latin typeface="Monotype Corsiva" pitchFamily="66" charset="0"/>
                <a:ea typeface="+mj-ea"/>
                <a:cs typeface="+mj-cs"/>
              </a:rPr>
              <a:t>Создание условий эмоционального комфорта детей  в начальной школе</a:t>
            </a: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14282" y="785794"/>
            <a:ext cx="8715436" cy="5715040"/>
          </a:xfrm>
          <a:scene3d>
            <a:camera prst="orthographicFront"/>
            <a:lightRig rig="sunset" dir="t">
              <a:rot lat="0" lon="0" rev="3000000"/>
            </a:lightRig>
          </a:scene3d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6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Составляющие атмосферы эмоционального комфорта</a:t>
            </a:r>
            <a:r>
              <a:rPr lang="ru-RU" sz="2600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1800" dirty="0" smtClean="0">
              <a:solidFill>
                <a:srgbClr val="0000C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SzPct val="70000"/>
              <a:buFont typeface="Arial" pitchFamily="34" charset="0"/>
              <a:buBlip>
                <a:blip r:embed="rId2"/>
              </a:buBlip>
              <a:defRPr/>
            </a:pPr>
            <a:r>
              <a:rPr lang="ru-RU" sz="2900" dirty="0" smtClean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«Делай с нами»… </a:t>
            </a: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(работа с родителями)</a:t>
            </a:r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 fontAlgn="auto">
              <a:spcAft>
                <a:spcPts val="0"/>
              </a:spcAft>
              <a:buSzPct val="70000"/>
              <a:buFont typeface="Arial" pitchFamily="34" charset="0"/>
              <a:buBlip>
                <a:blip r:embed="rId2"/>
              </a:buBlip>
              <a:defRPr/>
            </a:pPr>
            <a:r>
              <a:rPr lang="ru-RU" sz="29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«Я- слушаю, меня слушают»;</a:t>
            </a:r>
          </a:p>
          <a:p>
            <a:pPr algn="just" fontAlgn="auto">
              <a:spcAft>
                <a:spcPts val="0"/>
              </a:spcAft>
              <a:buSzPct val="70000"/>
              <a:buFont typeface="Arial" pitchFamily="34" charset="0"/>
              <a:buBlip>
                <a:blip r:embed="rId2"/>
              </a:buBlip>
              <a:defRPr/>
            </a:pPr>
            <a:r>
              <a:rPr lang="ru-RU" sz="29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«Наша сила – в единстве»;</a:t>
            </a:r>
          </a:p>
          <a:p>
            <a:pPr algn="just" fontAlgn="auto">
              <a:spcAft>
                <a:spcPts val="0"/>
              </a:spcAft>
              <a:buSzPct val="70000"/>
              <a:buFont typeface="Arial" pitchFamily="34" charset="0"/>
              <a:buBlip>
                <a:blip r:embed="rId2"/>
              </a:buBlip>
              <a:defRPr/>
            </a:pPr>
            <a:r>
              <a:rPr lang="ru-RU" sz="29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«Не ошибается тот, кто ничего не делает»;</a:t>
            </a:r>
          </a:p>
          <a:p>
            <a:pPr algn="just" fontAlgn="auto">
              <a:spcAft>
                <a:spcPts val="0"/>
              </a:spcAft>
              <a:buSzPct val="70000"/>
              <a:buFont typeface="Arial" pitchFamily="34" charset="0"/>
              <a:buBlip>
                <a:blip r:embed="rId2"/>
              </a:buBlip>
              <a:defRPr/>
            </a:pPr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«Хочу, а значит - могу»</a:t>
            </a:r>
            <a:r>
              <a:rPr lang="ru-RU" sz="29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(работа над мотивацией учебной деятельности);</a:t>
            </a:r>
          </a:p>
          <a:p>
            <a:pPr algn="just" fontAlgn="auto">
              <a:spcAft>
                <a:spcPts val="0"/>
              </a:spcAft>
              <a:buSzPct val="70000"/>
              <a:buFont typeface="Arial" pitchFamily="34" charset="0"/>
              <a:buBlip>
                <a:blip r:embed="rId2"/>
              </a:buBlip>
              <a:defRPr/>
            </a:pPr>
            <a:r>
              <a:rPr lang="ru-RU" sz="29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«Что делать, если я не хочу»;</a:t>
            </a:r>
          </a:p>
          <a:p>
            <a:pPr algn="just" fontAlgn="auto">
              <a:spcAft>
                <a:spcPts val="0"/>
              </a:spcAft>
              <a:buSzPct val="70000"/>
              <a:buFont typeface="Arial" pitchFamily="34" charset="0"/>
              <a:buBlip>
                <a:blip r:embed="rId2"/>
              </a:buBlip>
              <a:defRPr/>
            </a:pPr>
            <a:r>
              <a:rPr lang="ru-RU" sz="29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«Радость новых открытий».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 smtClean="0">
              <a:solidFill>
                <a:srgbClr val="002060"/>
              </a:solidFill>
              <a:latin typeface="Monotype Corsiva" pitchFamily="66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b="1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1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7000">
              <a:srgbClr val="BEDCFE"/>
            </a:gs>
            <a:gs pos="75000">
              <a:srgbClr val="DDFEB4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 txBox="1">
            <a:spLocks/>
          </p:cNvSpPr>
          <p:nvPr/>
        </p:nvSpPr>
        <p:spPr>
          <a:xfrm>
            <a:off x="4857750" y="214313"/>
            <a:ext cx="4071938" cy="357187"/>
          </a:xfrm>
          <a:prstGeom prst="rect">
            <a:avLst/>
          </a:prstGeom>
          <a:ln w="0" cmpd="thickThin">
            <a:noFill/>
          </a:ln>
          <a:effectLst/>
        </p:spPr>
        <p:txBody>
          <a:bodyPr anchor="ctr"/>
          <a:lstStyle/>
          <a:p>
            <a:pPr algn="r" fontAlgn="auto">
              <a:spcAft>
                <a:spcPts val="0"/>
              </a:spcAft>
              <a:defRPr/>
            </a:pPr>
            <a:r>
              <a:rPr lang="ru-RU" sz="1600" b="1" dirty="0">
                <a:solidFill>
                  <a:srgbClr val="2D3DD3"/>
                </a:solidFill>
                <a:latin typeface="Monotype Corsiva" pitchFamily="66" charset="0"/>
                <a:ea typeface="+mj-ea"/>
                <a:cs typeface="+mj-cs"/>
              </a:rPr>
              <a:t>Создание условий эмоционального комфорта детей  в начальной школе</a:t>
            </a:r>
          </a:p>
        </p:txBody>
      </p:sp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57158" y="785794"/>
            <a:ext cx="8501122" cy="5715040"/>
          </a:xfrm>
          <a:scene3d>
            <a:camera prst="orthographicFront"/>
            <a:lightRig rig="freezing" dir="t"/>
          </a:scene3d>
          <a:sp3d prstMaterial="flat"/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5400" b="1" dirty="0" smtClean="0">
              <a:solidFill>
                <a:srgbClr val="002060"/>
              </a:solidFill>
              <a:latin typeface="Monotype Corsiva" pitchFamily="66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5400" b="1" dirty="0" smtClean="0">
                <a:solidFill>
                  <a:srgbClr val="002060"/>
                </a:solidFill>
                <a:latin typeface="Monotype Corsiva" pitchFamily="66" charset="0"/>
                <a:cs typeface="Times New Roman" pitchFamily="18" charset="0"/>
              </a:rPr>
              <a:t>«В наших сердцах есть добро,</a:t>
            </a:r>
          </a:p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5400" b="1" dirty="0" smtClean="0">
                <a:solidFill>
                  <a:srgbClr val="002060"/>
                </a:solidFill>
                <a:latin typeface="Monotype Corsiva" pitchFamily="66" charset="0"/>
                <a:cs typeface="Times New Roman" pitchFamily="18" charset="0"/>
              </a:rPr>
              <a:t>Его в нас поселили ВЫ…»</a:t>
            </a:r>
            <a:endParaRPr lang="ru-RU" sz="5400" b="1" dirty="0">
              <a:solidFill>
                <a:srgbClr val="2D3DD3"/>
              </a:solidFill>
              <a:latin typeface="Monotype Corsiva" pitchFamily="66" charset="0"/>
            </a:endParaRPr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25" y="4357688"/>
            <a:ext cx="3000375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63000">
              <a:srgbClr val="D6E3BB"/>
            </a:gs>
            <a:gs pos="40000">
              <a:srgbClr val="FFFFCC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57158" y="785794"/>
            <a:ext cx="8501122" cy="5715040"/>
          </a:xfrm>
          <a:scene3d>
            <a:camera prst="orthographicFront"/>
            <a:lightRig rig="freezing" dir="t"/>
          </a:scene3d>
          <a:sp3d prstMaterial="flat"/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5400" b="1" dirty="0" smtClean="0">
                <a:solidFill>
                  <a:srgbClr val="14270F"/>
                </a:solidFill>
                <a:latin typeface="Sylfaen" pitchFamily="18" charset="0"/>
                <a:cs typeface="Times New Roman" pitchFamily="18" charset="0"/>
              </a:rPr>
              <a:t>Создание ситуации успеха, </a:t>
            </a:r>
            <a:r>
              <a:rPr lang="ru-RU" sz="3600" b="1" dirty="0" smtClean="0">
                <a:solidFill>
                  <a:srgbClr val="14270F"/>
                </a:solidFill>
                <a:latin typeface="Sylfaen" pitchFamily="18" charset="0"/>
                <a:cs typeface="Times New Roman" pitchFamily="18" charset="0"/>
              </a:rPr>
              <a:t>как одного из факторов эмоционального комфорта на уроке</a:t>
            </a:r>
            <a:endParaRPr lang="ru-RU" sz="3600" b="1" dirty="0">
              <a:solidFill>
                <a:srgbClr val="14270F"/>
              </a:solidFill>
              <a:latin typeface="Sylfaen" pitchFamily="18" charset="0"/>
            </a:endParaRPr>
          </a:p>
        </p:txBody>
      </p:sp>
      <p:pic>
        <p:nvPicPr>
          <p:cNvPr id="2560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3357563"/>
            <a:ext cx="3571875" cy="3205162"/>
          </a:xfrm>
          <a:prstGeom prst="rect">
            <a:avLst/>
          </a:prstGeom>
          <a:solidFill>
            <a:srgbClr val="D6E3BB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63000">
              <a:srgbClr val="D6E3BB"/>
            </a:gs>
            <a:gs pos="40000">
              <a:srgbClr val="FFFFCC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57158" y="785794"/>
            <a:ext cx="8501122" cy="5715040"/>
          </a:xfrm>
          <a:scene3d>
            <a:camera prst="orthographicFront"/>
            <a:lightRig rig="freezing" dir="t"/>
          </a:scene3d>
          <a:sp3d prstMaterial="flat"/>
        </p:spPr>
        <p:txBody>
          <a:bodyPr rtlCol="0" anchor="ctr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dirty="0" smtClean="0">
                <a:solidFill>
                  <a:srgbClr val="25481C"/>
                </a:solidFill>
                <a:latin typeface="Times New Roman" pitchFamily="18" charset="0"/>
                <a:cs typeface="Times New Roman" pitchFamily="18" charset="0"/>
              </a:rPr>
              <a:t>К.Д. Ушинский отметил: «Что только успех поддерживает интерес ученика к учению»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b="1" dirty="0" smtClean="0">
              <a:solidFill>
                <a:srgbClr val="25481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b="1" dirty="0" smtClean="0">
              <a:solidFill>
                <a:srgbClr val="25481C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dirty="0" smtClean="0">
                <a:solidFill>
                  <a:srgbClr val="25481C"/>
                </a:solidFill>
                <a:latin typeface="Times New Roman" pitchFamily="18" charset="0"/>
                <a:cs typeface="Times New Roman" pitchFamily="18" charset="0"/>
              </a:rPr>
              <a:t>В.А. Сухомлинский утверждал: «Что методы обучения должны вызывать интерес у ребенка, а учебное заведение стать школой радости» </a:t>
            </a:r>
            <a:endParaRPr lang="ru-RU" sz="3600" b="1" dirty="0">
              <a:solidFill>
                <a:srgbClr val="25481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627" name="Заголовок 1"/>
          <p:cNvSpPr txBox="1">
            <a:spLocks/>
          </p:cNvSpPr>
          <p:nvPr/>
        </p:nvSpPr>
        <p:spPr bwMode="auto">
          <a:xfrm>
            <a:off x="4857750" y="214313"/>
            <a:ext cx="4071938" cy="500062"/>
          </a:xfrm>
          <a:prstGeom prst="rect">
            <a:avLst/>
          </a:prstGeom>
          <a:noFill/>
          <a:ln w="0" cmpd="thickThin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1400" b="1">
                <a:solidFill>
                  <a:srgbClr val="14270F"/>
                </a:solidFill>
                <a:latin typeface="Sylfaen" pitchFamily="18" charset="0"/>
                <a:cs typeface="Times New Roman" pitchFamily="18" charset="0"/>
              </a:rPr>
              <a:t>Создание ситуации успеха, как одного из факторов эмоционального комфорта на уроке</a:t>
            </a:r>
            <a:endParaRPr lang="ru-RU" sz="1400" b="1">
              <a:solidFill>
                <a:srgbClr val="14270F"/>
              </a:solidFill>
              <a:latin typeface="Sylfaen" pitchFamily="18" charset="0"/>
            </a:endParaRPr>
          </a:p>
        </p:txBody>
      </p:sp>
      <p:pic>
        <p:nvPicPr>
          <p:cNvPr id="2662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3" y="2643188"/>
            <a:ext cx="1785937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63000">
              <a:srgbClr val="D6E3BB"/>
            </a:gs>
            <a:gs pos="40000">
              <a:srgbClr val="FFFFCC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57158" y="785794"/>
            <a:ext cx="8501122" cy="5715040"/>
          </a:xfrm>
          <a:scene3d>
            <a:camera prst="orthographicFront"/>
            <a:lightRig rig="freezing" dir="t"/>
          </a:scene3d>
          <a:sp3d prstMaterial="flat"/>
        </p:spPr>
        <p:txBody>
          <a:bodyPr rtlCol="0" anchor="ctr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dirty="0" smtClean="0">
                <a:solidFill>
                  <a:srgbClr val="24451B"/>
                </a:solidFill>
                <a:latin typeface="Times New Roman" pitchFamily="18" charset="0"/>
                <a:cs typeface="Times New Roman" pitchFamily="18" charset="0"/>
              </a:rPr>
              <a:t>А.С. Белкин убежден</a:t>
            </a:r>
            <a:r>
              <a:rPr lang="ru-RU" sz="3600" b="1" i="1" dirty="0" smtClean="0">
                <a:solidFill>
                  <a:srgbClr val="24451B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3600" b="1" dirty="0" smtClean="0">
                <a:solidFill>
                  <a:srgbClr val="24451B"/>
                </a:solidFill>
                <a:latin typeface="Times New Roman" pitchFamily="18" charset="0"/>
                <a:cs typeface="Times New Roman" pitchFamily="18" charset="0"/>
              </a:rPr>
              <a:t>«Если ребенка лишить веры в себя, трудно надеяться на его «светлое» будущее»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3600" b="1" dirty="0" smtClean="0">
              <a:solidFill>
                <a:srgbClr val="25481C"/>
              </a:solidFill>
              <a:latin typeface="Sylfaen" pitchFamily="18" charset="0"/>
            </a:endParaRP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dirty="0" smtClean="0">
                <a:solidFill>
                  <a:srgbClr val="24451B"/>
                </a:solidFill>
                <a:latin typeface="Times New Roman" pitchFamily="18" charset="0"/>
                <a:cs typeface="Times New Roman" pitchFamily="18" charset="0"/>
              </a:rPr>
              <a:t>Создание ситуации успеха, по мнению Г.А. </a:t>
            </a:r>
            <a:r>
              <a:rPr lang="ru-RU" sz="3600" b="1" dirty="0" err="1" smtClean="0">
                <a:solidFill>
                  <a:srgbClr val="24451B"/>
                </a:solidFill>
                <a:latin typeface="Times New Roman" pitchFamily="18" charset="0"/>
                <a:cs typeface="Times New Roman" pitchFamily="18" charset="0"/>
              </a:rPr>
              <a:t>Цукермана</a:t>
            </a:r>
            <a:r>
              <a:rPr lang="ru-RU" sz="3600" b="1" dirty="0" smtClean="0">
                <a:solidFill>
                  <a:srgbClr val="24451B"/>
                </a:solidFill>
                <a:latin typeface="Times New Roman" pitchFamily="18" charset="0"/>
                <a:cs typeface="Times New Roman" pitchFamily="18" charset="0"/>
              </a:rPr>
              <a:t>, приводит к сотрудничеству учителей с учащимися</a:t>
            </a:r>
            <a:r>
              <a:rPr lang="ru-RU" sz="3600" b="1" dirty="0" smtClean="0">
                <a:solidFill>
                  <a:srgbClr val="25481C"/>
                </a:solidFill>
                <a:latin typeface="Sylfaen" pitchFamily="18" charset="0"/>
              </a:rPr>
              <a:t>.</a:t>
            </a:r>
            <a:endParaRPr lang="ru-RU" sz="3600" b="1" dirty="0">
              <a:solidFill>
                <a:srgbClr val="25481C"/>
              </a:solidFill>
              <a:latin typeface="Sylfaen" pitchFamily="18" charset="0"/>
            </a:endParaRPr>
          </a:p>
        </p:txBody>
      </p:sp>
      <p:sp>
        <p:nvSpPr>
          <p:cNvPr id="27651" name="Заголовок 1"/>
          <p:cNvSpPr txBox="1">
            <a:spLocks/>
          </p:cNvSpPr>
          <p:nvPr/>
        </p:nvSpPr>
        <p:spPr bwMode="auto">
          <a:xfrm>
            <a:off x="4857750" y="214313"/>
            <a:ext cx="4071938" cy="500062"/>
          </a:xfrm>
          <a:prstGeom prst="rect">
            <a:avLst/>
          </a:prstGeom>
          <a:noFill/>
          <a:ln w="0" cmpd="thickThin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1400" b="1">
                <a:solidFill>
                  <a:srgbClr val="14270F"/>
                </a:solidFill>
                <a:latin typeface="Sylfaen" pitchFamily="18" charset="0"/>
                <a:cs typeface="Times New Roman" pitchFamily="18" charset="0"/>
              </a:rPr>
              <a:t>Создание ситуации успеха, как одного из факторов эмоционального комфорта на уроке</a:t>
            </a:r>
            <a:endParaRPr lang="ru-RU" sz="1400" b="1">
              <a:solidFill>
                <a:srgbClr val="14270F"/>
              </a:solidFill>
              <a:latin typeface="Sylfae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63000">
              <a:srgbClr val="D6E3BB"/>
            </a:gs>
            <a:gs pos="40000">
              <a:srgbClr val="FFFFCC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57158" y="785794"/>
            <a:ext cx="8501122" cy="5715040"/>
          </a:xfrm>
          <a:scene3d>
            <a:camera prst="orthographicFront"/>
            <a:lightRig rig="freezing" dir="t"/>
          </a:scene3d>
          <a:sp3d prstMaterial="flat"/>
        </p:spPr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u="sng" dirty="0" smtClean="0">
                <a:solidFill>
                  <a:srgbClr val="14270F"/>
                </a:solidFill>
                <a:latin typeface="Times New Roman" pitchFamily="18" charset="0"/>
                <a:cs typeface="Times New Roman" pitchFamily="18" charset="0"/>
              </a:rPr>
              <a:t>Приемы создания ситуации успеха: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sz="1800" b="1" u="sng" dirty="0" smtClean="0">
              <a:solidFill>
                <a:srgbClr val="14270F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 smtClean="0">
                <a:solidFill>
                  <a:srgbClr val="14270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3F792F"/>
                </a:solidFill>
                <a:latin typeface="Times New Roman" pitchFamily="18" charset="0"/>
                <a:cs typeface="Times New Roman" pitchFamily="18" charset="0"/>
              </a:rPr>
              <a:t>Снятие страха;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 smtClean="0">
                <a:solidFill>
                  <a:srgbClr val="14270F"/>
                </a:solidFill>
                <a:latin typeface="Times New Roman" pitchFamily="18" charset="0"/>
                <a:cs typeface="Times New Roman" pitchFamily="18" charset="0"/>
              </a:rPr>
              <a:t> Похвала;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 smtClean="0">
                <a:solidFill>
                  <a:srgbClr val="14270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3F792F"/>
                </a:solidFill>
                <a:latin typeface="Times New Roman" pitchFamily="18" charset="0"/>
                <a:cs typeface="Times New Roman" pitchFamily="18" charset="0"/>
              </a:rPr>
              <a:t>Авансирование;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 smtClean="0">
                <a:solidFill>
                  <a:srgbClr val="14270F"/>
                </a:solidFill>
                <a:latin typeface="Times New Roman" pitchFamily="18" charset="0"/>
                <a:cs typeface="Times New Roman" pitchFamily="18" charset="0"/>
              </a:rPr>
              <a:t> Скрытое инструктирование;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 smtClean="0">
                <a:solidFill>
                  <a:srgbClr val="14270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3F792F"/>
                </a:solidFill>
                <a:latin typeface="Times New Roman" pitchFamily="18" charset="0"/>
                <a:cs typeface="Times New Roman" pitchFamily="18" charset="0"/>
              </a:rPr>
              <a:t>«Эврика»;</a:t>
            </a:r>
          </a:p>
          <a:p>
            <a:pPr algn="just" fontAlgn="auto">
              <a:lnSpc>
                <a:spcPct val="150000"/>
              </a:lnSpc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 smtClean="0">
                <a:solidFill>
                  <a:srgbClr val="14270F"/>
                </a:solidFill>
                <a:latin typeface="Times New Roman" pitchFamily="18" charset="0"/>
                <a:cs typeface="Times New Roman" pitchFamily="18" charset="0"/>
              </a:rPr>
              <a:t> Эмоциональное поглаживание</a:t>
            </a:r>
            <a:endParaRPr lang="ru-RU" b="1" dirty="0">
              <a:solidFill>
                <a:srgbClr val="14270F"/>
              </a:solidFill>
              <a:latin typeface="Sylfaen" pitchFamily="18" charset="0"/>
            </a:endParaRPr>
          </a:p>
        </p:txBody>
      </p:sp>
      <p:sp>
        <p:nvSpPr>
          <p:cNvPr id="28675" name="Заголовок 1"/>
          <p:cNvSpPr txBox="1">
            <a:spLocks/>
          </p:cNvSpPr>
          <p:nvPr/>
        </p:nvSpPr>
        <p:spPr bwMode="auto">
          <a:xfrm>
            <a:off x="4857750" y="214313"/>
            <a:ext cx="4071938" cy="500062"/>
          </a:xfrm>
          <a:prstGeom prst="rect">
            <a:avLst/>
          </a:prstGeom>
          <a:noFill/>
          <a:ln w="0" cmpd="thickThin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1400" b="1">
                <a:solidFill>
                  <a:srgbClr val="14270F"/>
                </a:solidFill>
                <a:latin typeface="Sylfaen" pitchFamily="18" charset="0"/>
                <a:cs typeface="Times New Roman" pitchFamily="18" charset="0"/>
              </a:rPr>
              <a:t>Создание ситуации успеха, как одного из факторов эмоционального комфорта на уроке</a:t>
            </a:r>
            <a:endParaRPr lang="ru-RU" sz="1400" b="1">
              <a:solidFill>
                <a:srgbClr val="14270F"/>
              </a:solidFill>
              <a:latin typeface="Sylfae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EB32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7EB327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63000">
              <a:srgbClr val="D6E3BB"/>
            </a:gs>
            <a:gs pos="40000">
              <a:srgbClr val="FFFFCC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428566" y="764704"/>
            <a:ext cx="8501122" cy="5715040"/>
          </a:xfrm>
          <a:gradFill>
            <a:gsLst>
              <a:gs pos="40000">
                <a:srgbClr val="D6E3BB"/>
              </a:gs>
              <a:gs pos="40000">
                <a:srgbClr val="FFFFCC"/>
              </a:gs>
            </a:gsLst>
            <a:path path="circle">
              <a:fillToRect l="50000" t="50000" r="50000" b="50000"/>
            </a:path>
          </a:gradFill>
          <a:ln>
            <a:solidFill>
              <a:srgbClr val="14270F">
                <a:alpha val="46000"/>
              </a:srgbClr>
            </a:solidFill>
          </a:ln>
          <a:effectLst>
            <a:outerShdw blurRad="508000" dist="469900" dir="12480000" sx="37000" sy="37000" algn="ctr" rotWithShape="0">
              <a:srgbClr val="94D850"/>
            </a:outerShdw>
          </a:effectLst>
          <a:scene3d>
            <a:camera prst="orthographicFront"/>
            <a:lightRig rig="freezing" dir="t"/>
          </a:scene3d>
          <a:sp3d prstMaterial="flat">
            <a:bevelT/>
          </a:sp3d>
        </p:spPr>
        <p:txBody>
          <a:bodyPr rtlCol="0" anchor="ctr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u="sng" dirty="0" smtClean="0">
                <a:solidFill>
                  <a:srgbClr val="24451B"/>
                </a:solidFill>
                <a:latin typeface="Monotype Corsiva" pitchFamily="66" charset="0"/>
                <a:cs typeface="Times New Roman" pitchFamily="18" charset="0"/>
              </a:rPr>
              <a:t>Из личного опыта педагога:</a:t>
            </a:r>
          </a:p>
          <a:p>
            <a:pPr algn="just" fontAlgn="auto">
              <a:spcAft>
                <a:spcPts val="0"/>
              </a:spcAft>
              <a:buSzPct val="64000"/>
              <a:buFont typeface="Wingdings" pitchFamily="2" charset="2"/>
              <a:buChar char="q"/>
              <a:defRPr/>
            </a:pP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24451B"/>
                </a:solidFill>
                <a:latin typeface="Times New Roman" pitchFamily="18" charset="0"/>
                <a:cs typeface="Times New Roman" pitchFamily="18" charset="0"/>
              </a:rPr>
              <a:t>Метод «разговорить ребенка»;</a:t>
            </a:r>
          </a:p>
          <a:p>
            <a:pPr algn="just" fontAlgn="auto">
              <a:spcAft>
                <a:spcPts val="0"/>
              </a:spcAft>
              <a:buSzPct val="64000"/>
              <a:buFont typeface="Wingdings" pitchFamily="2" charset="2"/>
              <a:buChar char="q"/>
              <a:defRPr/>
            </a:pPr>
            <a:r>
              <a:rPr lang="ru-RU" b="1" dirty="0" smtClean="0">
                <a:solidFill>
                  <a:srgbClr val="24451B"/>
                </a:solidFill>
                <a:latin typeface="Times New Roman" pitchFamily="18" charset="0"/>
                <a:cs typeface="Times New Roman" pitchFamily="18" charset="0"/>
              </a:rPr>
              <a:t> Самостоятельное раскрытие темы;</a:t>
            </a:r>
          </a:p>
          <a:p>
            <a:pPr algn="just" fontAlgn="auto">
              <a:spcAft>
                <a:spcPts val="0"/>
              </a:spcAft>
              <a:buSzPct val="64000"/>
              <a:buFont typeface="Wingdings" pitchFamily="2" charset="2"/>
              <a:buChar char="q"/>
              <a:defRPr/>
            </a:pPr>
            <a:r>
              <a:rPr lang="ru-RU" b="1" dirty="0" smtClean="0">
                <a:solidFill>
                  <a:srgbClr val="24451B"/>
                </a:solidFill>
                <a:latin typeface="Times New Roman" pitchFamily="18" charset="0"/>
                <a:cs typeface="Times New Roman" pitchFamily="18" charset="0"/>
              </a:rPr>
              <a:t> Коллективный диалог;</a:t>
            </a:r>
          </a:p>
          <a:p>
            <a:pPr algn="just" fontAlgn="auto">
              <a:spcAft>
                <a:spcPts val="0"/>
              </a:spcAft>
              <a:buSzPct val="64000"/>
              <a:buFont typeface="Wingdings" pitchFamily="2" charset="2"/>
              <a:buChar char="q"/>
              <a:defRPr/>
            </a:pPr>
            <a:r>
              <a:rPr lang="ru-RU" b="1" dirty="0" smtClean="0">
                <a:solidFill>
                  <a:srgbClr val="24451B"/>
                </a:solidFill>
                <a:latin typeface="Times New Roman" pitchFamily="18" charset="0"/>
                <a:cs typeface="Times New Roman" pitchFamily="18" charset="0"/>
              </a:rPr>
              <a:t> Разнообразные источники познания;</a:t>
            </a:r>
          </a:p>
          <a:p>
            <a:pPr algn="just" fontAlgn="auto">
              <a:spcAft>
                <a:spcPts val="0"/>
              </a:spcAft>
              <a:buSzPct val="64000"/>
              <a:buFont typeface="Wingdings" pitchFamily="2" charset="2"/>
              <a:buChar char="q"/>
              <a:defRPr/>
            </a:pPr>
            <a:r>
              <a:rPr lang="ru-RU" b="1" dirty="0" smtClean="0">
                <a:solidFill>
                  <a:srgbClr val="24451B"/>
                </a:solidFill>
                <a:latin typeface="Times New Roman" pitchFamily="18" charset="0"/>
                <a:cs typeface="Times New Roman" pitchFamily="18" charset="0"/>
              </a:rPr>
              <a:t> Экскурсии;</a:t>
            </a:r>
          </a:p>
          <a:p>
            <a:pPr algn="just" fontAlgn="auto">
              <a:spcAft>
                <a:spcPts val="0"/>
              </a:spcAft>
              <a:buSzPct val="64000"/>
              <a:buFont typeface="Wingdings" pitchFamily="2" charset="2"/>
              <a:buChar char="q"/>
              <a:defRPr/>
            </a:pPr>
            <a:r>
              <a:rPr lang="ru-RU" b="1" dirty="0" smtClean="0">
                <a:solidFill>
                  <a:srgbClr val="24451B"/>
                </a:solidFill>
                <a:latin typeface="Times New Roman" pitchFamily="18" charset="0"/>
                <a:cs typeface="Times New Roman" pitchFamily="18" charset="0"/>
              </a:rPr>
              <a:t> «Наблюдение через окно»;</a:t>
            </a:r>
          </a:p>
          <a:p>
            <a:pPr algn="just" fontAlgn="auto">
              <a:spcAft>
                <a:spcPts val="0"/>
              </a:spcAft>
              <a:buSzPct val="64000"/>
              <a:buFont typeface="Wingdings" pitchFamily="2" charset="2"/>
              <a:buChar char="q"/>
              <a:defRPr/>
            </a:pPr>
            <a:r>
              <a:rPr lang="ru-RU" b="1" dirty="0" smtClean="0">
                <a:solidFill>
                  <a:srgbClr val="24451B"/>
                </a:solidFill>
                <a:latin typeface="Times New Roman" pitchFamily="18" charset="0"/>
                <a:cs typeface="Times New Roman" pitchFamily="18" charset="0"/>
              </a:rPr>
              <a:t> Метод «вживания в роль героя»</a:t>
            </a:r>
          </a:p>
          <a:p>
            <a:pPr algn="just" fontAlgn="auto">
              <a:spcAft>
                <a:spcPts val="0"/>
              </a:spcAft>
              <a:buSzPct val="64000"/>
              <a:buFont typeface="Wingdings" pitchFamily="2" charset="2"/>
              <a:buChar char="q"/>
              <a:defRPr/>
            </a:pPr>
            <a:r>
              <a:rPr lang="ru-RU" b="1" dirty="0" smtClean="0">
                <a:solidFill>
                  <a:srgbClr val="24451B"/>
                </a:solidFill>
                <a:latin typeface="Times New Roman" pitchFamily="18" charset="0"/>
                <a:cs typeface="Times New Roman" pitchFamily="18" charset="0"/>
              </a:rPr>
              <a:t> «Оцени себя сам».</a:t>
            </a:r>
            <a:endParaRPr lang="ru-RU" b="1" dirty="0">
              <a:solidFill>
                <a:srgbClr val="24451B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699" name="Заголовок 1"/>
          <p:cNvSpPr txBox="1">
            <a:spLocks/>
          </p:cNvSpPr>
          <p:nvPr/>
        </p:nvSpPr>
        <p:spPr bwMode="auto">
          <a:xfrm>
            <a:off x="4857750" y="214313"/>
            <a:ext cx="4071938" cy="500062"/>
          </a:xfrm>
          <a:prstGeom prst="rect">
            <a:avLst/>
          </a:prstGeom>
          <a:noFill/>
          <a:ln w="0" cmpd="thickThin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1400" b="1">
                <a:solidFill>
                  <a:srgbClr val="14270F"/>
                </a:solidFill>
                <a:latin typeface="Sylfaen" pitchFamily="18" charset="0"/>
                <a:cs typeface="Times New Roman" pitchFamily="18" charset="0"/>
              </a:rPr>
              <a:t>Создание ситуации успеха, как одного из факторов эмоционального комфорта на уровне</a:t>
            </a:r>
            <a:endParaRPr lang="ru-RU" sz="1400" b="1">
              <a:solidFill>
                <a:srgbClr val="14270F"/>
              </a:solidFill>
              <a:latin typeface="Sylfae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63000">
              <a:srgbClr val="D6E3BB"/>
            </a:gs>
            <a:gs pos="40000">
              <a:srgbClr val="FFFFCC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57158" y="785794"/>
            <a:ext cx="8501122" cy="5715040"/>
          </a:xfrm>
          <a:scene3d>
            <a:camera prst="orthographicFront"/>
            <a:lightRig rig="freezing" dir="t"/>
          </a:scene3d>
          <a:sp3d prstMaterial="flat"/>
        </p:spPr>
        <p:txBody>
          <a:bodyPr rtlCol="0" anchor="ctr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dirty="0" smtClean="0">
                <a:solidFill>
                  <a:srgbClr val="25481C"/>
                </a:solidFill>
                <a:latin typeface="Sylfaen" pitchFamily="18" charset="0"/>
              </a:rPr>
              <a:t>.</a:t>
            </a:r>
            <a:endParaRPr lang="ru-RU" sz="3600" b="1" dirty="0">
              <a:solidFill>
                <a:srgbClr val="25481C"/>
              </a:solidFill>
              <a:latin typeface="Sylfaen" pitchFamily="18" charset="0"/>
            </a:endParaRPr>
          </a:p>
        </p:txBody>
      </p:sp>
      <p:sp>
        <p:nvSpPr>
          <p:cNvPr id="30724" name="Прямоугольник 6"/>
          <p:cNvSpPr>
            <a:spLocks noChangeArrowheads="1"/>
          </p:cNvSpPr>
          <p:nvPr/>
        </p:nvSpPr>
        <p:spPr bwMode="auto">
          <a:xfrm>
            <a:off x="4572000" y="0"/>
            <a:ext cx="4572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endParaRPr lang="ru-RU" b="1">
              <a:solidFill>
                <a:srgbClr val="14270F"/>
              </a:solidFill>
              <a:latin typeface="Sylfaen" pitchFamily="18" charset="0"/>
            </a:endParaRPr>
          </a:p>
        </p:txBody>
      </p:sp>
      <p:sp>
        <p:nvSpPr>
          <p:cNvPr id="30725" name="Прямоугольник 7"/>
          <p:cNvSpPr>
            <a:spLocks noChangeArrowheads="1"/>
          </p:cNvSpPr>
          <p:nvPr/>
        </p:nvSpPr>
        <p:spPr bwMode="auto">
          <a:xfrm>
            <a:off x="4357688" y="214313"/>
            <a:ext cx="4572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b="1">
                <a:solidFill>
                  <a:srgbClr val="14270F"/>
                </a:solidFill>
                <a:latin typeface="Sylfaen" pitchFamily="18" charset="0"/>
                <a:cs typeface="Times New Roman" pitchFamily="18" charset="0"/>
              </a:rPr>
              <a:t>Наш дружный класс…</a:t>
            </a:r>
            <a:endParaRPr lang="ru-RU" b="1">
              <a:solidFill>
                <a:srgbClr val="14270F"/>
              </a:solidFill>
              <a:latin typeface="Sylfae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584200"/>
            <a:ext cx="8462144" cy="615716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63000">
              <a:srgbClr val="D6E3BB"/>
            </a:gs>
            <a:gs pos="40000">
              <a:srgbClr val="FFFFCC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357158" y="785794"/>
            <a:ext cx="8501122" cy="5715040"/>
          </a:xfrm>
          <a:scene3d>
            <a:camera prst="orthographicFront"/>
            <a:lightRig rig="freezing" dir="t"/>
          </a:scene3d>
          <a:sp3d prstMaterial="flat"/>
        </p:spPr>
        <p:txBody>
          <a:bodyPr rtlCol="0" anchor="ctr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3600" b="1" dirty="0" smtClean="0">
                <a:solidFill>
                  <a:srgbClr val="25481C"/>
                </a:solidFill>
                <a:latin typeface="Sylfaen" pitchFamily="18" charset="0"/>
              </a:rPr>
              <a:t>.</a:t>
            </a:r>
            <a:endParaRPr lang="ru-RU" sz="3600" b="1" dirty="0">
              <a:solidFill>
                <a:srgbClr val="25481C"/>
              </a:solidFill>
              <a:latin typeface="Sylfaen" pitchFamily="18" charset="0"/>
            </a:endParaRPr>
          </a:p>
        </p:txBody>
      </p:sp>
      <p:sp>
        <p:nvSpPr>
          <p:cNvPr id="31748" name="Прямоугольник 6"/>
          <p:cNvSpPr>
            <a:spLocks noChangeArrowheads="1"/>
          </p:cNvSpPr>
          <p:nvPr/>
        </p:nvSpPr>
        <p:spPr bwMode="auto">
          <a:xfrm>
            <a:off x="4357688" y="214313"/>
            <a:ext cx="45720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u-RU" b="1">
                <a:solidFill>
                  <a:srgbClr val="14270F"/>
                </a:solidFill>
                <a:latin typeface="Sylfaen" pitchFamily="18" charset="0"/>
                <a:cs typeface="Times New Roman" pitchFamily="18" charset="0"/>
              </a:rPr>
              <a:t>Глаза детей…</a:t>
            </a:r>
            <a:endParaRPr lang="ru-RU" b="1">
              <a:solidFill>
                <a:srgbClr val="14270F"/>
              </a:solidFill>
              <a:latin typeface="Sylfae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15280"/>
            <a:ext cx="8424936" cy="58380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63000">
              <a:srgbClr val="D6E3BB"/>
            </a:gs>
            <a:gs pos="40000">
              <a:srgbClr val="FFFFCC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Заголовок 1"/>
          <p:cNvSpPr txBox="1">
            <a:spLocks/>
          </p:cNvSpPr>
          <p:nvPr/>
        </p:nvSpPr>
        <p:spPr bwMode="auto">
          <a:xfrm>
            <a:off x="4857750" y="214313"/>
            <a:ext cx="4071938" cy="500062"/>
          </a:xfrm>
          <a:prstGeom prst="rect">
            <a:avLst/>
          </a:prstGeom>
          <a:noFill/>
          <a:ln w="0" cmpd="thickThin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b="1">
                <a:solidFill>
                  <a:srgbClr val="14270F"/>
                </a:solidFill>
                <a:latin typeface="Sylfaen" pitchFamily="18" charset="0"/>
                <a:cs typeface="Times New Roman" pitchFamily="18" charset="0"/>
              </a:rPr>
              <a:t>Похвала как прием создания ситуации успеха</a:t>
            </a:r>
            <a:endParaRPr lang="ru-RU" b="1">
              <a:solidFill>
                <a:srgbClr val="14270F"/>
              </a:solidFill>
              <a:latin typeface="Sylfaen" pitchFamily="18" charset="0"/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709628"/>
            <a:ext cx="7836363" cy="587727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63000">
              <a:srgbClr val="D6E3BB"/>
            </a:gs>
            <a:gs pos="40000">
              <a:srgbClr val="FFFFCC"/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>
            <a:spLocks noGrp="1"/>
          </p:cNvSpPr>
          <p:nvPr>
            <p:ph type="subTitle" idx="1"/>
          </p:nvPr>
        </p:nvSpPr>
        <p:spPr>
          <a:xfrm>
            <a:off x="285720" y="1714488"/>
            <a:ext cx="8501122" cy="2928958"/>
          </a:xfrm>
          <a:solidFill>
            <a:srgbClr val="D6E3BB"/>
          </a:solidFill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  <a:scene3d>
            <a:camera prst="orthographicFront"/>
            <a:lightRig rig="freezing" dir="t"/>
          </a:scene3d>
          <a:sp3d extrusionH="57150" prstMaterial="flat">
            <a:bevelT w="152400" h="50800" prst="softRound"/>
          </a:sp3d>
        </p:spPr>
        <p:txBody>
          <a:bodyPr rtlCol="0" anchor="ctr">
            <a:normAutofit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4600" b="1" dirty="0" smtClean="0">
                <a:solidFill>
                  <a:srgbClr val="24451B"/>
                </a:solidFill>
                <a:latin typeface="Monotype Corsiva" pitchFamily="66" charset="0"/>
                <a:cs typeface="Times New Roman" pitchFamily="18" charset="0"/>
              </a:rPr>
              <a:t>Успех в учебе –  завтрашний успех в жизни!</a:t>
            </a:r>
            <a:endParaRPr lang="ru-RU" sz="4600" b="1" dirty="0">
              <a:solidFill>
                <a:srgbClr val="25481C"/>
              </a:solidFill>
              <a:latin typeface="Monotype Corsiva" pitchFamily="66" charset="0"/>
            </a:endParaRPr>
          </a:p>
        </p:txBody>
      </p:sp>
      <p:sp>
        <p:nvSpPr>
          <p:cNvPr id="34819" name="Заголовок 1"/>
          <p:cNvSpPr txBox="1">
            <a:spLocks/>
          </p:cNvSpPr>
          <p:nvPr/>
        </p:nvSpPr>
        <p:spPr bwMode="auto">
          <a:xfrm>
            <a:off x="4857750" y="214313"/>
            <a:ext cx="4071938" cy="500062"/>
          </a:xfrm>
          <a:prstGeom prst="rect">
            <a:avLst/>
          </a:prstGeom>
          <a:noFill/>
          <a:ln w="0" cmpd="thickThin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r>
              <a:rPr lang="ru-RU" sz="1400" b="1">
                <a:solidFill>
                  <a:srgbClr val="14270F"/>
                </a:solidFill>
                <a:latin typeface="Sylfaen" pitchFamily="18" charset="0"/>
                <a:cs typeface="Times New Roman" pitchFamily="18" charset="0"/>
              </a:rPr>
              <a:t>Создание ситуации успеха, как одного из факторов эмоционального комфорта на уроке</a:t>
            </a:r>
            <a:endParaRPr lang="ru-RU" sz="1400" b="1">
              <a:solidFill>
                <a:srgbClr val="14270F"/>
              </a:solidFill>
              <a:latin typeface="Sylfae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709</TotalTime>
  <Words>480</Words>
  <Application>Microsoft Office PowerPoint</Application>
  <PresentationFormat>Экран (4:3)</PresentationFormat>
  <Paragraphs>79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Создание условий  эмоционального комфорта детей   в начальной школе</vt:lpstr>
      <vt:lpstr>В Конвенции ООН о правах ребенка статья 28.2 гласит: «Государства – участники принимают все необходимые меры для обеспечения того, чтобы школьная дисциплина поддерживалась с помощью методов, отражающих уважение человеческого достоинства ребенка и в соответствии с настоящей Конвенцией»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Создание условий  эмоционального комфорта детей   в начальной школе</dc:title>
  <dc:creator>1</dc:creator>
  <cp:lastModifiedBy>Superteach B</cp:lastModifiedBy>
  <cp:revision>54</cp:revision>
  <dcterms:created xsi:type="dcterms:W3CDTF">2012-12-02T12:08:59Z</dcterms:created>
  <dcterms:modified xsi:type="dcterms:W3CDTF">2016-11-24T11:55:31Z</dcterms:modified>
</cp:coreProperties>
</file>