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7" r:id="rId10"/>
    <p:sldId id="263" r:id="rId11"/>
    <p:sldId id="264" r:id="rId12"/>
    <p:sldId id="279" r:id="rId13"/>
    <p:sldId id="269" r:id="rId14"/>
    <p:sldId id="270" r:id="rId15"/>
    <p:sldId id="271" r:id="rId16"/>
    <p:sldId id="272" r:id="rId17"/>
    <p:sldId id="280" r:id="rId18"/>
    <p:sldId id="275" r:id="rId19"/>
    <p:sldId id="276" r:id="rId20"/>
    <p:sldId id="274" r:id="rId21"/>
    <p:sldId id="273" r:id="rId22"/>
    <p:sldId id="278" r:id="rId23"/>
    <p:sldId id="281" r:id="rId24"/>
    <p:sldId id="282" r:id="rId25"/>
    <p:sldId id="283" r:id="rId26"/>
    <p:sldId id="284" r:id="rId27"/>
    <p:sldId id="287" r:id="rId28"/>
    <p:sldId id="285" r:id="rId29"/>
    <p:sldId id="286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url?q=http://ped-kopilka.ru/blogs/irina-stepanovna-afanaseva/proekt-po-patrioticheskomu-vospitaniyu-doshkolnikov.html&amp;sa=D&amp;ust=1517166834125000&amp;usg=AFQjCNHbuPhoBanKFKMVWQvr8Qzto9ZiS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url?q=http://ped-kopilka.ru/blogs/irina-stepanovna-afanaseva/proekt-po-patrioticheskomu-vospitaniyu-doshkolnikov.html&amp;sa=D&amp;ust=1517166834123000&amp;usg=AFQjCNF0xj8OpNgHbbNXUS2OuL7Ev2o6QQ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2398" y="1502230"/>
            <a:ext cx="6815669" cy="1436914"/>
          </a:xfrm>
        </p:spPr>
        <p:txBody>
          <a:bodyPr/>
          <a:lstStyle/>
          <a:p>
            <a:r>
              <a:rPr lang="ru-RU" sz="4400" dirty="0" smtClean="0"/>
              <a:t>Проект в подготовительной группе №3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03566" y="2834640"/>
            <a:ext cx="7550331" cy="2481943"/>
          </a:xfrm>
        </p:spPr>
        <p:txBody>
          <a:bodyPr>
            <a:normAutofit lnSpcReduction="10000"/>
          </a:bodyPr>
          <a:lstStyle/>
          <a:p>
            <a:r>
              <a:rPr lang="ru-RU" sz="4400" b="1" dirty="0" smtClean="0">
                <a:solidFill>
                  <a:srgbClr val="C00000"/>
                </a:solidFill>
              </a:rPr>
              <a:t>«Мы часть России</a:t>
            </a:r>
            <a:r>
              <a:rPr lang="ru-RU" sz="4400" b="1" dirty="0" smtClean="0">
                <a:solidFill>
                  <a:srgbClr val="C00000"/>
                </a:solidFill>
              </a:rPr>
              <a:t>»</a:t>
            </a:r>
            <a:endParaRPr lang="ru-RU" sz="4400" b="1" dirty="0" smtClean="0">
              <a:solidFill>
                <a:srgbClr val="C00000"/>
              </a:solidFill>
            </a:endParaRPr>
          </a:p>
          <a:p>
            <a:r>
              <a:rPr lang="ru-RU" sz="2800" dirty="0" smtClean="0"/>
              <a:t>                              Воспитатели: </a:t>
            </a:r>
            <a:r>
              <a:rPr lang="ru-RU" sz="2800" dirty="0" err="1" smtClean="0"/>
              <a:t>Больбот</a:t>
            </a:r>
            <a:r>
              <a:rPr lang="ru-RU" sz="2800" dirty="0" smtClean="0"/>
              <a:t> О.В.</a:t>
            </a:r>
          </a:p>
          <a:p>
            <a:r>
              <a:rPr lang="ru-RU" sz="2800" dirty="0" smtClean="0"/>
              <a:t>                                                      </a:t>
            </a:r>
          </a:p>
          <a:p>
            <a:r>
              <a:rPr lang="ru-RU" sz="2800" dirty="0" smtClean="0"/>
              <a:t>                  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949525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718458"/>
            <a:ext cx="9601196" cy="1071153"/>
          </a:xfrm>
        </p:spPr>
        <p:txBody>
          <a:bodyPr/>
          <a:lstStyle/>
          <a:p>
            <a:r>
              <a:rPr lang="ru-RU" dirty="0" smtClean="0"/>
              <a:t>Паспорт проекта.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789611"/>
            <a:ext cx="9601196" cy="4086257"/>
          </a:xfrm>
        </p:spPr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 в подготовительной группе «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Мы часть России»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Тип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проекта: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информационный.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Продолжительность проекта: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краткосрочный(1 месяц).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количеству участников: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групповой (подготовительная группа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Дать детям представление о Родине – России.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86998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718458"/>
            <a:ext cx="9601196" cy="1711232"/>
          </a:xfrm>
        </p:spPr>
        <p:txBody>
          <a:bodyPr/>
          <a:lstStyle/>
          <a:p>
            <a:r>
              <a:rPr lang="ru-RU" dirty="0" smtClean="0"/>
              <a:t>Цель проекта.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2429690"/>
            <a:ext cx="9601196" cy="3446177"/>
          </a:xfrm>
        </p:spPr>
        <p:txBody>
          <a:bodyPr/>
          <a:lstStyle/>
          <a:p>
            <a:pPr indent="228600" algn="ctr"/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Создание условий для становления основ патриотического сознания </a:t>
            </a:r>
            <a:r>
              <a:rPr lang="ru-RU" sz="2800" dirty="0">
                <a:solidFill>
                  <a:srgbClr val="2C1B09"/>
                </a:solidFill>
                <a:latin typeface="Times New Roman" panose="02020603050405020304" pitchFamily="18" charset="0"/>
                <a:hlinkClick r:id="rId2"/>
              </a:rPr>
              <a:t>детей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 на основе соответствующих дошкольному возрасту видов деятельности.</a:t>
            </a:r>
            <a:endParaRPr lang="ru-RU" sz="2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87235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705394"/>
            <a:ext cx="9601196" cy="809897"/>
          </a:xfrm>
        </p:spPr>
        <p:txBody>
          <a:bodyPr/>
          <a:lstStyle/>
          <a:p>
            <a:r>
              <a:rPr lang="ru-RU" dirty="0" smtClean="0"/>
              <a:t>Задачи проекта.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4582" y="1515291"/>
            <a:ext cx="10802983" cy="4360577"/>
          </a:xfrm>
        </p:spPr>
        <p:txBody>
          <a:bodyPr>
            <a:normAutofit fontScale="77500" lnSpcReduction="20000"/>
          </a:bodyPr>
          <a:lstStyle/>
          <a:p>
            <a:pPr indent="0">
              <a:buNone/>
            </a:pPr>
            <a:r>
              <a:rPr lang="ru-RU" b="1" u="sng" dirty="0">
                <a:solidFill>
                  <a:srgbClr val="111111"/>
                </a:solidFill>
                <a:latin typeface="Times New Roman" panose="02020603050405020304" pitchFamily="18" charset="0"/>
              </a:rPr>
              <a:t/>
            </a:r>
            <a:br>
              <a:rPr lang="ru-RU" b="1" u="sng" dirty="0">
                <a:solidFill>
                  <a:srgbClr val="111111"/>
                </a:solidFill>
                <a:latin typeface="Times New Roman" panose="02020603050405020304" pitchFamily="18" charset="0"/>
              </a:rPr>
            </a:br>
            <a:r>
              <a:rPr lang="ru-RU" sz="2900" b="1" u="sng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Задачи</a:t>
            </a:r>
            <a:r>
              <a:rPr lang="ru-RU" sz="2900" b="1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.   </a:t>
            </a:r>
            <a:r>
              <a:rPr lang="ru-RU" sz="2900" b="1" u="sng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Образовательные:</a:t>
            </a:r>
            <a:endParaRPr lang="ru-RU" sz="29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indent="0">
              <a:buNone/>
            </a:pPr>
            <a:r>
              <a:rPr lang="ru-RU" sz="29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1.Пополнить</a:t>
            </a:r>
            <a:r>
              <a:rPr lang="ru-RU" sz="2900" dirty="0">
                <a:solidFill>
                  <a:srgbClr val="000000"/>
                </a:solidFill>
                <a:latin typeface="Times New Roman" panose="02020603050405020304" pitchFamily="18" charset="0"/>
              </a:rPr>
              <a:t>, уточнить и закрепить представления детей о стране - России, ее символике, столице, природных богатствах, </a:t>
            </a:r>
            <a:r>
              <a:rPr lang="ru-RU" sz="29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культуре, традициях, праздниках</a:t>
            </a:r>
            <a:r>
              <a:rPr lang="ru-RU" sz="29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br>
              <a:rPr lang="ru-RU" sz="29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900" dirty="0">
                <a:solidFill>
                  <a:srgbClr val="000000"/>
                </a:solidFill>
                <a:latin typeface="Times New Roman" panose="02020603050405020304" pitchFamily="18" charset="0"/>
              </a:rPr>
              <a:t>2. Дать представление о понятии –«Малая Родина».</a:t>
            </a:r>
            <a:endParaRPr lang="ru-RU" sz="29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29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Воспитательные:</a:t>
            </a:r>
            <a:r>
              <a:rPr lang="ru-RU" sz="29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ru-RU" sz="29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1.Воспитывать </a:t>
            </a:r>
            <a:r>
              <a:rPr lang="ru-RU" sz="2900" dirty="0">
                <a:solidFill>
                  <a:srgbClr val="000000"/>
                </a:solidFill>
                <a:latin typeface="Times New Roman" panose="02020603050405020304" pitchFamily="18" charset="0"/>
              </a:rPr>
              <a:t>любовь к своим родителям, дому, стране.</a:t>
            </a:r>
            <a:br>
              <a:rPr lang="ru-RU" sz="29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900" dirty="0">
                <a:solidFill>
                  <a:srgbClr val="000000"/>
                </a:solidFill>
                <a:latin typeface="Times New Roman" panose="02020603050405020304" pitchFamily="18" charset="0"/>
              </a:rPr>
              <a:t>2.Воспитывать толерантного и уважительного отношения к представителям других народов населяющих Россию, способствовать формированию у детей понятия о том, что все мы едины, несмотря на разрез глаз и цвет кожи, у всех нас одна ,неделимая Отчизна.</a:t>
            </a:r>
            <a:br>
              <a:rPr lang="ru-RU" sz="29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900" dirty="0">
                <a:solidFill>
                  <a:srgbClr val="000000"/>
                </a:solidFill>
                <a:latin typeface="Times New Roman" panose="02020603050405020304" pitchFamily="18" charset="0"/>
              </a:rPr>
              <a:t>3. Воспитывать чувство гордости за свою Родину;</a:t>
            </a:r>
            <a:endParaRPr lang="ru-RU" sz="29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29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Развивающие:</a:t>
            </a:r>
            <a:r>
              <a:rPr lang="ru-RU" sz="29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ru-RU" sz="29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1.Способствовать </a:t>
            </a:r>
            <a:r>
              <a:rPr lang="ru-RU" sz="2900" dirty="0">
                <a:solidFill>
                  <a:srgbClr val="000000"/>
                </a:solidFill>
                <a:latin typeface="Times New Roman" panose="02020603050405020304" pitchFamily="18" charset="0"/>
              </a:rPr>
              <a:t>зарождению патриотических чувств.</a:t>
            </a:r>
            <a:br>
              <a:rPr lang="ru-RU" sz="29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900" dirty="0">
                <a:solidFill>
                  <a:srgbClr val="111111"/>
                </a:solidFill>
                <a:latin typeface="Times New Roman" panose="02020603050405020304" pitchFamily="18" charset="0"/>
              </a:rPr>
              <a:t>2. Развивать интерес детей к традициям и обычаям разных народов</a:t>
            </a:r>
            <a:r>
              <a:rPr lang="ru-RU" sz="2900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.</a:t>
            </a:r>
            <a:r>
              <a:rPr lang="ru-RU" sz="2900" dirty="0">
                <a:solidFill>
                  <a:srgbClr val="111111"/>
                </a:solidFill>
                <a:latin typeface="Times New Roman" panose="02020603050405020304" pitchFamily="18" charset="0"/>
              </a:rPr>
              <a:t> </a:t>
            </a:r>
            <a:endParaRPr lang="ru-RU" sz="29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3146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13955"/>
            <a:ext cx="9601196" cy="6923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Актуальность.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7829" y="1306287"/>
            <a:ext cx="11064240" cy="5016136"/>
          </a:xfrm>
        </p:spPr>
        <p:txBody>
          <a:bodyPr>
            <a:normAutofit fontScale="85000" lnSpcReduction="10000"/>
          </a:bodyPr>
          <a:lstStyle/>
          <a:p>
            <a:pPr indent="228600" algn="just"/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</a:rPr>
              <a:t>Россия – родина для многих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</a:rPr>
              <a:t>. Но для того, чтобы считать себя её сыном или дочерью, необходимо ощутить духовную жизнь своего народа и творчески утвердить себя в ней, принять русский язык, историю и культуру страны, как свои собственные. Духовный, творческий патриотизм надо прививать с раннего детства.</a:t>
            </a:r>
            <a:endParaRPr lang="ru-RU" sz="1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Проблема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патриотического воспитания подрастающего поколения сегодня одна из наиболее актуальных, так как это является основой формирования будущего гражданина страны. Крепкая, нерушимая и могучая страна состоит из многочисленности ее патриотов. Страна – это одна большая семья, и семья будет крепкой только при одном условии – когда внутри этой семьи присутствует дух любви и уважения друг к другу. 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Патриотическое воспитание дошкольников - это любовь к Родине. Любовь к Родине начинается: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с отношения к самым близким людям – отцу, матери, дедушке, бабушке; 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любви к своему дому, улице, на которой ребенок живет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;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любви к детскому саду, школе,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городу; любви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к природе родного края.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А так-же патриотическое воспитание включает в себя воспитание уважительного отношения: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к труженику и результатам его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труда; к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родной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</a:rPr>
              <a:t> </a:t>
            </a:r>
            <a:r>
              <a:rPr lang="ru-RU" b="1" u="sng" dirty="0" smtClean="0">
                <a:solidFill>
                  <a:schemeClr val="tx1"/>
                </a:solidFill>
                <a:latin typeface="Times New Roman" panose="02020603050405020304" pitchFamily="18" charset="0"/>
                <a:hlinkClick r:id="rId2"/>
              </a:rPr>
              <a:t>земле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;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к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защитникам Отечества;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к государственной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символике; к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традициям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государства; к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общенародным праздникам.</a:t>
            </a:r>
            <a:endParaRPr lang="ru-RU" sz="1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3458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66206"/>
            <a:ext cx="9601196" cy="1724297"/>
          </a:xfrm>
        </p:spPr>
        <p:txBody>
          <a:bodyPr>
            <a:normAutofit/>
          </a:bodyPr>
          <a:lstStyle/>
          <a:p>
            <a:r>
              <a:rPr lang="ru-RU" dirty="0" smtClean="0"/>
              <a:t>Ожидаемые результаты.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41863" y="2390503"/>
            <a:ext cx="8112034" cy="3485365"/>
          </a:xfrm>
        </p:spPr>
        <p:txBody>
          <a:bodyPr/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результаты: 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воспитать у детей любовь и привязанность к своей семье, дому, детскому саду, улице, городу, Родине;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сформировать бережное отношения к природе и всему живому;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развить интерес к русским традициям и промыслам;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сформировать элементарные знания о правах человека;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познакомить детей с символами государства (герб, гимн, флаг); активизировать словарь детей.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058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718458"/>
            <a:ext cx="9601196" cy="875211"/>
          </a:xfrm>
        </p:spPr>
        <p:txBody>
          <a:bodyPr/>
          <a:lstStyle/>
          <a:p>
            <a:r>
              <a:rPr lang="ru-RU" dirty="0" smtClean="0"/>
              <a:t>Этапы проекта.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1520" y="1593669"/>
            <a:ext cx="10855234" cy="4676502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</a:rPr>
              <a:t>1. </a:t>
            </a: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</a:rPr>
              <a:t>Организационный:</a:t>
            </a:r>
            <a:endParaRPr lang="ru-RU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indent="228600"/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</a:rPr>
              <a:t>- опрос родителей по данному вопросу с целью развития интереса к данной      теме;</a:t>
            </a:r>
            <a:endParaRPr lang="ru-RU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indent="228600"/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</a:rPr>
              <a:t>- создание определенной атмосферы в группе, обогащение предметно-развивающей среды;</a:t>
            </a:r>
            <a:endParaRPr lang="ru-RU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indent="228600"/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</a:rPr>
              <a:t>- создание атрибутов для организации сюжетно-ролевых игр;</a:t>
            </a:r>
            <a:endParaRPr lang="ru-RU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indent="228600"/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</a:rPr>
              <a:t>- рассказы, беседы с детьми о России, столице нашей родины-Москве;</a:t>
            </a:r>
            <a:endParaRPr lang="ru-RU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indent="228600"/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</a:rPr>
              <a:t>- определение цели и задач проекта.</a:t>
            </a:r>
            <a:endParaRPr lang="ru-RU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just"/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</a:rPr>
              <a:t>2</a:t>
            </a: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</a:rPr>
              <a:t>. Основной.</a:t>
            </a:r>
            <a:endParaRPr lang="ru-RU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indent="228600" algn="just"/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</a:rPr>
              <a:t>«Наша страна Россия»</a:t>
            </a:r>
            <a:endParaRPr lang="ru-RU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indent="228600" algn="just"/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</a:rPr>
              <a:t>«Главный город нашей страны»</a:t>
            </a:r>
            <a:endParaRPr lang="ru-RU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indent="228600" algn="just"/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</a:rPr>
              <a:t>«Какие народы живут в России</a:t>
            </a: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»</a:t>
            </a:r>
          </a:p>
          <a:p>
            <a:pPr algn="just"/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</a:rPr>
              <a:t>3</a:t>
            </a: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</a:rPr>
              <a:t>. Заключительный.</a:t>
            </a:r>
            <a:endParaRPr lang="ru-RU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indent="228600" algn="just"/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</a:rPr>
              <a:t>Итоговое мероприятие  проекта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</a:rPr>
              <a:t>: Праздник дня Народного единства «Наша – Родина Россия».</a:t>
            </a:r>
            <a:endParaRPr lang="ru-RU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indent="228600" algn="just"/>
            <a:endParaRPr lang="ru-RU" sz="1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9474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2331" y="561704"/>
            <a:ext cx="10204267" cy="67926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Основной Этап.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3326" y="1423851"/>
            <a:ext cx="11547565" cy="4569582"/>
          </a:xfrm>
        </p:spPr>
        <p:txBody>
          <a:bodyPr>
            <a:noAutofit/>
          </a:bodyPr>
          <a:lstStyle/>
          <a:p>
            <a:pPr lvl="0" indent="0">
              <a:buClr>
                <a:srgbClr val="B15E28"/>
              </a:buClr>
              <a:buNone/>
            </a:pPr>
            <a:r>
              <a:rPr lang="ru-RU" sz="2000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1. Беседы: «Наша </a:t>
            </a: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</a:rPr>
              <a:t>страна Россия</a:t>
            </a:r>
            <a:r>
              <a:rPr lang="ru-RU" sz="2000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»</a:t>
            </a:r>
            <a:r>
              <a:rPr lang="ru-RU" sz="20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ru-RU" sz="2000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«</a:t>
            </a: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</a:rPr>
              <a:t>Главный город нашей страны</a:t>
            </a:r>
            <a:r>
              <a:rPr lang="ru-RU" sz="2000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»</a:t>
            </a:r>
            <a:r>
              <a:rPr lang="ru-RU" sz="20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ru-RU" sz="2000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«</a:t>
            </a: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</a:rPr>
              <a:t>Какие народы живут в России»</a:t>
            </a:r>
          </a:p>
          <a:p>
            <a:r>
              <a:rPr lang="ru-RU" sz="2000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2. Составление рассказов по картине: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«Москва-столица нашей 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Родины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sz="2000" u="sng" dirty="0">
                <a:solidFill>
                  <a:srgbClr val="111111"/>
                </a:solidFill>
                <a:latin typeface="Times New Roman" panose="02020603050405020304" pitchFamily="18" charset="0"/>
              </a:rPr>
              <a:t>3. Художественное творчество</a:t>
            </a:r>
            <a:r>
              <a:rPr lang="ru-RU" sz="2000" u="sng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:</a:t>
            </a:r>
            <a:r>
              <a:rPr lang="ru-RU" sz="20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ru-RU" sz="2000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-</a:t>
            </a: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</a:rPr>
              <a:t>Рисование: «Дымковская игрушка»; «Народные музыкальные инструменты»;</a:t>
            </a:r>
            <a:endParaRPr lang="ru-RU" sz="20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indent="0">
              <a:buNone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-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Пластелинография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: «Узоры Дымковские игрушки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»;</a:t>
            </a:r>
            <a:r>
              <a:rPr lang="ru-RU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Обрывная аппликация «Флаг России».</a:t>
            </a:r>
            <a:endParaRPr lang="ru-RU" sz="20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sz="2000" dirty="0">
                <a:solidFill>
                  <a:srgbClr val="000000"/>
                </a:solidFill>
                <a:latin typeface="Calibri" panose="020F0502020204030204" pitchFamily="34" charset="0"/>
              </a:rPr>
              <a:t>4</a:t>
            </a:r>
            <a:r>
              <a:rPr lang="ru-RU" sz="20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.Работа с </a:t>
            </a:r>
            <a:r>
              <a:rPr lang="ru-RU" sz="20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Лепбуками</a:t>
            </a:r>
            <a:r>
              <a:rPr lang="ru-RU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«Наша Родина- Россия»  «Россия до и после».</a:t>
            </a:r>
            <a:endParaRPr lang="ru-RU" sz="20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0126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3" y="889844"/>
            <a:ext cx="10907486" cy="445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6. Художественная </a:t>
            </a:r>
            <a:r>
              <a:rPr lang="ru-RU" sz="2000" dirty="0" smtClean="0"/>
              <a:t>литература «Россия</a:t>
            </a:r>
            <a:r>
              <a:rPr lang="ru-RU" sz="2000" dirty="0"/>
              <a:t>» рассказы, повести:</a:t>
            </a:r>
          </a:p>
          <a:p>
            <a:r>
              <a:rPr lang="ru-RU" sz="2000" dirty="0"/>
              <a:t>-А. </a:t>
            </a:r>
            <a:r>
              <a:rPr lang="ru-RU" sz="2000" dirty="0" err="1"/>
              <a:t>Ишимова</a:t>
            </a:r>
            <a:r>
              <a:rPr lang="ru-RU" sz="2000" dirty="0"/>
              <a:t> «История России в рассказах для детей» (отдельные главы</a:t>
            </a:r>
            <a:r>
              <a:rPr lang="ru-RU" sz="2000" dirty="0" smtClean="0"/>
              <a:t>); -</a:t>
            </a:r>
            <a:r>
              <a:rPr lang="ru-RU" sz="2000" dirty="0"/>
              <a:t>Н. Носов «Метро».</a:t>
            </a:r>
          </a:p>
          <a:p>
            <a:r>
              <a:rPr lang="ru-RU" sz="2000" dirty="0"/>
              <a:t> Стихи о России, Москве, Родине</a:t>
            </a:r>
            <a:r>
              <a:rPr lang="ru-RU" sz="2000" dirty="0" smtClean="0"/>
              <a:t>: -</a:t>
            </a:r>
            <a:r>
              <a:rPr lang="ru-RU" sz="2000" dirty="0"/>
              <a:t>Г. </a:t>
            </a:r>
            <a:r>
              <a:rPr lang="ru-RU" sz="2000" dirty="0" err="1"/>
              <a:t>Ладонщиков</a:t>
            </a:r>
            <a:r>
              <a:rPr lang="ru-RU" sz="2000" dirty="0"/>
              <a:t> «Родная земля</a:t>
            </a:r>
            <a:r>
              <a:rPr lang="ru-RU" sz="2000" dirty="0" smtClean="0"/>
              <a:t>»; </a:t>
            </a:r>
          </a:p>
          <a:p>
            <a:r>
              <a:rPr lang="ru-RU" sz="2000" dirty="0" smtClean="0"/>
              <a:t>-</a:t>
            </a:r>
            <a:r>
              <a:rPr lang="ru-RU" sz="2000" dirty="0"/>
              <a:t>П. Воронько «Лучше нет родного края».</a:t>
            </a:r>
          </a:p>
          <a:p>
            <a:r>
              <a:rPr lang="ru-RU" sz="2000" dirty="0"/>
              <a:t>7.Пословицы и поговорки :«Родина любимая, что мать родимая»;</a:t>
            </a:r>
          </a:p>
          <a:p>
            <a:r>
              <a:rPr lang="ru-RU" sz="2000" dirty="0"/>
              <a:t>«Если дружба велика, будет Родина крепка</a:t>
            </a:r>
            <a:r>
              <a:rPr lang="ru-RU" sz="2000" dirty="0" smtClean="0"/>
              <a:t>»; «</a:t>
            </a:r>
            <a:r>
              <a:rPr lang="ru-RU" sz="2000" dirty="0"/>
              <a:t>Для Родины своей – ни сил, ни жизни не жалей»;</a:t>
            </a:r>
          </a:p>
          <a:p>
            <a:r>
              <a:rPr lang="ru-RU" sz="2000" dirty="0"/>
              <a:t>«Родина-мать, умей за неё постоять</a:t>
            </a:r>
            <a:r>
              <a:rPr lang="ru-RU" sz="2000" dirty="0" smtClean="0"/>
              <a:t>!»; «</a:t>
            </a:r>
            <a:r>
              <a:rPr lang="ru-RU" sz="2000" dirty="0"/>
              <a:t>Всякому мила своя сторона».</a:t>
            </a:r>
          </a:p>
          <a:p>
            <a:r>
              <a:rPr lang="ru-RU" sz="2000" dirty="0" smtClean="0"/>
              <a:t>8.Подвижные </a:t>
            </a:r>
            <a:r>
              <a:rPr lang="ru-RU" sz="2000" dirty="0"/>
              <a:t>игры</a:t>
            </a:r>
            <a:r>
              <a:rPr lang="ru-RU" sz="2000" dirty="0" smtClean="0"/>
              <a:t>: «</a:t>
            </a:r>
            <a:r>
              <a:rPr lang="ru-RU" sz="2000" dirty="0"/>
              <a:t>Гуси лебеди», «Горелки», «Заря-зарница», «Пятнашки».</a:t>
            </a:r>
          </a:p>
          <a:p>
            <a:r>
              <a:rPr lang="ru-RU" sz="2000" dirty="0" smtClean="0"/>
              <a:t>9.«Дидактические </a:t>
            </a:r>
            <a:r>
              <a:rPr lang="ru-RU" sz="2000" dirty="0"/>
              <a:t>игры</a:t>
            </a:r>
            <a:r>
              <a:rPr lang="ru-RU" sz="2000" dirty="0" smtClean="0"/>
              <a:t>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Дидактические игры: «Как мы живем в детском саду», «Моя семья, моя родословная».</a:t>
            </a:r>
            <a:endParaRPr lang="ru-RU" sz="2000" dirty="0" smtClean="0"/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/>
              <a:t>10.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Экскурсия в краеведческий музей. Познакомить детей с коренными жителями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станицы.\</a:t>
            </a:r>
          </a:p>
          <a:p>
            <a:endParaRPr lang="ru-RU" sz="2000" dirty="0" smtClean="0"/>
          </a:p>
          <a:p>
            <a:r>
              <a:rPr lang="ru-RU" sz="2000" b="1" dirty="0" smtClean="0"/>
              <a:t>Работа с родителями: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Сбор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материала для оформления альбомов «Москва – сердце России!», «Города России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».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Создание альбома «Герб моей семьи».  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894167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679268"/>
            <a:ext cx="7014754" cy="1515291"/>
          </a:xfrm>
        </p:spPr>
        <p:txBody>
          <a:bodyPr>
            <a:normAutofit/>
          </a:bodyPr>
          <a:lstStyle/>
          <a:p>
            <a:r>
              <a:rPr lang="ru-RU" dirty="0" smtClean="0"/>
              <a:t>Результат.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881051"/>
            <a:ext cx="9601196" cy="3994817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Результат:</a:t>
            </a:r>
            <a:r>
              <a:rPr lang="ru-RU" sz="2800" dirty="0">
                <a:solidFill>
                  <a:srgbClr val="111111"/>
                </a:solidFill>
                <a:latin typeface="Times New Roman" panose="02020603050405020304" pitchFamily="18" charset="0"/>
              </a:rPr>
              <a:t>  У детей повысился уровень знаний о Родине- России, о её символике, о традициях, об обычаях, уважение ко всем народам проживающим на территории многонациональной страны, повысился уровень патриотизма. Получили знания о том, что такое «Малая Родина».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  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Так же у детей наблюдается повышение уровня терпимости друг к другу,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они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стали более уважительны в отношении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друг с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другом.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6757655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53144"/>
            <a:ext cx="9601196" cy="836022"/>
          </a:xfrm>
        </p:spPr>
        <p:txBody>
          <a:bodyPr/>
          <a:lstStyle/>
          <a:p>
            <a:r>
              <a:rPr lang="ru-RU" dirty="0" smtClean="0"/>
              <a:t>Вывод.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0708" y="1489166"/>
            <a:ext cx="10776857" cy="4386702"/>
          </a:xfrm>
        </p:spPr>
        <p:txBody>
          <a:bodyPr>
            <a:normAutofit fontScale="92500" lnSpcReduction="10000"/>
          </a:bodyPr>
          <a:lstStyle/>
          <a:p>
            <a:pPr indent="228600"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Постепенно, благодаря систематической, целенаправленной работе дошкольники приобщаются к тому, что поможет им стать людьми ответственными, с активной жизненной позицией, чувствующими причастность к родному краю, его истории, традициям, уважающими Отечество, достижения своего народа, любящими свою семью, готовыми к выполнению своих гражданских обязанностей. На этом работа по воспитанию патриотических чувств у детей дошкольного возраста не заканчивается, она будет продолжена.</a:t>
            </a:r>
            <a:endParaRPr lang="ru-RU" sz="1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indent="228600"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«Как у маленького деревца, еле поднявшегося над землей, заботливый садовник укрепляет корень, от мощности которого зависит жизнь растения на протяжении нескольких десятилетий, так педагог должен заботиться о воспитании у своих детей чувства безграничной любви к Родине.,,»</a:t>
            </a:r>
            <a:endParaRPr lang="ru-RU" sz="1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indent="228600" algn="r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Сухомлинский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В.А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5816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3954" y="600893"/>
            <a:ext cx="10998926" cy="111034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Работа с </a:t>
            </a:r>
            <a:r>
              <a:rPr lang="ru-RU" dirty="0" err="1" smtClean="0"/>
              <a:t>лепбуками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>
                <a:solidFill>
                  <a:srgbClr val="C00000"/>
                </a:solidFill>
              </a:rPr>
              <a:t>« Наша Родина Россия» «Россия тогда и сейчас»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11" y="1854926"/>
            <a:ext cx="4611189" cy="4015649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034" y="1854925"/>
            <a:ext cx="5212080" cy="4015649"/>
          </a:xfrm>
        </p:spPr>
      </p:pic>
    </p:spTree>
    <p:extLst>
      <p:ext uri="{BB962C8B-B14F-4D97-AF65-F5344CB8AC3E}">
        <p14:creationId xmlns:p14="http://schemas.microsoft.com/office/powerpoint/2010/main" val="2465767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891" y="705394"/>
            <a:ext cx="10946675" cy="1045619"/>
          </a:xfrm>
        </p:spPr>
        <p:txBody>
          <a:bodyPr>
            <a:normAutofit fontScale="90000"/>
          </a:bodyPr>
          <a:lstStyle/>
          <a:p>
            <a:r>
              <a:rPr lang="ru-RU" dirty="0" err="1" smtClean="0">
                <a:solidFill>
                  <a:srgbClr val="C00000"/>
                </a:solidFill>
              </a:rPr>
              <a:t>Д.и</a:t>
            </a:r>
            <a:r>
              <a:rPr lang="ru-RU" dirty="0" smtClean="0">
                <a:solidFill>
                  <a:srgbClr val="C00000"/>
                </a:solidFill>
              </a:rPr>
              <a:t>. «Русское лото» «Найди фрагмент» </a:t>
            </a:r>
            <a:r>
              <a:rPr lang="ru-RU" sz="3100" dirty="0" smtClean="0"/>
              <a:t>(развитие мыслительных процессов: анализа и синтеза, глазомера у ребенка.</a:t>
            </a:r>
            <a:endParaRPr lang="ru-RU" sz="31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433" y="1907177"/>
            <a:ext cx="4697601" cy="4167052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001" y="1907177"/>
            <a:ext cx="5267182" cy="4167052"/>
          </a:xfrm>
        </p:spPr>
      </p:pic>
    </p:spTree>
    <p:extLst>
      <p:ext uri="{BB962C8B-B14F-4D97-AF65-F5344CB8AC3E}">
        <p14:creationId xmlns:p14="http://schemas.microsoft.com/office/powerpoint/2010/main" val="6859263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074" y="731520"/>
            <a:ext cx="11220995" cy="1201783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Игры: «Народы России» « Собери матрешку</a:t>
            </a:r>
            <a:r>
              <a:rPr lang="ru-RU" sz="3100" dirty="0" smtClean="0">
                <a:solidFill>
                  <a:srgbClr val="C00000"/>
                </a:solidFill>
              </a:rPr>
              <a:t>» (</a:t>
            </a:r>
            <a:r>
              <a:rPr lang="ru-RU" sz="3100" dirty="0" smtClean="0"/>
              <a:t>дать ясное представление о национальных костюмах и многообразии народов)</a:t>
            </a:r>
            <a:br>
              <a:rPr lang="ru-RU" sz="3100" dirty="0" smtClean="0"/>
            </a:br>
            <a:endParaRPr lang="ru-RU" sz="31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05" y="2063931"/>
            <a:ext cx="4898572" cy="4140926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6663" y="2063930"/>
            <a:ext cx="5029200" cy="4036423"/>
          </a:xfrm>
        </p:spPr>
      </p:pic>
    </p:spTree>
    <p:extLst>
      <p:ext uri="{BB962C8B-B14F-4D97-AF65-F5344CB8AC3E}">
        <p14:creationId xmlns:p14="http://schemas.microsoft.com/office/powerpoint/2010/main" val="34926071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9451" y="653144"/>
            <a:ext cx="10868298" cy="953587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«Математические </a:t>
            </a:r>
            <a:r>
              <a:rPr lang="ru-RU" dirty="0" err="1" smtClean="0">
                <a:solidFill>
                  <a:srgbClr val="C00000"/>
                </a:solidFill>
              </a:rPr>
              <a:t>пазлы</a:t>
            </a:r>
            <a:r>
              <a:rPr lang="ru-RU" dirty="0" smtClean="0">
                <a:solidFill>
                  <a:srgbClr val="C00000"/>
                </a:solidFill>
              </a:rPr>
              <a:t>».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smtClean="0"/>
              <a:t>(</a:t>
            </a:r>
            <a:r>
              <a:rPr lang="ru-RU" sz="3100" dirty="0" smtClean="0"/>
              <a:t>закреплять </a:t>
            </a:r>
            <a:r>
              <a:rPr lang="ru-RU" sz="3100" dirty="0"/>
              <a:t>навыки счета в пределах 10; развивать память, внимание, логическое мышление, </a:t>
            </a:r>
            <a:r>
              <a:rPr lang="ru-RU" sz="3100" dirty="0" smtClean="0"/>
              <a:t>речь)</a:t>
            </a:r>
            <a:r>
              <a:rPr lang="ru-RU" sz="3100" dirty="0"/>
              <a:t> </a:t>
            </a:r>
            <a:r>
              <a:rPr lang="ru-RU" sz="3100" dirty="0" smtClean="0"/>
              <a:t> </a:t>
            </a:r>
            <a:endParaRPr lang="ru-RU" sz="31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57" y="1698171"/>
            <a:ext cx="5185954" cy="4172404"/>
          </a:xfrm>
        </p:spPr>
      </p:pic>
      <p:pic>
        <p:nvPicPr>
          <p:cNvPr id="14" name="Объект 13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731" y="1698172"/>
            <a:ext cx="5068389" cy="4172404"/>
          </a:xfrm>
        </p:spPr>
      </p:pic>
    </p:spTree>
    <p:extLst>
      <p:ext uri="{BB962C8B-B14F-4D97-AF65-F5344CB8AC3E}">
        <p14:creationId xmlns:p14="http://schemas.microsoft.com/office/powerpoint/2010/main" val="24709955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7017" y="666207"/>
            <a:ext cx="11207932" cy="862147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err="1" smtClean="0">
                <a:solidFill>
                  <a:srgbClr val="C00000"/>
                </a:solidFill>
              </a:rPr>
              <a:t>Д.и</a:t>
            </a:r>
            <a:r>
              <a:rPr lang="ru-RU" dirty="0" smtClean="0">
                <a:solidFill>
                  <a:srgbClr val="C00000"/>
                </a:solidFill>
              </a:rPr>
              <a:t>. «Найди тень»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smtClean="0">
                <a:solidFill>
                  <a:srgbClr val="C00000"/>
                </a:solidFill>
              </a:rPr>
              <a:t>(</a:t>
            </a:r>
            <a:r>
              <a:rPr lang="ru-RU" sz="2700" dirty="0" smtClean="0"/>
              <a:t>Учить </a:t>
            </a:r>
            <a:r>
              <a:rPr lang="ru-RU" sz="2700" dirty="0"/>
              <a:t>детей находить заданные силуэты путем </a:t>
            </a:r>
            <a:r>
              <a:rPr lang="ru-RU" sz="2700" dirty="0" smtClean="0"/>
              <a:t>наложения. Развивать </a:t>
            </a:r>
            <a:r>
              <a:rPr lang="ru-RU" sz="2700" dirty="0"/>
              <a:t>у детей зрительное восприятие, внимание, мышление. </a:t>
            </a:r>
            <a:r>
              <a:rPr lang="ru-RU" sz="2700" dirty="0" smtClean="0"/>
              <a:t>)</a:t>
            </a:r>
            <a:endParaRPr lang="ru-RU" sz="27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858" y="1946365"/>
            <a:ext cx="8360228" cy="3924209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881360" y="1737360"/>
            <a:ext cx="574766" cy="4133088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91024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3325" y="627018"/>
            <a:ext cx="11181805" cy="809896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</a:rPr>
              <a:t>«Найди Российский флаг</a:t>
            </a:r>
            <a:r>
              <a:rPr lang="ru-RU" sz="3600" dirty="0" smtClean="0"/>
              <a:t>» </a:t>
            </a:r>
            <a:r>
              <a:rPr lang="ru-RU" sz="3100" dirty="0">
                <a:solidFill>
                  <a:srgbClr val="202124"/>
                </a:solidFill>
                <a:latin typeface="arial" panose="020B0604020202020204" pitchFamily="34" charset="0"/>
              </a:rPr>
              <a:t>научить детей находить изображение </a:t>
            </a:r>
            <a:r>
              <a:rPr lang="ru-RU" sz="3100" b="1" dirty="0">
                <a:solidFill>
                  <a:srgbClr val="202124"/>
                </a:solidFill>
                <a:latin typeface="arial" panose="020B0604020202020204" pitchFamily="34" charset="0"/>
              </a:rPr>
              <a:t>флага</a:t>
            </a:r>
            <a:r>
              <a:rPr lang="ru-RU" sz="3100" dirty="0">
                <a:solidFill>
                  <a:srgbClr val="202124"/>
                </a:solidFill>
                <a:latin typeface="arial" panose="020B0604020202020204" pitchFamily="34" charset="0"/>
              </a:rPr>
              <a:t> и герба </a:t>
            </a:r>
            <a:r>
              <a:rPr lang="ru-RU" sz="3100" b="1" dirty="0">
                <a:solidFill>
                  <a:srgbClr val="202124"/>
                </a:solidFill>
                <a:latin typeface="arial" panose="020B0604020202020204" pitchFamily="34" charset="0"/>
              </a:rPr>
              <a:t>России</a:t>
            </a:r>
            <a:r>
              <a:rPr lang="ru-RU" sz="3100" dirty="0">
                <a:solidFill>
                  <a:srgbClr val="202124"/>
                </a:solidFill>
                <a:latin typeface="arial" panose="020B0604020202020204" pitchFamily="34" charset="0"/>
              </a:rPr>
              <a:t> на картинках</a:t>
            </a:r>
            <a:r>
              <a:rPr lang="ru-RU" sz="3600" dirty="0">
                <a:solidFill>
                  <a:srgbClr val="202124"/>
                </a:solidFill>
                <a:latin typeface="arial" panose="020B0604020202020204" pitchFamily="34" charset="0"/>
              </a:rPr>
              <a:t>.</a:t>
            </a:r>
            <a:endParaRPr lang="ru-RU" sz="36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530" y="2272938"/>
            <a:ext cx="9522823" cy="3597638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802982" y="2560320"/>
            <a:ext cx="96665" cy="3310128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08112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4766" y="483326"/>
            <a:ext cx="10959736" cy="1410789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err="1" smtClean="0">
                <a:solidFill>
                  <a:srgbClr val="C00000"/>
                </a:solidFill>
              </a:rPr>
              <a:t>Д.и</a:t>
            </a:r>
            <a:r>
              <a:rPr lang="ru-RU" dirty="0" smtClean="0">
                <a:solidFill>
                  <a:srgbClr val="C00000"/>
                </a:solidFill>
              </a:rPr>
              <a:t>. «Матрешка» </a:t>
            </a:r>
            <a:r>
              <a:rPr lang="ru-RU" dirty="0" smtClean="0"/>
              <a:t>(</a:t>
            </a:r>
            <a:r>
              <a:rPr lang="ru-RU" sz="4000" dirty="0" smtClean="0"/>
              <a:t>подобрать в соответствии с узором и цветом) </a:t>
            </a:r>
            <a:r>
              <a:rPr lang="ru-RU" dirty="0" smtClean="0">
                <a:solidFill>
                  <a:srgbClr val="C00000"/>
                </a:solidFill>
              </a:rPr>
              <a:t>«Математические </a:t>
            </a:r>
            <a:r>
              <a:rPr lang="ru-RU" dirty="0" err="1" smtClean="0">
                <a:solidFill>
                  <a:srgbClr val="C00000"/>
                </a:solidFill>
              </a:rPr>
              <a:t>пазлы</a:t>
            </a:r>
            <a:r>
              <a:rPr lang="ru-RU" dirty="0" smtClean="0">
                <a:solidFill>
                  <a:srgbClr val="C00000"/>
                </a:solidFill>
              </a:rPr>
              <a:t> матрешки»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96" y="2037807"/>
            <a:ext cx="4963885" cy="383264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788" y="2038350"/>
            <a:ext cx="5172891" cy="3832099"/>
          </a:xfrm>
        </p:spPr>
      </p:pic>
    </p:spTree>
    <p:extLst>
      <p:ext uri="{BB962C8B-B14F-4D97-AF65-F5344CB8AC3E}">
        <p14:creationId xmlns:p14="http://schemas.microsoft.com/office/powerpoint/2010/main" val="15149630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949" y="574767"/>
            <a:ext cx="11299371" cy="1136468"/>
          </a:xfrm>
        </p:spPr>
        <p:txBody>
          <a:bodyPr>
            <a:normAutofit fontScale="90000"/>
          </a:bodyPr>
          <a:lstStyle/>
          <a:p>
            <a:r>
              <a:rPr lang="ru-RU" dirty="0" err="1" smtClean="0">
                <a:solidFill>
                  <a:srgbClr val="C00000"/>
                </a:solidFill>
              </a:rPr>
              <a:t>Д.и</a:t>
            </a:r>
            <a:r>
              <a:rPr lang="ru-RU" dirty="0" smtClean="0">
                <a:solidFill>
                  <a:srgbClr val="C00000"/>
                </a:solidFill>
              </a:rPr>
              <a:t>. «Старая и новая Россия» «Россия тогда и сейчас»</a:t>
            </a:r>
            <a:r>
              <a:rPr lang="ru-RU" dirty="0"/>
              <a:t> </a:t>
            </a:r>
            <a:r>
              <a:rPr lang="ru-RU" sz="3100" dirty="0"/>
              <a:t>Развивать у </a:t>
            </a:r>
            <a:r>
              <a:rPr lang="ru-RU" sz="3100" b="1" dirty="0"/>
              <a:t>детей</a:t>
            </a:r>
            <a:r>
              <a:rPr lang="ru-RU" sz="3100" dirty="0"/>
              <a:t> чувство гражданственности, патриотизма и любви к своей Родине. 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9" y="1881052"/>
            <a:ext cx="5068389" cy="398952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982" y="1881188"/>
            <a:ext cx="5133704" cy="3989387"/>
          </a:xfrm>
        </p:spPr>
      </p:pic>
    </p:spTree>
    <p:extLst>
      <p:ext uri="{BB962C8B-B14F-4D97-AF65-F5344CB8AC3E}">
        <p14:creationId xmlns:p14="http://schemas.microsoft.com/office/powerpoint/2010/main" val="21276178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6207" y="561704"/>
            <a:ext cx="10724604" cy="992776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Подвижная игра «</a:t>
            </a:r>
            <a:r>
              <a:rPr lang="ru-RU" sz="3200" dirty="0" err="1" smtClean="0">
                <a:solidFill>
                  <a:srgbClr val="C00000"/>
                </a:solidFill>
              </a:rPr>
              <a:t>Чурилки</a:t>
            </a:r>
            <a:r>
              <a:rPr lang="ru-RU" sz="3200" dirty="0" smtClean="0">
                <a:solidFill>
                  <a:srgbClr val="C00000"/>
                </a:solidFill>
              </a:rPr>
              <a:t>» «У медведя во бору» </a:t>
            </a:r>
            <a:br>
              <a:rPr lang="ru-RU" sz="3200" dirty="0" smtClean="0">
                <a:solidFill>
                  <a:srgbClr val="C00000"/>
                </a:solidFill>
              </a:rPr>
            </a:br>
            <a:r>
              <a:rPr lang="ru-RU" sz="3200" dirty="0" smtClean="0"/>
              <a:t>Воспитывать организованность, развивать ловкость, быстроту.</a:t>
            </a:r>
            <a:endParaRPr lang="ru-RU" sz="3200" dirty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360" y="1711325"/>
            <a:ext cx="5081451" cy="4257675"/>
          </a:xfrm>
        </p:spPr>
      </p:pic>
      <p:pic>
        <p:nvPicPr>
          <p:cNvPr id="11" name="Объект 10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217" y="1711326"/>
            <a:ext cx="5029200" cy="4257674"/>
          </a:xfrm>
        </p:spPr>
      </p:pic>
    </p:spTree>
    <p:extLst>
      <p:ext uri="{BB962C8B-B14F-4D97-AF65-F5344CB8AC3E}">
        <p14:creationId xmlns:p14="http://schemas.microsoft.com/office/powerpoint/2010/main" val="17906470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8641" y="613954"/>
            <a:ext cx="11194868" cy="1332411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Аппликация «Кремль»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sz="3100" dirty="0"/>
              <a:t>Учить детей выполнять </a:t>
            </a:r>
            <a:r>
              <a:rPr lang="ru-RU" sz="3100" b="1" dirty="0"/>
              <a:t>аппликацию московский Кремль</a:t>
            </a:r>
            <a:r>
              <a:rPr lang="ru-RU" sz="3100" dirty="0"/>
              <a:t> из квадратов и прямоугольников разного размера.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1" y="1946366"/>
            <a:ext cx="5225142" cy="392421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851" y="1946366"/>
            <a:ext cx="5094515" cy="3924209"/>
          </a:xfrm>
        </p:spPr>
      </p:pic>
    </p:spTree>
    <p:extLst>
      <p:ext uri="{BB962C8B-B14F-4D97-AF65-F5344CB8AC3E}">
        <p14:creationId xmlns:p14="http://schemas.microsoft.com/office/powerpoint/2010/main" val="27708518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079" y="535577"/>
            <a:ext cx="11077304" cy="130628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Аппликация в обрывной технике </a:t>
            </a:r>
            <a:r>
              <a:rPr lang="ru-RU" sz="2800" dirty="0" smtClean="0">
                <a:solidFill>
                  <a:srgbClr val="C00000"/>
                </a:solidFill>
              </a:rPr>
              <a:t>«Российский флаг»</a:t>
            </a:r>
            <a:r>
              <a:rPr lang="ru-RU" sz="2800" dirty="0">
                <a:solidFill>
                  <a:srgbClr val="202124"/>
                </a:solidFill>
                <a:latin typeface="arial" panose="020B0604020202020204" pitchFamily="34" charset="0"/>
              </a:rPr>
              <a:t> </a:t>
            </a:r>
            <a:r>
              <a:rPr lang="ru-RU" sz="2800" dirty="0" smtClean="0">
                <a:solidFill>
                  <a:srgbClr val="202124"/>
                </a:solidFill>
                <a:latin typeface="arial" panose="020B0604020202020204" pitchFamily="34" charset="0"/>
              </a:rPr>
              <a:t/>
            </a:r>
            <a:br>
              <a:rPr lang="ru-RU" sz="2800" dirty="0" smtClean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ru-RU" sz="2200" dirty="0" smtClean="0">
                <a:solidFill>
                  <a:srgbClr val="202124"/>
                </a:solidFill>
                <a:latin typeface="arial" panose="020B0604020202020204" pitchFamily="34" charset="0"/>
              </a:rPr>
              <a:t>Научить </a:t>
            </a:r>
            <a:r>
              <a:rPr lang="ru-RU" sz="2200" dirty="0">
                <a:solidFill>
                  <a:srgbClr val="202124"/>
                </a:solidFill>
                <a:latin typeface="arial" panose="020B0604020202020204" pitchFamily="34" charset="0"/>
              </a:rPr>
              <a:t>детей из кусочков бумаги создавать определенную композицию, развивать мелкую моторику и усидчивость.</a:t>
            </a:r>
            <a:endParaRPr lang="ru-RU" sz="2200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274" y="1841863"/>
            <a:ext cx="4898572" cy="4028586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042" y="1841863"/>
            <a:ext cx="5003072" cy="4028712"/>
          </a:xfrm>
        </p:spPr>
      </p:pic>
    </p:spTree>
    <p:extLst>
      <p:ext uri="{BB962C8B-B14F-4D97-AF65-F5344CB8AC3E}">
        <p14:creationId xmlns:p14="http://schemas.microsoft.com/office/powerpoint/2010/main" val="18921350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577" y="640080"/>
            <a:ext cx="11155680" cy="1267097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Рисование: </a:t>
            </a:r>
            <a:r>
              <a:rPr lang="ru-RU" sz="2800" dirty="0" smtClean="0">
                <a:solidFill>
                  <a:srgbClr val="C00000"/>
                </a:solidFill>
              </a:rPr>
              <a:t>«Балалайка»</a:t>
            </a:r>
            <a:r>
              <a:rPr lang="ru-RU" sz="2800" dirty="0"/>
              <a:t> ознакомить детей с </a:t>
            </a:r>
            <a:r>
              <a:rPr lang="ru-RU" sz="2800" b="1" dirty="0"/>
              <a:t>русскими народными музыкальным инструментом</a:t>
            </a:r>
            <a:r>
              <a:rPr lang="ru-RU" sz="2800" dirty="0"/>
              <a:t>.</a:t>
            </a:r>
            <a:r>
              <a:rPr lang="ru-RU" sz="2800" dirty="0">
                <a:solidFill>
                  <a:srgbClr val="C00000"/>
                </a:solidFill>
              </a:rPr>
              <a:t> </a:t>
            </a:r>
            <a:r>
              <a:rPr lang="ru-RU" sz="2800" dirty="0" smtClean="0">
                <a:solidFill>
                  <a:srgbClr val="C00000"/>
                </a:solidFill>
              </a:rPr>
              <a:t> «Дымковская игрушка»</a:t>
            </a:r>
            <a:r>
              <a:rPr lang="ru-RU" sz="2800" dirty="0"/>
              <a:t>  Знакомство детей с народной культурой.   </a:t>
            </a: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30" y="2063931"/>
            <a:ext cx="5159829" cy="380664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3417" y="2063932"/>
            <a:ext cx="5225143" cy="3806644"/>
          </a:xfrm>
        </p:spPr>
      </p:pic>
    </p:spTree>
    <p:extLst>
      <p:ext uri="{BB962C8B-B14F-4D97-AF65-F5344CB8AC3E}">
        <p14:creationId xmlns:p14="http://schemas.microsoft.com/office/powerpoint/2010/main" val="39455633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263" y="431074"/>
            <a:ext cx="11234057" cy="1592989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Аппликация из полосок </a:t>
            </a:r>
            <a:r>
              <a:rPr lang="ru-RU" sz="2800" dirty="0" smtClean="0">
                <a:solidFill>
                  <a:srgbClr val="C00000"/>
                </a:solidFill>
              </a:rPr>
              <a:t>«Наш флаг»</a:t>
            </a:r>
            <a:br>
              <a:rPr lang="ru-RU" sz="2800" dirty="0" smtClean="0">
                <a:solidFill>
                  <a:srgbClr val="C00000"/>
                </a:solidFill>
              </a:rPr>
            </a:b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Развивать у детей способность к творчеству, прививать навыки культуры труда, товарищеской взаимопомощи.</a:t>
            </a:r>
            <a:endParaRPr lang="ru-RU" sz="2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69" y="2024744"/>
            <a:ext cx="5316582" cy="384583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743" y="2024063"/>
            <a:ext cx="4545874" cy="3846512"/>
          </a:xfrm>
        </p:spPr>
      </p:pic>
    </p:spTree>
    <p:extLst>
      <p:ext uri="{BB962C8B-B14F-4D97-AF65-F5344CB8AC3E}">
        <p14:creationId xmlns:p14="http://schemas.microsoft.com/office/powerpoint/2010/main" val="41306400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075" y="627018"/>
            <a:ext cx="11286308" cy="13846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Поделка </a:t>
            </a:r>
            <a:r>
              <a:rPr lang="ru-RU" dirty="0" smtClean="0">
                <a:solidFill>
                  <a:srgbClr val="C00000"/>
                </a:solidFill>
              </a:rPr>
              <a:t>«Я люблю тебя Россия</a:t>
            </a:r>
            <a:r>
              <a:rPr lang="ru-RU" dirty="0" smtClean="0"/>
              <a:t>»</a:t>
            </a:r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 </a:t>
            </a:r>
            <a:r>
              <a:rPr lang="ru-RU" sz="2700" dirty="0">
                <a:solidFill>
                  <a:srgbClr val="111111"/>
                </a:solidFill>
                <a:latin typeface="Arial" panose="020B0604020202020204" pitchFamily="34" charset="0"/>
              </a:rPr>
              <a:t>Углубить знания детей о </a:t>
            </a:r>
            <a:r>
              <a:rPr lang="ru-RU" sz="2700" b="1" dirty="0">
                <a:solidFill>
                  <a:srgbClr val="111111"/>
                </a:solidFill>
                <a:latin typeface="Arial" panose="020B0604020202020204" pitchFamily="34" charset="0"/>
              </a:rPr>
              <a:t>России</a:t>
            </a:r>
            <a:r>
              <a:rPr lang="ru-RU" sz="2700" dirty="0">
                <a:solidFill>
                  <a:srgbClr val="111111"/>
                </a:solidFill>
                <a:latin typeface="Arial" panose="020B0604020202020204" pitchFamily="34" charset="0"/>
              </a:rPr>
              <a:t>, ее столице - Москве. Воспитывать любовь и интерес к жизни народа</a:t>
            </a:r>
            <a:endParaRPr lang="ru-RU" sz="27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275" y="2011680"/>
            <a:ext cx="5159828" cy="385889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737" y="2011680"/>
            <a:ext cx="4754880" cy="3858895"/>
          </a:xfrm>
        </p:spPr>
      </p:pic>
    </p:spTree>
    <p:extLst>
      <p:ext uri="{BB962C8B-B14F-4D97-AF65-F5344CB8AC3E}">
        <p14:creationId xmlns:p14="http://schemas.microsoft.com/office/powerpoint/2010/main" val="13855502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2331" y="548640"/>
            <a:ext cx="10698480" cy="1084217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Занятие муз. руководителя 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«Путешествие по России»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034" y="1763713"/>
            <a:ext cx="4310743" cy="410686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125" y="1763714"/>
            <a:ext cx="4413249" cy="4106862"/>
          </a:xfrm>
        </p:spPr>
      </p:pic>
    </p:spTree>
    <p:extLst>
      <p:ext uri="{BB962C8B-B14F-4D97-AF65-F5344CB8AC3E}">
        <p14:creationId xmlns:p14="http://schemas.microsoft.com/office/powerpoint/2010/main" val="19133587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7829" y="653143"/>
            <a:ext cx="10933611" cy="914399"/>
          </a:xfrm>
        </p:spPr>
        <p:txBody>
          <a:bodyPr>
            <a:normAutofit/>
          </a:bodyPr>
          <a:lstStyle/>
          <a:p>
            <a:r>
              <a:rPr lang="ru-RU" dirty="0" smtClean="0"/>
              <a:t>Работа с родителями </a:t>
            </a:r>
            <a:r>
              <a:rPr lang="ru-RU" b="1" dirty="0" smtClean="0">
                <a:solidFill>
                  <a:srgbClr val="C00000"/>
                </a:solidFill>
              </a:rPr>
              <a:t>«Герб нашей семьи»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720" y="1463040"/>
            <a:ext cx="10019211" cy="453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5092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627017"/>
            <a:ext cx="10959738" cy="1045029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Праздничное мероприятие «День народного единства.</a:t>
            </a:r>
            <a:r>
              <a:rPr lang="ru-RU" sz="32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 </a:t>
            </a:r>
            <a:br>
              <a:rPr lang="ru-RU" sz="3200" b="1" dirty="0" smtClean="0">
                <a:solidFill>
                  <a:srgbClr val="C00000"/>
                </a:solidFill>
                <a:latin typeface="Arial" panose="020B0604020202020204" pitchFamily="34" charset="0"/>
              </a:rPr>
            </a:br>
            <a:r>
              <a:rPr lang="ru-RU" sz="2000" dirty="0" smtClean="0">
                <a:solidFill>
                  <a:srgbClr val="111111"/>
                </a:solidFill>
                <a:latin typeface="Arial" panose="020B0604020202020204" pitchFamily="34" charset="0"/>
              </a:rPr>
              <a:t>Формировать </a:t>
            </a:r>
            <a:r>
              <a:rPr lang="ru-RU" sz="2000" dirty="0">
                <a:solidFill>
                  <a:srgbClr val="111111"/>
                </a:solidFill>
                <a:latin typeface="Arial" panose="020B0604020202020204" pitchFamily="34" charset="0"/>
              </a:rPr>
              <a:t>активную гражданскую позицию, воспитывать интерес к своей Родине.</a:t>
            </a:r>
            <a:endParaRPr lang="ru-RU" sz="2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" y="1920241"/>
            <a:ext cx="5285105" cy="415398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125" y="1920242"/>
            <a:ext cx="4638675" cy="3950334"/>
          </a:xfrm>
        </p:spPr>
      </p:pic>
    </p:spTree>
    <p:extLst>
      <p:ext uri="{BB962C8B-B14F-4D97-AF65-F5344CB8AC3E}">
        <p14:creationId xmlns:p14="http://schemas.microsoft.com/office/powerpoint/2010/main" val="41258186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39" y="653143"/>
            <a:ext cx="11077303" cy="552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5284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452</TotalTime>
  <Words>522</Words>
  <Application>Microsoft Office PowerPoint</Application>
  <PresentationFormat>Широкоэкранный</PresentationFormat>
  <Paragraphs>78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5" baseType="lpstr">
      <vt:lpstr>Arial</vt:lpstr>
      <vt:lpstr>Arial</vt:lpstr>
      <vt:lpstr>Calibri</vt:lpstr>
      <vt:lpstr>Garamond</vt:lpstr>
      <vt:lpstr>Times New Roman</vt:lpstr>
      <vt:lpstr>Натуральные материалы</vt:lpstr>
      <vt:lpstr>Проект в подготовительной группе №3</vt:lpstr>
      <vt:lpstr>Паспорт проекта.</vt:lpstr>
      <vt:lpstr>Цель проекта.</vt:lpstr>
      <vt:lpstr>Задачи проекта.</vt:lpstr>
      <vt:lpstr>Актуальность.</vt:lpstr>
      <vt:lpstr>Ожидаемые результаты.</vt:lpstr>
      <vt:lpstr>Этапы проекта.</vt:lpstr>
      <vt:lpstr>Основной Этап.</vt:lpstr>
      <vt:lpstr>Презентация PowerPoint</vt:lpstr>
      <vt:lpstr>Результат.</vt:lpstr>
      <vt:lpstr>Вывод.</vt:lpstr>
      <vt:lpstr>Работа с лепбуками  « Наша Родина Россия» «Россия тогда и сейчас»</vt:lpstr>
      <vt:lpstr>Д.и. «Русское лото» «Найди фрагмент» (развитие мыслительных процессов: анализа и синтеза, глазомера у ребенка.</vt:lpstr>
      <vt:lpstr>Игры: «Народы России» « Собери матрешку» (дать ясное представление о национальных костюмах и многообразии народов) </vt:lpstr>
      <vt:lpstr>«Математические пазлы». (закреплять навыки счета в пределах 10; развивать память, внимание, логическое мышление, речь)  </vt:lpstr>
      <vt:lpstr>Д.и. «Найди тень» (Учить детей находить заданные силуэты путем наложения. Развивать у детей зрительное восприятие, внимание, мышление. )</vt:lpstr>
      <vt:lpstr>«Найди Российский флаг» научить детей находить изображение флага и герба России на картинках.</vt:lpstr>
      <vt:lpstr>Д.и. «Матрешка» (подобрать в соответствии с узором и цветом) «Математические пазлы матрешки»</vt:lpstr>
      <vt:lpstr>Д.и. «Старая и новая Россия» «Россия тогда и сейчас» Развивать у детей чувство гражданственности, патриотизма и любви к своей Родине. </vt:lpstr>
      <vt:lpstr>Подвижная игра «Чурилки» «У медведя во бору»  Воспитывать организованность, развивать ловкость, быстроту.</vt:lpstr>
      <vt:lpstr>Аппликация «Кремль» Учить детей выполнять аппликацию московский Кремль из квадратов и прямоугольников разного размера.</vt:lpstr>
      <vt:lpstr>Аппликация в обрывной технике «Российский флаг»  Научить детей из кусочков бумаги создавать определенную композицию, развивать мелкую моторику и усидчивость.</vt:lpstr>
      <vt:lpstr>Рисование: «Балалайка» ознакомить детей с русскими народными музыкальным инструментом.  «Дымковская игрушка»  Знакомство детей с народной культурой.   </vt:lpstr>
      <vt:lpstr>Аппликация из полосок «Наш флаг»  Развивать у детей способность к творчеству, прививать навыки культуры труда, товарищеской взаимопомощи.</vt:lpstr>
      <vt:lpstr>Поделка «Я люблю тебя Россия» Углубить знания детей о России, ее столице - Москве. Воспитывать любовь и интерес к жизни народа</vt:lpstr>
      <vt:lpstr>Занятие муз. руководителя  «Путешествие по России»</vt:lpstr>
      <vt:lpstr>Работа с родителями «Герб нашей семьи»</vt:lpstr>
      <vt:lpstr>Праздничное мероприятие «День народного единства.  Формировать активную гражданскую позицию, воспитывать интерес к своей Родине.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в подготовительной группе №3</dc:title>
  <dc:creator>HP</dc:creator>
  <cp:lastModifiedBy>HP</cp:lastModifiedBy>
  <cp:revision>47</cp:revision>
  <cp:lastPrinted>2021-12-24T13:44:08Z</cp:lastPrinted>
  <dcterms:created xsi:type="dcterms:W3CDTF">2021-09-15T11:17:40Z</dcterms:created>
  <dcterms:modified xsi:type="dcterms:W3CDTF">2023-11-07T16:17:04Z</dcterms:modified>
</cp:coreProperties>
</file>