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71" r:id="rId4"/>
    <p:sldId id="266" r:id="rId5"/>
    <p:sldId id="267" r:id="rId6"/>
    <p:sldId id="269" r:id="rId7"/>
    <p:sldId id="270" r:id="rId8"/>
    <p:sldId id="272" r:id="rId9"/>
    <p:sldId id="258" r:id="rId10"/>
    <p:sldId id="259" r:id="rId11"/>
    <p:sldId id="260" r:id="rId12"/>
    <p:sldId id="262" r:id="rId13"/>
    <p:sldId id="261" r:id="rId14"/>
    <p:sldId id="263" r:id="rId15"/>
    <p:sldId id="265" r:id="rId16"/>
    <p:sldId id="264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88" r:id="rId25"/>
    <p:sldId id="289" r:id="rId26"/>
    <p:sldId id="290" r:id="rId27"/>
    <p:sldId id="291" r:id="rId28"/>
    <p:sldId id="281" r:id="rId29"/>
    <p:sldId id="283" r:id="rId30"/>
    <p:sldId id="282" r:id="rId31"/>
    <p:sldId id="285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FA98"/>
    <a:srgbClr val="F2C4E5"/>
    <a:srgbClr val="EBA7D8"/>
    <a:srgbClr val="E58FCC"/>
    <a:srgbClr val="E17FC5"/>
    <a:srgbClr val="DA64B8"/>
    <a:srgbClr val="FF0000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7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2A303-B758-47B5-86C5-B1632A9C24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037FE-70B7-4B6E-988A-74D4A33B60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7E90E-502C-40C1-825F-024EA369F9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B4666-F45D-485F-B4B4-040C524E19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FE47E-4B34-4368-9F23-85F60873C2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08876-97A4-459C-9843-8477F5FD8E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3F106-EEBF-4E54-A1FE-69B9F92B1D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20EB5-F42A-498F-936F-83B96C757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98919-C593-456B-8CE1-2C5FBA36AC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238FA-7E75-453A-AEDA-9F622E13A4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BC079-F988-4127-BCD5-4CADF098A4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74F3620-D52E-433B-A2C0-A89E4C2A2A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5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Discovery_Channel_Canada&amp;action=edit&amp;redlink=1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school-collection.edu.ru/catalog/res/000009ec-1000-4ddd-b260-2d0047fe0a4e/view/" TargetMode="External"/><Relationship Id="rId3" Type="http://schemas.openxmlformats.org/officeDocument/2006/relationships/hyperlink" Target="http://school-collection.edu.ru/catalog/res/000009dc-1000-4ddd-4435-4b0047fe08e0/view/" TargetMode="External"/><Relationship Id="rId7" Type="http://schemas.openxmlformats.org/officeDocument/2006/relationships/hyperlink" Target="http://school-collection.edu.ru/catalog/res/000009ed-1000-4ddd-b856-320047fe0a63/view/" TargetMode="External"/><Relationship Id="rId12" Type="http://schemas.openxmlformats.org/officeDocument/2006/relationships/hyperlink" Target="https://geo-oge.sdamgia.ru/" TargetMode="External"/><Relationship Id="rId2" Type="http://schemas.openxmlformats.org/officeDocument/2006/relationships/hyperlink" Target="http://bongeo.teach.obr55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chool-collection.edu.ru/catalog/res/000009e9-1000-4ddd-dd1a-360047fe0a0f/view/" TargetMode="External"/><Relationship Id="rId11" Type="http://schemas.openxmlformats.org/officeDocument/2006/relationships/hyperlink" Target="http://school-collection.edu.ru/catalog/res/49c6d14b-2e0f-4317-9114-a8c5a4acba2a/view/" TargetMode="External"/><Relationship Id="rId5" Type="http://schemas.openxmlformats.org/officeDocument/2006/relationships/hyperlink" Target="http://school-collection.edu.ru/catalog/res/000009db-1000-4ddd-dfe7-460047fe08b1/view/" TargetMode="External"/><Relationship Id="rId10" Type="http://schemas.openxmlformats.org/officeDocument/2006/relationships/hyperlink" Target="http://school-collection.edu.ru/catalog/res/000009e5-1000-4ddd-e324-320047fe09ad/view/" TargetMode="External"/><Relationship Id="rId4" Type="http://schemas.openxmlformats.org/officeDocument/2006/relationships/hyperlink" Target="http://school-collection.edu.ru/catalog/res/000009e0-1000-4ddd-5657-320047fe0941/view/" TargetMode="External"/><Relationship Id="rId9" Type="http://schemas.openxmlformats.org/officeDocument/2006/relationships/hyperlink" Target="http://school-collection.edu.ru/catalog/res/000009f4-1000-4ddd-0791-470047fe0afc/view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www.respectme.ru/aphorism/author/%D0%90%D0%BD%D0%B0%D1%82%D0%BE%D0%BB%D1%8C+%D0%A4%D1%80%D0%B0%D0%BD%D1%81: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313" y="1714500"/>
            <a:ext cx="8643937" cy="1752600"/>
          </a:xfrm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ru-RU" sz="5400" b="1" i="1" smtClean="0">
                <a:solidFill>
                  <a:schemeClr val="bg1"/>
                </a:solidFill>
                <a:latin typeface="Consolas" pitchFamily="49" charset="0"/>
              </a:rPr>
              <a:t>Научиться можно только тому, что любишь</a:t>
            </a:r>
          </a:p>
          <a:p>
            <a:pPr eaLnBrk="1" hangingPunct="1">
              <a:spcBef>
                <a:spcPct val="50000"/>
              </a:spcBef>
            </a:pPr>
            <a:endParaRPr lang="ru-RU" sz="4000" b="1" smtClean="0">
              <a:solidFill>
                <a:schemeClr val="bg1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ru-RU" sz="3600" b="1" smtClean="0">
                <a:solidFill>
                  <a:schemeClr val="bg1"/>
                </a:solidFill>
              </a:rPr>
              <a:t>Иоганн Вольфганг Гете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4338" name="Picture 6" descr="01-91"/>
          <p:cNvPicPr>
            <a:picLocks noChangeAspect="1" noChangeArrowheads="1"/>
          </p:cNvPicPr>
          <p:nvPr/>
        </p:nvPicPr>
        <p:blipFill>
          <a:blip r:embed="rId2"/>
          <a:srcRect b="5211"/>
          <a:stretch>
            <a:fillRect/>
          </a:stretch>
        </p:blipFill>
        <p:spPr bwMode="auto">
          <a:xfrm>
            <a:off x="-36513" y="-26988"/>
            <a:ext cx="9144001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7"/>
          <p:cNvSpPr txBox="1">
            <a:spLocks noChangeArrowheads="1"/>
          </p:cNvSpPr>
          <p:nvPr/>
        </p:nvSpPr>
        <p:spPr bwMode="auto">
          <a:xfrm>
            <a:off x="395288" y="836613"/>
            <a:ext cx="8424862" cy="3960812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2400">
              <a:solidFill>
                <a:srgbClr val="000000"/>
              </a:solidFill>
            </a:endParaRPr>
          </a:p>
          <a:p>
            <a:pPr algn="ctr"/>
            <a:endParaRPr lang="ru-RU" sz="2400">
              <a:solidFill>
                <a:srgbClr val="000000"/>
              </a:solidFill>
            </a:endParaRPr>
          </a:p>
          <a:p>
            <a:pPr algn="ctr"/>
            <a:r>
              <a:rPr lang="ru-RU" sz="3600" b="1">
                <a:solidFill>
                  <a:schemeClr val="accent2"/>
                </a:solidFill>
              </a:rPr>
              <a:t>Приёмы повышения мотивации </a:t>
            </a:r>
          </a:p>
          <a:p>
            <a:pPr algn="ctr"/>
            <a:r>
              <a:rPr lang="ru-RU" sz="3600" b="1">
                <a:solidFill>
                  <a:schemeClr val="accent2"/>
                </a:solidFill>
              </a:rPr>
              <a:t>учеников к изучению </a:t>
            </a:r>
          </a:p>
          <a:p>
            <a:pPr algn="ctr"/>
            <a:r>
              <a:rPr lang="ru-RU" sz="3600" b="1">
                <a:solidFill>
                  <a:schemeClr val="accent2"/>
                </a:solidFill>
              </a:rPr>
              <a:t>ГЕОГРАФИИ</a:t>
            </a:r>
            <a:endParaRPr lang="ru-RU" sz="3600" b="1">
              <a:solidFill>
                <a:schemeClr val="accent2"/>
              </a:solidFill>
              <a:latin typeface="Times New Roman" pitchFamily="18" charset="0"/>
            </a:endParaRPr>
          </a:p>
          <a:p>
            <a:endParaRPr lang="ru-RU" sz="3600">
              <a:solidFill>
                <a:schemeClr val="accent2"/>
              </a:solidFill>
            </a:endParaRPr>
          </a:p>
        </p:txBody>
      </p:sp>
      <p:sp>
        <p:nvSpPr>
          <p:cNvPr id="14340" name="Freeform 8"/>
          <p:cNvSpPr>
            <a:spLocks/>
          </p:cNvSpPr>
          <p:nvPr/>
        </p:nvSpPr>
        <p:spPr bwMode="auto">
          <a:xfrm rot="1043890">
            <a:off x="5795963" y="1916113"/>
            <a:ext cx="2441575" cy="73025"/>
          </a:xfrm>
          <a:custGeom>
            <a:avLst/>
            <a:gdLst>
              <a:gd name="T0" fmla="*/ 0 w 1361"/>
              <a:gd name="T1" fmla="*/ 136 h 136"/>
              <a:gd name="T2" fmla="*/ 726 w 1361"/>
              <a:gd name="T3" fmla="*/ 0 h 136"/>
              <a:gd name="T4" fmla="*/ 1361 w 1361"/>
              <a:gd name="T5" fmla="*/ 136 h 136"/>
              <a:gd name="T6" fmla="*/ 0 60000 65536"/>
              <a:gd name="T7" fmla="*/ 0 60000 65536"/>
              <a:gd name="T8" fmla="*/ 0 60000 65536"/>
              <a:gd name="T9" fmla="*/ 0 w 1361"/>
              <a:gd name="T10" fmla="*/ 0 h 136"/>
              <a:gd name="T11" fmla="*/ 1361 w 1361"/>
              <a:gd name="T12" fmla="*/ 136 h 1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61" h="136">
                <a:moveTo>
                  <a:pt x="0" y="136"/>
                </a:moveTo>
                <a:cubicBezTo>
                  <a:pt x="249" y="68"/>
                  <a:pt x="499" y="0"/>
                  <a:pt x="726" y="0"/>
                </a:cubicBezTo>
                <a:cubicBezTo>
                  <a:pt x="953" y="0"/>
                  <a:pt x="1157" y="68"/>
                  <a:pt x="1361" y="136"/>
                </a:cubicBezTo>
              </a:path>
            </a:pathLst>
          </a:custGeom>
          <a:noFill/>
          <a:ln w="508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4341" name="Picture 11" descr="454404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3860800"/>
            <a:ext cx="3743325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13" descr="&amp;Kapelka Ne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66524">
            <a:off x="5029200" y="896938"/>
            <a:ext cx="3463925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2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5364" name="Picture 7" descr="og_og_146037384526778158"/>
          <p:cNvPicPr>
            <a:picLocks noChangeAspect="1" noChangeArrowheads="1"/>
          </p:cNvPicPr>
          <p:nvPr/>
        </p:nvPicPr>
        <p:blipFill>
          <a:blip r:embed="rId2"/>
          <a:srcRect l="8514" r="11485"/>
          <a:stretch>
            <a:fillRect/>
          </a:stretch>
        </p:blipFill>
        <p:spPr bwMode="auto">
          <a:xfrm>
            <a:off x="539750" y="1557338"/>
            <a:ext cx="7777163" cy="508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 l="13139" r="14598"/>
          <a:stretch>
            <a:fillRect/>
          </a:stretch>
        </p:blipFill>
        <p:spPr bwMode="auto">
          <a:xfrm>
            <a:off x="4143375" y="1785938"/>
            <a:ext cx="785813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Pacmania_Cyrilli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44450"/>
            <a:ext cx="9217025" cy="2425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6386" name="Picture 6"/>
          <p:cNvPicPr>
            <a:picLocks noChangeAspect="1" noChangeArrowheads="1"/>
          </p:cNvPicPr>
          <p:nvPr/>
        </p:nvPicPr>
        <p:blipFill>
          <a:blip r:embed="rId3">
            <a:lum bright="-20000"/>
          </a:blip>
          <a:srcRect l="19922" t="17639" r="2930" b="11432"/>
          <a:stretch>
            <a:fillRect/>
          </a:stretch>
        </p:blipFill>
        <p:spPr bwMode="auto">
          <a:xfrm>
            <a:off x="250825" y="476250"/>
            <a:ext cx="8893175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7" descr="http://alfa812.ru/files/uploads/vk.jpg"/>
          <p:cNvPicPr>
            <a:picLocks noChangeAspect="1" noChangeArrowheads="1"/>
          </p:cNvPicPr>
          <p:nvPr/>
        </p:nvPicPr>
        <p:blipFill>
          <a:blip r:embed="rId4"/>
          <a:srcRect l="13139" r="14598"/>
          <a:stretch>
            <a:fillRect/>
          </a:stretch>
        </p:blipFill>
        <p:spPr bwMode="auto">
          <a:xfrm>
            <a:off x="7929563" y="6038850"/>
            <a:ext cx="785812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135937" cy="2520950"/>
          </a:xfrm>
        </p:spPr>
        <p:txBody>
          <a:bodyPr/>
          <a:lstStyle/>
          <a:p>
            <a:pPr eaLnBrk="1" hangingPunct="1"/>
            <a:r>
              <a:rPr lang="ru-RU" sz="3200" smtClean="0"/>
              <a:t>Видео, фото, обсуждения, объявления, документы, презентации, полезные ссылки, домашние задания, планы характеристик, ведомости с оценками, памятки, отзывы об уроке.</a:t>
            </a:r>
            <a:endParaRPr lang="ru-RU" smtClean="0"/>
          </a:p>
        </p:txBody>
      </p:sp>
      <p:pic>
        <p:nvPicPr>
          <p:cNvPr id="17410" name="Picture 4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 l="19189" t="28313" r="2930" b="6778"/>
          <a:stretch>
            <a:fillRect/>
          </a:stretch>
        </p:blipFill>
        <p:spPr bwMode="auto">
          <a:xfrm>
            <a:off x="1619250" y="3141663"/>
            <a:ext cx="5761038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4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3">
            <a:lum bright="-20000"/>
          </a:blip>
          <a:srcRect l="67361" t="23419"/>
          <a:stretch>
            <a:fillRect/>
          </a:stretch>
        </p:blipFill>
        <p:spPr>
          <a:xfrm>
            <a:off x="4846638" y="765175"/>
            <a:ext cx="4297362" cy="5543550"/>
          </a:xfrm>
        </p:spPr>
      </p:pic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4">
            <a:lum bright="-20000"/>
          </a:blip>
          <a:srcRect l="22136" t="18889" r="40250" b="1723"/>
          <a:stretch>
            <a:fillRect/>
          </a:stretch>
        </p:blipFill>
        <p:spPr bwMode="auto">
          <a:xfrm>
            <a:off x="611188" y="260350"/>
            <a:ext cx="5021262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l="15495" t="11333" r="2930" b="4250"/>
          <a:stretch>
            <a:fillRect/>
          </a:stretch>
        </p:blipFill>
        <p:spPr bwMode="auto">
          <a:xfrm>
            <a:off x="285750" y="642938"/>
            <a:ext cx="8532813" cy="51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D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ru-RU" sz="3600" b="1" smtClean="0">
                <a:solidFill>
                  <a:schemeClr val="accent2"/>
                </a:solidFill>
              </a:rPr>
              <a:t>Организация внеурочной деятельности по предмету</a:t>
            </a:r>
          </a:p>
        </p:txBody>
      </p:sp>
      <p:pic>
        <p:nvPicPr>
          <p:cNvPr id="20483" name="Picture 5" descr="hello_html_m72ef0df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276475"/>
            <a:ext cx="8629650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WordArt 8"/>
          <p:cNvSpPr>
            <a:spLocks noChangeArrowheads="1" noChangeShapeType="1" noTextEdit="1"/>
          </p:cNvSpPr>
          <p:nvPr/>
        </p:nvSpPr>
        <p:spPr bwMode="auto">
          <a:xfrm>
            <a:off x="827088" y="2133600"/>
            <a:ext cx="7488237" cy="165576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Клуб любителей географии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1507" name="Picture 5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l="22884" t="16360" r="22119" b="18111"/>
          <a:stretch>
            <a:fillRect/>
          </a:stretch>
        </p:blipFill>
        <p:spPr bwMode="auto">
          <a:xfrm>
            <a:off x="107950" y="404813"/>
            <a:ext cx="8893175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1928813"/>
            <a:ext cx="1087437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2531" name="Picture 4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l="22884" t="15111" r="21745" b="16861"/>
          <a:stretch>
            <a:fillRect/>
          </a:stretch>
        </p:blipFill>
        <p:spPr bwMode="auto">
          <a:xfrm>
            <a:off x="250825" y="333375"/>
            <a:ext cx="8640763" cy="622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1928813"/>
            <a:ext cx="1087437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2">
            <a:lum bright="-30000"/>
          </a:blip>
          <a:srcRect l="22884" t="17639" r="22493" b="18111"/>
          <a:stretch>
            <a:fillRect/>
          </a:stretch>
        </p:blipFill>
        <p:spPr bwMode="auto">
          <a:xfrm>
            <a:off x="357188" y="285750"/>
            <a:ext cx="8497887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00" y="5429250"/>
            <a:ext cx="108743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 l="22884" t="16360" r="21745" b="16861"/>
          <a:stretch>
            <a:fillRect/>
          </a:stretch>
        </p:blipFill>
        <p:spPr bwMode="auto">
          <a:xfrm>
            <a:off x="250825" y="260350"/>
            <a:ext cx="8642350" cy="628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25" y="5357813"/>
            <a:ext cx="108743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5603" name="Picture 5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 l="22136" t="15111" r="21013" b="15584"/>
          <a:stretch>
            <a:fillRect/>
          </a:stretch>
        </p:blipFill>
        <p:spPr bwMode="auto">
          <a:xfrm>
            <a:off x="395288" y="384175"/>
            <a:ext cx="8497887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00" y="5357813"/>
            <a:ext cx="108743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6627" name="Picture 4"/>
          <p:cNvPicPr>
            <a:picLocks noChangeAspect="1" noChangeArrowheads="1"/>
          </p:cNvPicPr>
          <p:nvPr/>
        </p:nvPicPr>
        <p:blipFill>
          <a:blip r:embed="rId2"/>
          <a:srcRect l="22884" t="15422" r="21745" b="18111"/>
          <a:stretch>
            <a:fillRect/>
          </a:stretch>
        </p:blipFill>
        <p:spPr bwMode="auto">
          <a:xfrm>
            <a:off x="395288" y="333375"/>
            <a:ext cx="8497887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 l="22884" t="15422" r="21745" b="18111"/>
          <a:stretch>
            <a:fillRect/>
          </a:stretch>
        </p:blipFill>
        <p:spPr bwMode="auto">
          <a:xfrm>
            <a:off x="395288" y="333375"/>
            <a:ext cx="8497887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 l="13139" r="14598"/>
          <a:stretch>
            <a:fillRect/>
          </a:stretch>
        </p:blipFill>
        <p:spPr bwMode="auto">
          <a:xfrm>
            <a:off x="7858125" y="571500"/>
            <a:ext cx="785813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 l="22884" t="17442" r="21745" b="18111"/>
          <a:stretch>
            <a:fillRect/>
          </a:stretch>
        </p:blipFill>
        <p:spPr bwMode="auto">
          <a:xfrm>
            <a:off x="323850" y="333375"/>
            <a:ext cx="8569325" cy="574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 l="13139" r="14598"/>
          <a:stretch>
            <a:fillRect/>
          </a:stretch>
        </p:blipFill>
        <p:spPr bwMode="auto">
          <a:xfrm>
            <a:off x="7858125" y="571500"/>
            <a:ext cx="785813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E2E5">
            <a:alpha val="5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Chocolate cyr-l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642938"/>
            <a:ext cx="3619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Chocolate cyr-l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857250"/>
            <a:ext cx="242887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hocolate cyr-l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63" y="1000125"/>
            <a:ext cx="1500187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11" descr="http://900igr.net/data/skazki-i-igry/Deti.files/0075-159-Smotret-televiz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13" y="3800475"/>
            <a:ext cx="3333751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13" descr="http://www.3dnews.ru/assets/external/illustrations/2012/01/19/623208/Green_House_GH-TV22JLHD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1857364"/>
            <a:ext cx="571500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59" name="Picture 19" descr="http://content.foto.mail.ru/mail/elmika/_blogs/i-90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2143116"/>
            <a:ext cx="5143536" cy="3071834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17" name="Picture 5" descr="2C0Ei_ai7N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9000" y="1428750"/>
            <a:ext cx="5286375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3428992" y="2143116"/>
            <a:ext cx="5143536" cy="3216265"/>
          </a:xfrm>
          <a:prstGeom prst="rect">
            <a:avLst/>
          </a:prstGeom>
          <a:solidFill>
            <a:srgbClr val="FF00FF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softEdge rad="31750"/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sz="3200" dirty="0"/>
          </a:p>
          <a:p>
            <a:pPr algn="ctr">
              <a:spcBef>
                <a:spcPct val="50000"/>
              </a:spcBef>
              <a:defRPr/>
            </a:pPr>
            <a:r>
              <a:rPr lang="ru-RU" sz="3200" b="1" dirty="0"/>
              <a:t>Видеоролики 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3200" b="1" dirty="0"/>
              <a:t>не более 4-5 минут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1600" b="1" dirty="0"/>
              <a:t> </a:t>
            </a:r>
            <a:endParaRPr lang="ru-RU" sz="1400" b="1" dirty="0"/>
          </a:p>
          <a:p>
            <a:pPr algn="ctr">
              <a:spcBef>
                <a:spcPct val="50000"/>
              </a:spcBef>
              <a:defRPr/>
            </a:pPr>
            <a:endParaRPr lang="ru-RU" sz="3200" dirty="0"/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428992" y="2214554"/>
            <a:ext cx="5143536" cy="2923877"/>
          </a:xfrm>
          <a:prstGeom prst="rect">
            <a:avLst/>
          </a:prstGeom>
          <a:solidFill>
            <a:srgbClr val="FF00FF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softEdge rad="31750"/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sz="3200" dirty="0"/>
          </a:p>
          <a:p>
            <a:pPr algn="ctr">
              <a:spcBef>
                <a:spcPct val="50000"/>
              </a:spcBef>
              <a:defRPr/>
            </a:pPr>
            <a:r>
              <a:rPr lang="ru-RU" sz="3200" b="1" dirty="0"/>
              <a:t>Основная часть видео – Д.З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1600" b="1" dirty="0"/>
              <a:t> </a:t>
            </a:r>
            <a:endParaRPr lang="ru-RU" sz="1400" b="1" dirty="0"/>
          </a:p>
          <a:p>
            <a:pPr algn="ctr">
              <a:spcBef>
                <a:spcPct val="50000"/>
              </a:spcBef>
              <a:defRPr/>
            </a:pPr>
            <a:endParaRPr lang="ru-RU" sz="3200" dirty="0"/>
          </a:p>
        </p:txBody>
      </p:sp>
      <p:sp>
        <p:nvSpPr>
          <p:cNvPr id="20" name="Text Box 17"/>
          <p:cNvSpPr txBox="1">
            <a:spLocks noChangeArrowheads="1"/>
          </p:cNvSpPr>
          <p:nvPr/>
        </p:nvSpPr>
        <p:spPr bwMode="auto">
          <a:xfrm>
            <a:off x="3428992" y="2214554"/>
            <a:ext cx="5143536" cy="2923877"/>
          </a:xfrm>
          <a:prstGeom prst="rect">
            <a:avLst/>
          </a:prstGeom>
          <a:solidFill>
            <a:srgbClr val="FF00FF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softEdge rad="31750"/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sz="3200" dirty="0"/>
          </a:p>
          <a:p>
            <a:pPr algn="ctr">
              <a:spcBef>
                <a:spcPct val="50000"/>
              </a:spcBef>
              <a:defRPr/>
            </a:pPr>
            <a:r>
              <a:rPr lang="ru-RU" sz="3200" b="1" dirty="0"/>
              <a:t>Задания к каждому ролику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sz="1600" b="1" dirty="0"/>
              <a:t> </a:t>
            </a:r>
            <a:endParaRPr lang="ru-RU" sz="1400" b="1" dirty="0"/>
          </a:p>
          <a:p>
            <a:pPr algn="ctr">
              <a:spcBef>
                <a:spcPct val="50000"/>
              </a:spcBef>
              <a:defRPr/>
            </a:pPr>
            <a:endParaRPr lang="ru-RU" sz="3200" dirty="0"/>
          </a:p>
        </p:txBody>
      </p:sp>
      <p:pic>
        <p:nvPicPr>
          <p:cNvPr id="28690" name="Picture 7" descr="http://alfa812.ru/files/uploads/vk.jpg"/>
          <p:cNvPicPr>
            <a:picLocks noChangeAspect="1" noChangeArrowheads="1"/>
          </p:cNvPicPr>
          <p:nvPr/>
        </p:nvPicPr>
        <p:blipFill>
          <a:blip r:embed="rId7"/>
          <a:srcRect l="13139" r="14598"/>
          <a:stretch>
            <a:fillRect/>
          </a:stretch>
        </p:blipFill>
        <p:spPr bwMode="auto">
          <a:xfrm>
            <a:off x="500063" y="1857375"/>
            <a:ext cx="785812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435975" cy="557688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3600" b="1" smtClean="0">
                <a:solidFill>
                  <a:srgbClr val="FF0000"/>
                </a:solidFill>
              </a:rPr>
              <a:t>Энциклопедия великих людей </a:t>
            </a:r>
          </a:p>
          <a:p>
            <a:pPr eaLnBrk="1" hangingPunct="1">
              <a:buFontTx/>
              <a:buNone/>
            </a:pPr>
            <a:r>
              <a:rPr lang="ru-RU" sz="2800" b="1" smtClean="0"/>
              <a:t>Год выхода:</a:t>
            </a:r>
            <a:r>
              <a:rPr lang="ru-RU" sz="2800" smtClean="0"/>
              <a:t> 2006-2008 </a:t>
            </a:r>
            <a:br>
              <a:rPr lang="ru-RU" sz="2800" smtClean="0"/>
            </a:br>
            <a:r>
              <a:rPr lang="ru-RU" sz="2800" smtClean="0"/>
              <a:t>Ж</a:t>
            </a:r>
            <a:r>
              <a:rPr lang="ru-RU" sz="2800" b="1" smtClean="0"/>
              <a:t>анр:</a:t>
            </a:r>
            <a:r>
              <a:rPr lang="ru-RU" sz="2800" smtClean="0"/>
              <a:t> Научно-популярный, биографический  </a:t>
            </a:r>
          </a:p>
        </p:txBody>
      </p:sp>
      <p:pic>
        <p:nvPicPr>
          <p:cNvPr id="29699" name="Picture 6" descr="oy3Rv2s_uH0"/>
          <p:cNvPicPr>
            <a:picLocks noChangeAspect="1" noChangeArrowheads="1"/>
          </p:cNvPicPr>
          <p:nvPr/>
        </p:nvPicPr>
        <p:blipFill>
          <a:blip r:embed="rId3"/>
          <a:srcRect r="7509" b="8897"/>
          <a:stretch>
            <a:fillRect/>
          </a:stretch>
        </p:blipFill>
        <p:spPr bwMode="auto">
          <a:xfrm>
            <a:off x="5435600" y="2420938"/>
            <a:ext cx="32416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8" descr="0020-006-Nikolaj-Koperni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73042">
            <a:off x="755650" y="2420938"/>
            <a:ext cx="2085975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10" descr="MTE5NDg0MDU1MDA1MjAxOTM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497090">
            <a:off x="755650" y="4437063"/>
            <a:ext cx="20161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12" descr="2737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43213" y="2997200"/>
            <a:ext cx="2913062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42814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b="1" smtClean="0"/>
              <a:t>01 Галилео Галилей     08 Николай Коперник</a:t>
            </a:r>
          </a:p>
          <a:p>
            <a:pPr eaLnBrk="1" hangingPunct="1">
              <a:buFontTx/>
              <a:buNone/>
            </a:pPr>
            <a:r>
              <a:rPr lang="ru-RU" sz="2800" b="1" smtClean="0"/>
              <a:t>43 Марко Поло              47 Америго Веспуччи</a:t>
            </a:r>
          </a:p>
          <a:p>
            <a:pPr eaLnBrk="1" hangingPunct="1">
              <a:buFontTx/>
              <a:buNone/>
            </a:pPr>
            <a:r>
              <a:rPr lang="ru-RU" sz="2800" b="1" smtClean="0"/>
              <a:t>50 Абель Тасман            75 Генри Гудзон</a:t>
            </a:r>
          </a:p>
          <a:p>
            <a:pPr eaLnBrk="1" hangingPunct="1">
              <a:buFontTx/>
              <a:buNone/>
            </a:pPr>
            <a:r>
              <a:rPr lang="ru-RU" sz="2800" b="1" smtClean="0"/>
              <a:t>91 Френсис Дрейк         101 Руаль Амундсен</a:t>
            </a:r>
          </a:p>
          <a:p>
            <a:pPr eaLnBrk="1" hangingPunct="1">
              <a:buFontTx/>
              <a:buNone/>
            </a:pPr>
            <a:r>
              <a:rPr lang="ru-RU" sz="2800" b="1" smtClean="0"/>
              <a:t>140 Ф. Магеллан            172. И. Крузенштерн</a:t>
            </a:r>
          </a:p>
          <a:p>
            <a:pPr eaLnBrk="1" hangingPunct="1">
              <a:buFontTx/>
              <a:buNone/>
            </a:pPr>
            <a:r>
              <a:rPr lang="ru-RU" sz="2800" b="1" smtClean="0"/>
              <a:t>229 В. Беринг                 260 Х. Колумб</a:t>
            </a:r>
          </a:p>
          <a:p>
            <a:pPr eaLnBrk="1" hangingPunct="1">
              <a:buFontTx/>
              <a:buNone/>
            </a:pPr>
            <a:r>
              <a:rPr lang="ru-RU" sz="2800" b="1" smtClean="0"/>
              <a:t>261 Васко да Гама        263 Д. Бруно</a:t>
            </a:r>
          </a:p>
          <a:p>
            <a:pPr eaLnBrk="1" hangingPunct="1">
              <a:buFontTx/>
              <a:buNone/>
            </a:pPr>
            <a:endParaRPr lang="ru-RU" sz="2800" b="1" smtClean="0"/>
          </a:p>
          <a:p>
            <a:pPr eaLnBrk="1" hangingPunct="1">
              <a:buFontTx/>
              <a:buNone/>
            </a:pPr>
            <a:endParaRPr lang="ru-RU" sz="2800" b="1" smtClean="0"/>
          </a:p>
          <a:p>
            <a:pPr eaLnBrk="1" hangingPunct="1">
              <a:buFontTx/>
              <a:buNone/>
            </a:pPr>
            <a:endParaRPr lang="ru-RU" sz="2800" b="1" smtClean="0"/>
          </a:p>
          <a:p>
            <a:pPr eaLnBrk="1" hangingPunct="1">
              <a:buFontTx/>
              <a:buNone/>
            </a:pPr>
            <a:endParaRPr lang="ru-RU" smtClean="0"/>
          </a:p>
          <a:p>
            <a:pPr eaLnBrk="1" hangingPunct="1">
              <a:buFontTx/>
              <a:buNone/>
            </a:pPr>
            <a:endParaRPr lang="ru-RU" smtClean="0"/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684213" y="765175"/>
            <a:ext cx="77041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600" b="1">
                <a:solidFill>
                  <a:srgbClr val="FF0000"/>
                </a:solidFill>
              </a:rPr>
              <a:t>  Энциклопедия великих людей</a:t>
            </a:r>
            <a:r>
              <a:rPr lang="ru-RU"/>
              <a:t> </a:t>
            </a:r>
          </a:p>
        </p:txBody>
      </p:sp>
      <p:pic>
        <p:nvPicPr>
          <p:cNvPr id="30724" name="Picture 7" descr="http://alfa812.ru/files/uploads/vk.jpg"/>
          <p:cNvPicPr>
            <a:picLocks noChangeAspect="1" noChangeArrowheads="1"/>
          </p:cNvPicPr>
          <p:nvPr/>
        </p:nvPicPr>
        <p:blipFill>
          <a:blip r:embed="rId3"/>
          <a:srcRect l="13139" r="14598"/>
          <a:stretch>
            <a:fillRect/>
          </a:stretch>
        </p:blipFill>
        <p:spPr bwMode="auto">
          <a:xfrm>
            <a:off x="8001000" y="5715000"/>
            <a:ext cx="785813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Как это работает?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smtClean="0"/>
              <a:t>канал </a:t>
            </a:r>
            <a:r>
              <a:rPr lang="ru-RU" sz="2800" u="sng" smtClean="0">
                <a:hlinkClick r:id="rId3" tooltip="Discovery Channel Canada (страница отсутствует)"/>
              </a:rPr>
              <a:t>Discovery </a:t>
            </a:r>
            <a:r>
              <a:rPr lang="ru-RU" sz="2800" smtClean="0"/>
              <a:t> 260 серий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Автомобили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Ковры индейцев Навахо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Хлеб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Природный каучук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Консервированные помидоры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Черная икра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Локомотивы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800" b="1" smtClean="0"/>
              <a:t>Крокодиловые сумки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sz="2800" b="1" smtClean="0"/>
          </a:p>
        </p:txBody>
      </p:sp>
      <p:pic>
        <p:nvPicPr>
          <p:cNvPr id="31748" name="Picture 5" descr="Как это работает? (Как это сделано?) — How It’s Made (2001-2013) 1,2,3,4,5,6,7,8,9,10,11,12,13,14,15,16,17,18,19,21 сезон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1773238"/>
            <a:ext cx="2865438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7" descr="http://alfa812.ru/files/uploads/vk.jpg"/>
          <p:cNvPicPr>
            <a:picLocks noChangeAspect="1" noChangeArrowheads="1"/>
          </p:cNvPicPr>
          <p:nvPr/>
        </p:nvPicPr>
        <p:blipFill>
          <a:blip r:embed="rId5"/>
          <a:srcRect l="13139" r="14598"/>
          <a:stretch>
            <a:fillRect/>
          </a:stretch>
        </p:blipFill>
        <p:spPr bwMode="auto">
          <a:xfrm>
            <a:off x="8143875" y="6038850"/>
            <a:ext cx="785813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56197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Видеоролики для 8-9 классов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3990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Михеевский ГОК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Как делают чай в России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Переработка отходов в России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Самый большой ледокол в мире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Путин. Итоги. Россия больше не голодает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Чудеса России. Баскунчак: Мертвое море России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Путешествие на Соловки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Вечная мерзлота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Тундровая жизнь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Россия от края до края. Сибирь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Россия от края до края. Камчатка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Россия от края до края. Арктика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Часовые пояса России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/>
              <a:t>Путин. Итоги. Россия больше не вымирает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2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2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253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25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253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C4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Интерактивные модели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684213" y="1412875"/>
            <a:ext cx="8066087" cy="518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hlinkClick r:id="rId2"/>
              </a:rPr>
              <a:t>http://bongeo.teach.obr55.ru/</a:t>
            </a:r>
            <a:endParaRPr lang="ru-RU" sz="3200"/>
          </a:p>
          <a:p>
            <a:r>
              <a:rPr lang="ru-RU" sz="3200"/>
              <a:t>Сайт учителя географии Безноговой О.Н.</a:t>
            </a:r>
          </a:p>
          <a:p>
            <a:r>
              <a:rPr lang="ru-RU" b="1"/>
              <a:t>6 класс (ЕКЦОР)</a:t>
            </a:r>
          </a:p>
          <a:p>
            <a:r>
              <a:rPr lang="ru-RU" b="1">
                <a:hlinkClick r:id="rId3"/>
              </a:rPr>
              <a:t>План местности</a:t>
            </a:r>
            <a:endParaRPr lang="ru-RU"/>
          </a:p>
          <a:p>
            <a:r>
              <a:rPr lang="ru-RU" b="1">
                <a:hlinkClick r:id="rId4"/>
              </a:rPr>
              <a:t>Вращение Земли вокруг своей оси</a:t>
            </a:r>
            <a:endParaRPr lang="ru-RU"/>
          </a:p>
          <a:p>
            <a:r>
              <a:rPr lang="ru-RU" b="1">
                <a:hlinkClick r:id="rId5"/>
              </a:rPr>
              <a:t>Географическая модель Земли</a:t>
            </a:r>
            <a:endParaRPr lang="ru-RU"/>
          </a:p>
          <a:p>
            <a:r>
              <a:rPr lang="ru-RU" b="1">
                <a:hlinkClick r:id="rId6"/>
              </a:rPr>
              <a:t>Географическое распределение давления</a:t>
            </a:r>
            <a:endParaRPr lang="ru-RU"/>
          </a:p>
          <a:p>
            <a:r>
              <a:rPr lang="ru-RU" b="1">
                <a:hlinkClick r:id="rId7"/>
              </a:rPr>
              <a:t>Дневник погоды</a:t>
            </a:r>
            <a:endParaRPr lang="ru-RU"/>
          </a:p>
          <a:p>
            <a:r>
              <a:rPr lang="ru-RU" b="1">
                <a:hlinkClick r:id="rId8"/>
              </a:rPr>
              <a:t>Погода</a:t>
            </a:r>
            <a:endParaRPr lang="ru-RU"/>
          </a:p>
          <a:p>
            <a:r>
              <a:rPr lang="ru-RU" b="1">
                <a:hlinkClick r:id="rId9"/>
              </a:rPr>
              <a:t>Мировой круговорот воды</a:t>
            </a:r>
            <a:endParaRPr lang="ru-RU"/>
          </a:p>
          <a:p>
            <a:r>
              <a:rPr lang="ru-RU" b="1">
                <a:hlinkClick r:id="rId10"/>
              </a:rPr>
              <a:t>Образование горных пород и минералов</a:t>
            </a:r>
            <a:endParaRPr lang="ru-RU" b="1"/>
          </a:p>
          <a:p>
            <a:endParaRPr lang="ru-RU" b="1"/>
          </a:p>
          <a:p>
            <a:pPr>
              <a:buFontTx/>
              <a:buChar char="•"/>
            </a:pPr>
            <a:r>
              <a:rPr lang="ru-RU" b="1" u="sng">
                <a:hlinkClick r:id="rId11"/>
              </a:rPr>
              <a:t>Единая глубоководная система Европейской части России.</a:t>
            </a:r>
            <a:endParaRPr lang="ru-RU" b="1" u="sng"/>
          </a:p>
          <a:p>
            <a:pPr>
              <a:buFontTx/>
              <a:buChar char="•"/>
            </a:pPr>
            <a:endParaRPr lang="ru-RU" b="1" u="sng"/>
          </a:p>
          <a:p>
            <a:pPr>
              <a:buFontTx/>
              <a:buChar char="•"/>
            </a:pPr>
            <a:endParaRPr lang="ru-RU"/>
          </a:p>
          <a:p>
            <a:r>
              <a:rPr lang="ru-RU"/>
              <a:t> СДАМ ОГЭ </a:t>
            </a:r>
            <a:r>
              <a:rPr lang="ru-RU">
                <a:hlinkClick r:id="rId12"/>
              </a:rPr>
              <a:t>https://geo-oge.sdamgia.ru/</a:t>
            </a:r>
            <a:endParaRPr lang="ru-RU"/>
          </a:p>
          <a:p>
            <a:r>
              <a:rPr lang="ru-RU"/>
              <a:t> 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724400"/>
            <a:ext cx="8229600" cy="1143000"/>
          </a:xfrm>
        </p:spPr>
        <p:txBody>
          <a:bodyPr/>
          <a:lstStyle/>
          <a:p>
            <a:pPr eaLnBrk="1" hangingPunct="1"/>
            <a:r>
              <a:rPr lang="ru-RU" sz="3200" b="1" smtClean="0"/>
              <a:t>Чтобы переварить знания, надо поглощать их с аппетитом.</a:t>
            </a:r>
            <a:br>
              <a:rPr lang="ru-RU" sz="3200" b="1" smtClean="0"/>
            </a:br>
            <a:r>
              <a:rPr lang="ru-RU" sz="3200" b="1" i="1" u="sng" smtClean="0">
                <a:hlinkClick r:id="rId2"/>
              </a:rPr>
              <a:t>Анатоль Франс</a:t>
            </a:r>
            <a:r>
              <a:rPr lang="ru-RU" sz="4000" smtClean="0"/>
              <a:t> </a:t>
            </a:r>
          </a:p>
        </p:txBody>
      </p:sp>
      <p:pic>
        <p:nvPicPr>
          <p:cNvPr id="34819" name="Picture 10" descr="sm_fu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268413"/>
            <a:ext cx="4281487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WordArt 11"/>
          <p:cNvSpPr>
            <a:spLocks noChangeArrowheads="1" noChangeShapeType="1" noTextEdit="1"/>
          </p:cNvSpPr>
          <p:nvPr/>
        </p:nvSpPr>
        <p:spPr bwMode="auto">
          <a:xfrm>
            <a:off x="3059113" y="620713"/>
            <a:ext cx="2881312" cy="8636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132764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на уроке...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FA9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5" descr="http://www.cliparthut.com/clip-arts/1122/red-question-mark-1122425.pn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3714750" y="1212850"/>
            <a:ext cx="3376613" cy="564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WordArt 6"/>
          <p:cNvSpPr>
            <a:spLocks noChangeArrowheads="1" noChangeShapeType="1" noTextEdit="1"/>
          </p:cNvSpPr>
          <p:nvPr/>
        </p:nvSpPr>
        <p:spPr bwMode="auto">
          <a:xfrm>
            <a:off x="571500" y="428625"/>
            <a:ext cx="2671763" cy="665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рубрика</a:t>
            </a:r>
          </a:p>
        </p:txBody>
      </p:sp>
      <p:sp>
        <p:nvSpPr>
          <p:cNvPr id="35844" name="Text Box 7"/>
          <p:cNvSpPr txBox="1">
            <a:spLocks noChangeArrowheads="1"/>
          </p:cNvSpPr>
          <p:nvPr/>
        </p:nvSpPr>
        <p:spPr bwMode="auto">
          <a:xfrm>
            <a:off x="2843213" y="1844675"/>
            <a:ext cx="4751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2143125" y="1500188"/>
            <a:ext cx="6335713" cy="579437"/>
          </a:xfrm>
          <a:prstGeom prst="rect">
            <a:avLst/>
          </a:prstGeom>
          <a:solidFill>
            <a:srgbClr val="B2D5A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Проводится в начале урока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2268538" y="2997200"/>
            <a:ext cx="6335712" cy="579438"/>
          </a:xfrm>
          <a:prstGeom prst="rect">
            <a:avLst/>
          </a:prstGeom>
          <a:solidFill>
            <a:srgbClr val="D2B2CA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Участие по желанию</a:t>
            </a: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2268538" y="3789363"/>
            <a:ext cx="6335712" cy="95408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2800" dirty="0"/>
              <a:t>Вопросы для подготовки выбираются вслепую</a:t>
            </a: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2143125" y="5000625"/>
            <a:ext cx="6335713" cy="954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Вопросы связаны с географией но не относятся к теме урока </a:t>
            </a:r>
          </a:p>
        </p:txBody>
      </p:sp>
      <p:pic>
        <p:nvPicPr>
          <p:cNvPr id="35849" name="Picture 13" descr="pocemychki"/>
          <p:cNvPicPr>
            <a:picLocks noChangeAspect="1" noChangeArrowheads="1"/>
          </p:cNvPicPr>
          <p:nvPr/>
        </p:nvPicPr>
        <p:blipFill>
          <a:blip r:embed="rId3"/>
          <a:srcRect l="13985" t="26288" r="50563"/>
          <a:stretch>
            <a:fillRect/>
          </a:stretch>
        </p:blipFill>
        <p:spPr bwMode="auto">
          <a:xfrm>
            <a:off x="214313" y="4071938"/>
            <a:ext cx="2170112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50" name="Picture 16" descr="pocemychki"/>
          <p:cNvPicPr>
            <a:picLocks noChangeAspect="1" noChangeArrowheads="1"/>
          </p:cNvPicPr>
          <p:nvPr/>
        </p:nvPicPr>
        <p:blipFill>
          <a:blip r:embed="rId3"/>
          <a:srcRect l="49400" t="29556" r="19289"/>
          <a:stretch>
            <a:fillRect/>
          </a:stretch>
        </p:blipFill>
        <p:spPr bwMode="auto">
          <a:xfrm>
            <a:off x="131763" y="1700213"/>
            <a:ext cx="1984375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9" name="Text Box 17"/>
          <p:cNvSpPr txBox="1">
            <a:spLocks noChangeArrowheads="1"/>
          </p:cNvSpPr>
          <p:nvPr/>
        </p:nvSpPr>
        <p:spPr bwMode="auto">
          <a:xfrm>
            <a:off x="2214563" y="2286000"/>
            <a:ext cx="6335712" cy="579438"/>
          </a:xfrm>
          <a:prstGeom prst="rect">
            <a:avLst/>
          </a:prstGeom>
          <a:solidFill>
            <a:srgbClr val="B6CEB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Не более 2-3 минут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2214563" y="6072188"/>
            <a:ext cx="6335712" cy="579437"/>
          </a:xfrm>
          <a:prstGeom prst="rect">
            <a:avLst/>
          </a:prstGeom>
          <a:solidFill>
            <a:srgbClr val="D2B2CA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Система бонусов</a:t>
            </a:r>
          </a:p>
        </p:txBody>
      </p:sp>
      <p:pic>
        <p:nvPicPr>
          <p:cNvPr id="35853" name="Picture 23" descr="Eurotype 20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12949">
            <a:off x="3201988" y="212725"/>
            <a:ext cx="5526087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0" grpId="0" animBg="1"/>
      <p:bldP spid="28681" grpId="0" animBg="1"/>
      <p:bldP spid="28682" grpId="0" animBg="1"/>
      <p:bldP spid="28683" grpId="0" animBg="1"/>
      <p:bldP spid="28689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Вопросы для Почемучек</a:t>
            </a:r>
            <a:b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 класс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b="1" smtClean="0"/>
              <a:t>Что такое ойкумена?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Кто плавал в море «мрака»?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Что такое сталактиты?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Почему радуга имеет форму дуги?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Где строят дома под землей?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Что называют холодильником Земли?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За какие три моря ходил А. Никитин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Вопросы для Почемучек</a:t>
            </a:r>
            <a:b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 класс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00200"/>
            <a:ext cx="8640763" cy="4525963"/>
          </a:xfrm>
        </p:spPr>
        <p:txBody>
          <a:bodyPr/>
          <a:lstStyle/>
          <a:p>
            <a:r>
              <a:rPr lang="ru-RU" b="1" smtClean="0"/>
              <a:t>Где находятся полюса холода?</a:t>
            </a:r>
          </a:p>
          <a:p>
            <a:r>
              <a:rPr lang="ru-RU" b="1" smtClean="0"/>
              <a:t>Какие вулканы самые грозные?</a:t>
            </a:r>
          </a:p>
          <a:p>
            <a:r>
              <a:rPr lang="ru-RU" b="1" smtClean="0"/>
              <a:t>В каких водоёмах можно сварить уху?</a:t>
            </a:r>
          </a:p>
          <a:p>
            <a:r>
              <a:rPr lang="ru-RU" b="1" smtClean="0"/>
              <a:t>Какие страны называют карликовыми?</a:t>
            </a:r>
          </a:p>
          <a:p>
            <a:r>
              <a:rPr lang="ru-RU" b="1" smtClean="0"/>
              <a:t>Какое море не имеет берегов?</a:t>
            </a:r>
          </a:p>
          <a:p>
            <a:r>
              <a:rPr lang="ru-RU" b="1" smtClean="0"/>
              <a:t>Где нет смены дня и ночи?</a:t>
            </a:r>
          </a:p>
          <a:p>
            <a:r>
              <a:rPr lang="ru-RU" b="1" smtClean="0"/>
              <a:t>Где находится самый южный город планеты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Вопросы для Почемучек</a:t>
            </a:r>
            <a:b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8 класс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91513" cy="4924425"/>
          </a:xfrm>
        </p:spPr>
        <p:txBody>
          <a:bodyPr/>
          <a:lstStyle/>
          <a:p>
            <a:r>
              <a:rPr lang="ru-RU" sz="2800" b="1" smtClean="0"/>
              <a:t>Откуда взялась нефть?</a:t>
            </a:r>
          </a:p>
          <a:p>
            <a:r>
              <a:rPr lang="ru-RU" sz="2800" b="1" smtClean="0"/>
              <a:t>Кто дал название русским морям?</a:t>
            </a:r>
          </a:p>
          <a:p>
            <a:r>
              <a:rPr lang="ru-RU" sz="2800" b="1" smtClean="0"/>
              <a:t>Где находиться самый большой действующий вулкан мира?</a:t>
            </a:r>
          </a:p>
          <a:p>
            <a:r>
              <a:rPr lang="ru-RU" sz="2800" b="1" smtClean="0"/>
              <a:t>Сколько названий сменили Уральские горы?</a:t>
            </a:r>
          </a:p>
          <a:p>
            <a:r>
              <a:rPr lang="ru-RU" sz="2800" b="1" smtClean="0"/>
              <a:t>Какие города входят в Серебряное кольцо России?</a:t>
            </a:r>
          </a:p>
          <a:p>
            <a:r>
              <a:rPr lang="ru-RU" sz="2800" b="1" smtClean="0"/>
              <a:t>Где  в Москве можно увидеть  СЕМЬ СЕСТЕР?</a:t>
            </a:r>
          </a:p>
          <a:p>
            <a:endParaRPr lang="ru-RU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4638"/>
            <a:ext cx="8713787" cy="1143000"/>
          </a:xfrm>
        </p:spPr>
        <p:txBody>
          <a:bodyPr/>
          <a:lstStyle/>
          <a:p>
            <a:r>
              <a:rPr lang="ru-RU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Вопросы для Почемучек 9 класс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91513" cy="50688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b="1" smtClean="0"/>
              <a:t>Где у России карман?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Самые интересные географические названия 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Почему пермяк – солёные уши, а пензяки толстопятые?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Почему Петербург называют второй Венецией?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Какая дорога самая длинная в мире?</a:t>
            </a:r>
          </a:p>
          <a:p>
            <a:pPr>
              <a:lnSpc>
                <a:spcPct val="90000"/>
              </a:lnSpc>
            </a:pPr>
            <a:r>
              <a:rPr lang="ru-RU" b="1" smtClean="0"/>
              <a:t>Почему на гербе Челябинска верблюд?</a:t>
            </a:r>
          </a:p>
          <a:p>
            <a:pPr>
              <a:lnSpc>
                <a:spcPct val="90000"/>
              </a:lnSpc>
            </a:pPr>
            <a:endParaRPr lang="ru-RU" b="1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WordArt 2"/>
          <p:cNvSpPr>
            <a:spLocks noChangeArrowheads="1" noChangeShapeType="1" noTextEdit="1"/>
          </p:cNvSpPr>
          <p:nvPr/>
        </p:nvSpPr>
        <p:spPr bwMode="auto">
          <a:xfrm>
            <a:off x="5072063" y="857250"/>
            <a:ext cx="32861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на уроке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843213" y="1844675"/>
            <a:ext cx="4751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36868" name="Picture 5" descr="1408961049_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70050"/>
            <a:ext cx="3667125" cy="518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3357563" y="1785938"/>
            <a:ext cx="5429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>
                <a:latin typeface="Book Antiqua" pitchFamily="18" charset="0"/>
              </a:rPr>
              <a:t>Помощники учителя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3286125" y="2571750"/>
            <a:ext cx="5572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>
                <a:latin typeface="Book Antiqua" pitchFamily="18" charset="0"/>
              </a:rPr>
              <a:t>Назначаются заранее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3286125" y="3357563"/>
            <a:ext cx="56435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>
                <a:latin typeface="Book Antiqua" pitchFamily="18" charset="0"/>
              </a:rPr>
              <a:t>Сидят на первой парте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3286125" y="4143375"/>
            <a:ext cx="5500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>
                <a:latin typeface="Book Antiqua" pitchFamily="18" charset="0"/>
              </a:rPr>
              <a:t>Знают больше других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4000500" y="5000625"/>
            <a:ext cx="4752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>
                <a:latin typeface="Book Antiqua" pitchFamily="18" charset="0"/>
              </a:rPr>
              <a:t>Получают оценки</a:t>
            </a:r>
          </a:p>
        </p:txBody>
      </p:sp>
      <p:pic>
        <p:nvPicPr>
          <p:cNvPr id="36874" name="Picture 14" descr="Eurotype 20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516814">
            <a:off x="74613" y="385763"/>
            <a:ext cx="524827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/>
      <p:bldP spid="29704" grpId="0"/>
      <p:bldP spid="29705" grpId="0"/>
      <p:bldP spid="2970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v_KomikaAxis"/>
          <p:cNvPicPr>
            <a:picLocks noChangeAspect="1" noChangeArrowheads="1"/>
          </p:cNvPicPr>
          <p:nvPr/>
        </p:nvPicPr>
        <p:blipFill>
          <a:blip r:embed="rId2"/>
          <a:srcRect l="4102" t="23785" r="4933" b="32161"/>
          <a:stretch>
            <a:fillRect/>
          </a:stretch>
        </p:blipFill>
        <p:spPr bwMode="auto">
          <a:xfrm>
            <a:off x="-36513" y="476250"/>
            <a:ext cx="9359901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9" name="Picture 15" descr="0b8bf599defde741aa9228ace62030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773238"/>
            <a:ext cx="161925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60" name="Text Box 16"/>
          <p:cNvSpPr txBox="1">
            <a:spLocks noChangeArrowheads="1"/>
          </p:cNvSpPr>
          <p:nvPr/>
        </p:nvSpPr>
        <p:spPr bwMode="auto">
          <a:xfrm>
            <a:off x="4427538" y="1700213"/>
            <a:ext cx="47529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Больше всего удивило…</a:t>
            </a:r>
          </a:p>
        </p:txBody>
      </p:sp>
      <p:pic>
        <p:nvPicPr>
          <p:cNvPr id="31762" name="Picture 18" descr="863756-happines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1989138"/>
            <a:ext cx="2303462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4500563" y="2781300"/>
            <a:ext cx="4752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Хочу похвалить..</a:t>
            </a:r>
          </a:p>
        </p:txBody>
      </p:sp>
      <p:pic>
        <p:nvPicPr>
          <p:cNvPr id="31765" name="Picture 21" descr="thinking-emoji-by-janetgonzalez-redbubble-15237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4221163"/>
            <a:ext cx="1873250" cy="154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66" name="Text Box 22"/>
          <p:cNvSpPr txBox="1">
            <a:spLocks noChangeArrowheads="1"/>
          </p:cNvSpPr>
          <p:nvPr/>
        </p:nvSpPr>
        <p:spPr bwMode="auto">
          <a:xfrm>
            <a:off x="4500563" y="3789363"/>
            <a:ext cx="47529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Есть вопрос…</a:t>
            </a:r>
          </a:p>
        </p:txBody>
      </p:sp>
      <p:pic>
        <p:nvPicPr>
          <p:cNvPr id="31770" name="Picture 26" descr="20-angry-smileys-and-emoticons-collection-smiley-symbol-44117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4075" y="4005263"/>
            <a:ext cx="2125663" cy="155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71" name="Text Box 27"/>
          <p:cNvSpPr txBox="1">
            <a:spLocks noChangeArrowheads="1"/>
          </p:cNvSpPr>
          <p:nvPr/>
        </p:nvSpPr>
        <p:spPr bwMode="auto">
          <a:xfrm>
            <a:off x="4356100" y="4797425"/>
            <a:ext cx="4752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/>
              <a:t>Критикую…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176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317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317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7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770" decel="100000"/>
                                        <p:tgtEl>
                                          <p:spTgt spid="3176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7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770" decel="100000"/>
                                        <p:tgtEl>
                                          <p:spTgt spid="317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70" decel="100000"/>
                                        <p:tgtEl>
                                          <p:spTgt spid="317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770" decel="100000"/>
                                        <p:tgtEl>
                                          <p:spTgt spid="317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31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1" dur="770" fill="hold"/>
                                        <p:tgtEl>
                                          <p:spTgt spid="31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70" decel="1000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770" decel="100000"/>
                                        <p:tgtEl>
                                          <p:spTgt spid="317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0" dur="77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7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770" decel="100000"/>
                                        <p:tgtEl>
                                          <p:spTgt spid="317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9" dur="77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1" dur="77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0" grpId="0"/>
      <p:bldP spid="31763" grpId="0"/>
      <p:bldP spid="31766" grpId="0"/>
      <p:bldP spid="3177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CC"/>
            </a:gs>
            <a:gs pos="100000">
              <a:srgbClr val="CCFFCC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&amp;Kapelka New"/>
          <p:cNvPicPr>
            <a:picLocks noChangeAspect="1" noChangeArrowheads="1"/>
          </p:cNvPicPr>
          <p:nvPr/>
        </p:nvPicPr>
        <p:blipFill>
          <a:blip r:embed="rId2"/>
          <a:srcRect t="22021" b="24585"/>
          <a:stretch>
            <a:fillRect/>
          </a:stretch>
        </p:blipFill>
        <p:spPr bwMode="auto">
          <a:xfrm>
            <a:off x="0" y="0"/>
            <a:ext cx="87122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1" name="Picture 11" descr="Smeshariki Fo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1052513"/>
            <a:ext cx="3619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468313" y="6021388"/>
            <a:ext cx="8135937" cy="608012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/>
              <a:t>Наличие ведомости на каждого  ученика </a:t>
            </a:r>
          </a:p>
        </p:txBody>
      </p:sp>
      <p:sp>
        <p:nvSpPr>
          <p:cNvPr id="30733" name="Text Box 13"/>
          <p:cNvSpPr txBox="1">
            <a:spLocks noChangeArrowheads="1"/>
          </p:cNvSpPr>
          <p:nvPr/>
        </p:nvSpPr>
        <p:spPr bwMode="auto">
          <a:xfrm>
            <a:off x="971550" y="5229225"/>
            <a:ext cx="6985000" cy="608013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Конкретный перечень по темам </a:t>
            </a:r>
          </a:p>
        </p:txBody>
      </p:sp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1619250" y="4508500"/>
            <a:ext cx="5832475" cy="608013"/>
          </a:xfrm>
          <a:prstGeom prst="rect">
            <a:avLst/>
          </a:prstGeom>
          <a:solidFill>
            <a:srgbClr val="FFCC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Нет ведомости –нет оценки</a:t>
            </a:r>
          </a:p>
        </p:txBody>
      </p:sp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2124075" y="3789363"/>
            <a:ext cx="4752975" cy="608012"/>
          </a:xfrm>
          <a:prstGeom prst="rect">
            <a:avLst/>
          </a:prstGeom>
          <a:solidFill>
            <a:srgbClr val="00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Внеурочное время</a:t>
            </a:r>
          </a:p>
        </p:txBody>
      </p:sp>
      <p:sp>
        <p:nvSpPr>
          <p:cNvPr id="30737" name="Text Box 17"/>
          <p:cNvSpPr txBox="1">
            <a:spLocks noChangeArrowheads="1"/>
          </p:cNvSpPr>
          <p:nvPr/>
        </p:nvSpPr>
        <p:spPr bwMode="auto">
          <a:xfrm>
            <a:off x="2700338" y="3141663"/>
            <a:ext cx="3600450" cy="608012"/>
          </a:xfrm>
          <a:prstGeom prst="rect">
            <a:avLst/>
          </a:prstGeom>
          <a:solidFill>
            <a:srgbClr val="FF00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/>
              <a:t>Помощь знатоков</a:t>
            </a:r>
          </a:p>
        </p:txBody>
      </p:sp>
      <p:pic>
        <p:nvPicPr>
          <p:cNvPr id="38925" name="Picture 13" descr="v_CCZoink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981075"/>
            <a:ext cx="5256213" cy="1382713"/>
          </a:xfrm>
          <a:prstGeom prst="rect">
            <a:avLst/>
          </a:prstGeom>
          <a:noFill/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2" grpId="0" animBg="1"/>
      <p:bldP spid="30733" grpId="0" animBg="1"/>
      <p:bldP spid="30734" grpId="0" animBg="1"/>
      <p:bldP spid="30735" grpId="0" animBg="1"/>
      <p:bldP spid="3073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3012" name="Rectangle 4"/>
          <p:cNvSpPr>
            <a:spLocks noChangeArrowheads="1"/>
          </p:cNvSpPr>
          <p:nvPr>
            <p:ph type="body" idx="1"/>
          </p:nvPr>
        </p:nvSpPr>
        <p:spPr>
          <a:xfrm>
            <a:off x="179388" y="1600200"/>
            <a:ext cx="8929687" cy="4525963"/>
          </a:xfrm>
          <a:noFill/>
          <a:ln/>
        </p:spPr>
        <p:txBody>
          <a:bodyPr/>
          <a:lstStyle/>
          <a:p>
            <a:pPr algn="ctr">
              <a:buFontTx/>
              <a:buNone/>
            </a:pPr>
            <a:r>
              <a:rPr lang="ru-RU" sz="4800" b="1" i="1" smtClean="0">
                <a:solidFill>
                  <a:schemeClr val="bg1"/>
                </a:solidFill>
              </a:rPr>
              <a:t>Все, что достигнуто дрессировкой, нажимом, насилием, — непрочно, </a:t>
            </a:r>
          </a:p>
          <a:p>
            <a:pPr algn="ctr">
              <a:buFontTx/>
              <a:buNone/>
            </a:pPr>
            <a:r>
              <a:rPr lang="ru-RU" sz="4800" b="1" i="1" smtClean="0">
                <a:solidFill>
                  <a:schemeClr val="bg1"/>
                </a:solidFill>
              </a:rPr>
              <a:t>неверно и ненадежно</a:t>
            </a:r>
          </a:p>
          <a:p>
            <a:pPr algn="ctr">
              <a:buFontTx/>
              <a:buNone/>
            </a:pPr>
            <a:r>
              <a:rPr lang="ru-RU" sz="3600" b="1" smtClean="0">
                <a:solidFill>
                  <a:schemeClr val="bg1"/>
                </a:solidFill>
              </a:rPr>
              <a:t/>
            </a:r>
            <a:br>
              <a:rPr lang="ru-RU" sz="3600" b="1" smtClean="0">
                <a:solidFill>
                  <a:schemeClr val="bg1"/>
                </a:solidFill>
              </a:rPr>
            </a:br>
            <a:r>
              <a:rPr lang="ru-RU" sz="3600" b="1" smtClean="0">
                <a:solidFill>
                  <a:schemeClr val="bg1"/>
                </a:solidFill>
              </a:rPr>
              <a:t>Януш Корчак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481</Words>
  <Application>Microsoft Office PowerPoint</Application>
  <PresentationFormat>Экран (4:3)</PresentationFormat>
  <Paragraphs>130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7" baseType="lpstr">
      <vt:lpstr>Arial</vt:lpstr>
      <vt:lpstr>Calibri</vt:lpstr>
      <vt:lpstr>Consolas</vt:lpstr>
      <vt:lpstr>Times New Roman</vt:lpstr>
      <vt:lpstr>Book Antiqua</vt:lpstr>
      <vt:lpstr>Оформление по умолчанию</vt:lpstr>
      <vt:lpstr>Слайд 1</vt:lpstr>
      <vt:lpstr>Слайд 2</vt:lpstr>
      <vt:lpstr>Слайд 3</vt:lpstr>
      <vt:lpstr>Слайд 4</vt:lpstr>
      <vt:lpstr>Видео, фото, обсуждения, объявления, документы, презентации, полезные ссылки, домашние задания, планы характеристик, ведомости с оценками, памятки, отзывы об уроке.</vt:lpstr>
      <vt:lpstr>Слайд 6</vt:lpstr>
      <vt:lpstr>Слайд 7</vt:lpstr>
      <vt:lpstr>Организация внеурочной деятельности по предмету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Как это работает?</vt:lpstr>
      <vt:lpstr> Видеоролики для 8-9 классов</vt:lpstr>
      <vt:lpstr>Интерактивные модели</vt:lpstr>
      <vt:lpstr>Чтобы переварить знания, надо поглощать их с аппетитом. Анатоль Франс </vt:lpstr>
      <vt:lpstr>Слайд 23</vt:lpstr>
      <vt:lpstr>Вопросы для Почемучек 6 класс</vt:lpstr>
      <vt:lpstr>Вопросы для Почемучек 7 класс</vt:lpstr>
      <vt:lpstr>Вопросы для Почемучек 8 класс</vt:lpstr>
      <vt:lpstr>Вопросы для Почемучек 9 класс</vt:lpstr>
      <vt:lpstr>Слайд 28</vt:lpstr>
      <vt:lpstr>Слайд 29</vt:lpstr>
      <vt:lpstr>Слайд 30</vt:lpstr>
      <vt:lpstr>Слайд 31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</cp:revision>
  <dcterms:created xsi:type="dcterms:W3CDTF">2016-10-30T15:36:17Z</dcterms:created>
  <dcterms:modified xsi:type="dcterms:W3CDTF">2016-10-31T18:55:53Z</dcterms:modified>
</cp:coreProperties>
</file>