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22"/>
  </p:notesMasterIdLst>
  <p:sldIdLst>
    <p:sldId id="293" r:id="rId2"/>
    <p:sldId id="292" r:id="rId3"/>
    <p:sldId id="291" r:id="rId4"/>
    <p:sldId id="266" r:id="rId5"/>
    <p:sldId id="269" r:id="rId6"/>
    <p:sldId id="268" r:id="rId7"/>
    <p:sldId id="267" r:id="rId8"/>
    <p:sldId id="260" r:id="rId9"/>
    <p:sldId id="272" r:id="rId10"/>
    <p:sldId id="261" r:id="rId11"/>
    <p:sldId id="271" r:id="rId12"/>
    <p:sldId id="273" r:id="rId13"/>
    <p:sldId id="279" r:id="rId14"/>
    <p:sldId id="280" r:id="rId15"/>
    <p:sldId id="294" r:id="rId16"/>
    <p:sldId id="283" r:id="rId17"/>
    <p:sldId id="284" r:id="rId18"/>
    <p:sldId id="285" r:id="rId19"/>
    <p:sldId id="286" r:id="rId20"/>
    <p:sldId id="288" r:id="rId21"/>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69355" autoAdjust="0"/>
  </p:normalViewPr>
  <p:slideViewPr>
    <p:cSldViewPr>
      <p:cViewPr varScale="1">
        <p:scale>
          <a:sx n="49" d="100"/>
          <a:sy n="49" d="100"/>
        </p:scale>
        <p:origin x="-1956"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5DC8A8F4-FC17-481C-A653-AD5475E650A9}" type="datetimeFigureOut">
              <a:rPr lang="ru-RU"/>
              <a:pPr>
                <a:defRPr/>
              </a:pPr>
              <a:t>23.04.2017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DBA5B84C-32BA-4D59-BF21-268B62081A18}" type="slidenum">
              <a:rPr lang="ru-RU"/>
              <a:pPr>
                <a:defRPr/>
              </a:pPr>
              <a:t>‹#›</a:t>
            </a:fld>
            <a:endParaRPr lang="ru-RU"/>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Образ слайда 1"/>
          <p:cNvSpPr>
            <a:spLocks noGrp="1" noRot="1" noChangeAspect="1" noTextEdit="1"/>
          </p:cNvSpPr>
          <p:nvPr>
            <p:ph type="sldImg"/>
          </p:nvPr>
        </p:nvSpPr>
        <p:spPr bwMode="auto">
          <a:noFill/>
          <a:ln>
            <a:solidFill>
              <a:srgbClr val="000000"/>
            </a:solidFill>
            <a:miter lim="800000"/>
            <a:headEnd/>
            <a:tailEnd/>
          </a:ln>
        </p:spPr>
      </p:sp>
      <p:sp>
        <p:nvSpPr>
          <p:cNvPr id="15362"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dirty="0" smtClean="0">
              <a:latin typeface="Arial" charset="0"/>
            </a:endParaRPr>
          </a:p>
          <a:p>
            <a:pPr eaLnBrk="1" hangingPunct="1">
              <a:spcBef>
                <a:spcPct val="0"/>
              </a:spcBef>
            </a:pPr>
            <a:r>
              <a:rPr lang="ru-RU" b="1" dirty="0" smtClean="0">
                <a:latin typeface="Arial" charset="0"/>
              </a:rPr>
              <a:t>Актуальность в целом по теме – кратко….</a:t>
            </a:r>
          </a:p>
          <a:p>
            <a:pPr eaLnBrk="1" hangingPunct="1">
              <a:lnSpc>
                <a:spcPct val="150000"/>
              </a:lnSpc>
              <a:spcBef>
                <a:spcPct val="0"/>
              </a:spcBef>
            </a:pPr>
            <a:endParaRPr lang="ru-RU" b="1" dirty="0" smtClean="0">
              <a:latin typeface="Arial" charset="0"/>
            </a:endParaRPr>
          </a:p>
          <a:p>
            <a:pPr marL="0" marR="0" indent="0" algn="l" defTabSz="914400" rtl="0" eaLnBrk="1" fontAlgn="base" latinLnBrk="0" hangingPunct="1">
              <a:lnSpc>
                <a:spcPct val="150000"/>
              </a:lnSpc>
              <a:spcBef>
                <a:spcPct val="0"/>
              </a:spcBef>
              <a:spcAft>
                <a:spcPct val="0"/>
              </a:spcAft>
              <a:buClrTx/>
              <a:buSzTx/>
              <a:buFontTx/>
              <a:buNone/>
              <a:tabLst/>
              <a:defRPr/>
            </a:pPr>
            <a:r>
              <a:rPr lang="ru-RU" sz="1200" kern="1200" dirty="0" smtClean="0">
                <a:solidFill>
                  <a:schemeClr val="tx1"/>
                </a:solidFill>
                <a:latin typeface="+mn-lt"/>
                <a:ea typeface="+mn-ea"/>
                <a:cs typeface="+mn-cs"/>
              </a:rPr>
              <a:t>На современном этапе человечество столкнулось с целым рядом глобальных экологических проблем, приводящих к ухудшению качества жизни и здоровья людей, ставящих под вопрос возможность безоблачного существования жизни на Земле. Современные экологические проблемы имеют ярко выраженную тенденцию к своему дальнейшему обострению. Экологическое воспитание в настоящее время является одним из важнейших факторов преодоления экологических проблем.</a:t>
            </a:r>
          </a:p>
          <a:p>
            <a:pPr eaLnBrk="1" hangingPunct="1">
              <a:spcBef>
                <a:spcPct val="0"/>
              </a:spcBef>
            </a:pPr>
            <a:endParaRPr lang="ru-RU" dirty="0" smtClean="0">
              <a:latin typeface="Arial" charset="0"/>
            </a:endParaRPr>
          </a:p>
          <a:p>
            <a:pPr eaLnBrk="1" hangingPunct="1">
              <a:spcBef>
                <a:spcPct val="0"/>
              </a:spcBef>
            </a:pPr>
            <a:endParaRPr lang="ru-RU" dirty="0" smtClean="0">
              <a:latin typeface="Arial" charset="0"/>
            </a:endParaRPr>
          </a:p>
          <a:p>
            <a:pPr eaLnBrk="1" hangingPunct="1">
              <a:spcBef>
                <a:spcPct val="0"/>
              </a:spcBef>
            </a:pPr>
            <a:endParaRPr lang="ru-RU" dirty="0" smtClean="0">
              <a:latin typeface="Arial" charset="0"/>
            </a:endParaRPr>
          </a:p>
          <a:p>
            <a:pPr eaLnBrk="1" hangingPunct="1">
              <a:spcBef>
                <a:spcPct val="0"/>
              </a:spcBef>
            </a:pPr>
            <a:endParaRPr lang="ru-RU" dirty="0" smtClean="0">
              <a:latin typeface="Arial" charset="0"/>
            </a:endParaRPr>
          </a:p>
          <a:p>
            <a:pPr eaLnBrk="1" hangingPunct="1">
              <a:spcBef>
                <a:spcPct val="0"/>
              </a:spcBef>
            </a:pPr>
            <a:endParaRPr lang="ru-RU" dirty="0" smtClean="0">
              <a:latin typeface="Arial" charset="0"/>
            </a:endParaRPr>
          </a:p>
          <a:p>
            <a:pPr eaLnBrk="1" hangingPunct="1">
              <a:spcBef>
                <a:spcPct val="0"/>
              </a:spcBef>
            </a:pPr>
            <a:endParaRPr lang="ru-RU" dirty="0" smtClean="0"/>
          </a:p>
        </p:txBody>
      </p:sp>
      <p:sp>
        <p:nvSpPr>
          <p:cNvPr id="15363" name="Номер слайда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F1A4BF79-A9BC-4592-AF26-06C91CE29243}" type="slidenum">
              <a:rPr lang="ru-RU" sz="1200">
                <a:latin typeface="Calibri" pitchFamily="34" charset="0"/>
              </a:rPr>
              <a:pPr algn="r"/>
              <a:t>1</a:t>
            </a:fld>
            <a:endParaRPr lang="ru-RU" sz="1200">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Rot="1" noChangeAspect="1" noTextEdit="1"/>
          </p:cNvSpPr>
          <p:nvPr>
            <p:ph type="sldImg"/>
          </p:nvPr>
        </p:nvSpPr>
        <p:spPr bwMode="auto">
          <a:noFill/>
          <a:ln>
            <a:solidFill>
              <a:srgbClr val="000000"/>
            </a:solidFill>
            <a:miter lim="800000"/>
            <a:headEnd/>
            <a:tailEnd/>
          </a:ln>
        </p:spPr>
      </p:sp>
      <p:sp>
        <p:nvSpPr>
          <p:cNvPr id="17410"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ru-RU" b="1" dirty="0" smtClean="0">
                <a:latin typeface="Arial" charset="0"/>
              </a:rPr>
              <a:t> Почему детей заинтересовала эта тема?</a:t>
            </a:r>
          </a:p>
          <a:p>
            <a:r>
              <a:rPr lang="ru-RU" b="1" dirty="0" smtClean="0">
                <a:latin typeface="Arial" charset="0"/>
              </a:rPr>
              <a:t>Для </a:t>
            </a:r>
            <a:r>
              <a:rPr lang="ru-RU" b="0" dirty="0" smtClean="0">
                <a:latin typeface="Arial" charset="0"/>
              </a:rPr>
              <a:t>детей</a:t>
            </a:r>
            <a:r>
              <a:rPr lang="ru-RU" b="1" dirty="0" smtClean="0">
                <a:latin typeface="Arial" charset="0"/>
              </a:rPr>
              <a:t> </a:t>
            </a:r>
            <a:r>
              <a:rPr lang="ru-RU" b="1" dirty="0" smtClean="0">
                <a:latin typeface="Arial" charset="0"/>
              </a:rPr>
              <a:t>нашей группы эта тема актуальна, потому что</a:t>
            </a:r>
            <a:r>
              <a:rPr lang="ru-RU" b="1" dirty="0" smtClean="0">
                <a:latin typeface="Arial" charset="0"/>
              </a:rPr>
              <a:t>… </a:t>
            </a:r>
            <a:endParaRPr lang="ru-RU" b="0" dirty="0" smtClean="0">
              <a:latin typeface="Arial" charset="0"/>
            </a:endParaRPr>
          </a:p>
          <a:p>
            <a:r>
              <a:rPr lang="ru-RU" b="0" dirty="0" smtClean="0">
                <a:latin typeface="Arial" charset="0"/>
              </a:rPr>
              <a:t>Дети после выходных</a:t>
            </a:r>
            <a:r>
              <a:rPr lang="ru-RU" b="0" baseline="0" dirty="0" smtClean="0">
                <a:latin typeface="Arial" charset="0"/>
              </a:rPr>
              <a:t> дне</a:t>
            </a:r>
            <a:r>
              <a:rPr lang="ru-RU" b="0" dirty="0" smtClean="0">
                <a:latin typeface="Arial" charset="0"/>
              </a:rPr>
              <a:t>, с удовольствием рассказывают,</a:t>
            </a:r>
            <a:r>
              <a:rPr lang="ru-RU" b="0" baseline="0" dirty="0" smtClean="0">
                <a:latin typeface="Arial" charset="0"/>
              </a:rPr>
              <a:t> как гуляли всей семьей по городу, ездили на природу. Женя рассказал как всей семьей приехали на берег реки, на пикник. На берегу было много мусора, в воде находились пластиковые бутылки. Дети стали рассказывать, что в городе, в местах отдыха, тоже видели такую картину. Многое рассказали, что во дворе дома, где они живут, много скапливается бутового мусора. Некоторое сказали, что мусор находится даже на детской площадке, фантики, пластиковые бутылки, скорлупки от семечек.</a:t>
            </a:r>
          </a:p>
          <a:p>
            <a:r>
              <a:rPr lang="ru-RU" b="0" baseline="0" dirty="0" smtClean="0">
                <a:latin typeface="Arial" charset="0"/>
              </a:rPr>
              <a:t>Мы задались вопросом, что сделать, что бы наш город стал чище.</a:t>
            </a:r>
            <a:endParaRPr lang="ru-RU" b="1" dirty="0" smtClean="0">
              <a:latin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Rot="1" noChangeAspect="1" noTextEdit="1"/>
          </p:cNvSpPr>
          <p:nvPr>
            <p:ph type="sldImg"/>
          </p:nvPr>
        </p:nvSpPr>
        <p:spPr bwMode="auto">
          <a:noFill/>
          <a:ln>
            <a:solidFill>
              <a:srgbClr val="000000"/>
            </a:solidFill>
            <a:miter lim="800000"/>
            <a:headEnd/>
            <a:tailEnd/>
          </a:ln>
        </p:spPr>
      </p:sp>
      <p:sp>
        <p:nvSpPr>
          <p:cNvPr id="19458"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r>
              <a:rPr lang="ru-RU" sz="1100" dirty="0" smtClean="0"/>
              <a:t> </a:t>
            </a:r>
            <a:r>
              <a:rPr lang="ru-RU" sz="1700" dirty="0" smtClean="0">
                <a:solidFill>
                  <a:srgbClr val="FF0000"/>
                </a:solidFill>
              </a:rPr>
              <a:t>Дошкольное детство – начальный этап, формирования личности человека, его ценностной ориентации в окружающем мире. В этот период закладывается позитивное отношение к природе, к себе и окружающим людям.</a:t>
            </a:r>
            <a:endParaRPr lang="ru-RU" sz="1700" dirty="0" smtClean="0">
              <a:solidFill>
                <a:srgbClr val="FF0000"/>
              </a:solidFill>
              <a:latin typeface="Arial" charset="0"/>
            </a:endParaRPr>
          </a:p>
          <a:p>
            <a:pPr eaLnBrk="1" hangingPunct="1"/>
            <a:r>
              <a:rPr lang="ru-RU" sz="1700" dirty="0" smtClean="0">
                <a:solidFill>
                  <a:srgbClr val="FF0000"/>
                </a:solidFill>
              </a:rPr>
              <a:t> </a:t>
            </a:r>
            <a:r>
              <a:rPr lang="ru-RU" sz="1700" b="1" dirty="0" smtClean="0">
                <a:solidFill>
                  <a:srgbClr val="FF0000"/>
                </a:solidFill>
                <a:latin typeface="Arial" charset="0"/>
              </a:rPr>
              <a:t>Добавить фото</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Образ слайда 1"/>
          <p:cNvSpPr>
            <a:spLocks noGrp="1" noRot="1" noChangeAspect="1"/>
          </p:cNvSpPr>
          <p:nvPr>
            <p:ph type="sldImg"/>
          </p:nvPr>
        </p:nvSpPr>
        <p:spPr bwMode="auto">
          <a:noFill/>
          <a:ln>
            <a:solidFill>
              <a:srgbClr val="000000"/>
            </a:solidFill>
            <a:miter lim="800000"/>
            <a:headEnd/>
            <a:tailEnd/>
          </a:ln>
        </p:spPr>
      </p:sp>
      <p:sp>
        <p:nvSpPr>
          <p:cNvPr id="21506"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ru-RU" smtClean="0">
                <a:latin typeface="Arial" charset="0"/>
              </a:rPr>
              <a:t>Ц</a:t>
            </a:r>
            <a:r>
              <a:rPr lang="ru-RU" smtClean="0"/>
              <a:t>ель проекта</a:t>
            </a:r>
            <a:r>
              <a:rPr lang="ru-RU" smtClean="0">
                <a:latin typeface="Arial" charset="0"/>
              </a:rPr>
              <a:t> </a:t>
            </a:r>
            <a:r>
              <a:rPr lang="ru-RU" sz="1400" i="1" smtClean="0">
                <a:solidFill>
                  <a:srgbClr val="002060"/>
                </a:solidFill>
                <a:latin typeface="Arial" charset="0"/>
              </a:rPr>
              <a:t>«Большие проблемы маленького города»</a:t>
            </a:r>
            <a:br>
              <a:rPr lang="ru-RU" sz="1400" i="1" smtClean="0">
                <a:solidFill>
                  <a:srgbClr val="002060"/>
                </a:solidFill>
                <a:latin typeface="Arial" charset="0"/>
              </a:rPr>
            </a:br>
            <a:r>
              <a:rPr lang="ru-RU" smtClean="0">
                <a:latin typeface="Arial" charset="0"/>
              </a:rPr>
              <a:t> </a:t>
            </a:r>
            <a:r>
              <a:rPr lang="ru-RU" smtClean="0"/>
              <a:t> - воспитание  социально активного дошкольника, ответственного за состояние окружающей среды, бережно относящегося к богатствам природы и своему здоровью. </a:t>
            </a:r>
          </a:p>
        </p:txBody>
      </p:sp>
      <p:sp>
        <p:nvSpPr>
          <p:cNvPr id="21507"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0C7CF1F-5610-4575-A9A7-7F019F2D83DE}" type="slidenum">
              <a:rPr lang="ru-RU">
                <a:cs typeface="Arial" charset="0"/>
              </a:rPr>
              <a:pPr fontAlgn="base">
                <a:spcBef>
                  <a:spcPct val="0"/>
                </a:spcBef>
                <a:spcAft>
                  <a:spcPct val="0"/>
                </a:spcAft>
                <a:defRPr/>
              </a:pPr>
              <a:t>4</a:t>
            </a:fld>
            <a:endParaRPr lang="ru-RU">
              <a:cs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Образ слайда 1"/>
          <p:cNvSpPr>
            <a:spLocks noGrp="1" noRot="1" noChangeAspect="1"/>
          </p:cNvSpPr>
          <p:nvPr>
            <p:ph type="sldImg"/>
          </p:nvPr>
        </p:nvSpPr>
        <p:spPr bwMode="auto">
          <a:noFill/>
          <a:ln>
            <a:solidFill>
              <a:srgbClr val="000000"/>
            </a:solidFill>
            <a:miter lim="800000"/>
            <a:headEnd/>
            <a:tailEnd/>
          </a:ln>
        </p:spPr>
      </p:sp>
      <p:sp>
        <p:nvSpPr>
          <p:cNvPr id="23554"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latin typeface="Arial" charset="0"/>
            </a:endParaRPr>
          </a:p>
          <a:p>
            <a:pPr eaLnBrk="1" hangingPunct="1">
              <a:spcBef>
                <a:spcPct val="0"/>
              </a:spcBef>
            </a:pPr>
            <a:r>
              <a:rPr lang="ru-RU" smtClean="0"/>
              <a:t>Главн</a:t>
            </a:r>
            <a:r>
              <a:rPr lang="ru-RU" smtClean="0">
                <a:latin typeface="Arial" charset="0"/>
              </a:rPr>
              <a:t>ые </a:t>
            </a:r>
            <a:r>
              <a:rPr lang="ru-RU" smtClean="0"/>
              <a:t> задач</a:t>
            </a:r>
            <a:r>
              <a:rPr lang="ru-RU" smtClean="0">
                <a:latin typeface="Arial" charset="0"/>
              </a:rPr>
              <a:t>и</a:t>
            </a:r>
            <a:r>
              <a:rPr lang="ru-RU" smtClean="0"/>
              <a:t> п</a:t>
            </a:r>
            <a:r>
              <a:rPr lang="ru-RU" smtClean="0">
                <a:latin typeface="Arial" charset="0"/>
              </a:rPr>
              <a:t>роекта:</a:t>
            </a:r>
          </a:p>
          <a:p>
            <a:pPr eaLnBrk="1" hangingPunct="1">
              <a:spcBef>
                <a:spcPct val="0"/>
              </a:spcBef>
            </a:pPr>
            <a:r>
              <a:rPr lang="ru-RU" smtClean="0">
                <a:latin typeface="Arial" charset="0"/>
              </a:rPr>
              <a:t> </a:t>
            </a:r>
            <a:r>
              <a:rPr lang="ru-RU" smtClean="0"/>
              <a:t> </a:t>
            </a:r>
            <a:r>
              <a:rPr lang="ru-RU" smtClean="0">
                <a:latin typeface="Arial" charset="0"/>
              </a:rPr>
              <a:t>Р</a:t>
            </a:r>
            <a:r>
              <a:rPr lang="ru-RU" smtClean="0"/>
              <a:t>азвити</a:t>
            </a:r>
            <a:r>
              <a:rPr lang="ru-RU" smtClean="0">
                <a:latin typeface="Arial" charset="0"/>
              </a:rPr>
              <a:t>е</a:t>
            </a:r>
            <a:r>
              <a:rPr lang="ru-RU" smtClean="0"/>
              <a:t> любознательности и познавательной мотивации у дошкольников, через совместную деятельность</a:t>
            </a:r>
            <a:endParaRPr lang="ru-RU" smtClean="0">
              <a:latin typeface="Arial" charset="0"/>
            </a:endParaRPr>
          </a:p>
          <a:p>
            <a:pPr eaLnBrk="1" hangingPunct="1">
              <a:spcBef>
                <a:spcPct val="0"/>
              </a:spcBef>
            </a:pPr>
            <a:r>
              <a:rPr lang="ru-RU" smtClean="0"/>
              <a:t> Воспит</a:t>
            </a:r>
            <a:r>
              <a:rPr lang="ru-RU" smtClean="0">
                <a:latin typeface="Arial" charset="0"/>
              </a:rPr>
              <a:t>ание </a:t>
            </a:r>
            <a:r>
              <a:rPr lang="ru-RU" smtClean="0"/>
              <a:t> эмоционально – положительно</a:t>
            </a:r>
            <a:r>
              <a:rPr lang="ru-RU" smtClean="0">
                <a:latin typeface="Arial" charset="0"/>
              </a:rPr>
              <a:t>го, </a:t>
            </a:r>
            <a:r>
              <a:rPr lang="ru-RU" smtClean="0"/>
              <a:t> бережно</a:t>
            </a:r>
            <a:r>
              <a:rPr lang="ru-RU" smtClean="0">
                <a:latin typeface="Arial" charset="0"/>
              </a:rPr>
              <a:t>го</a:t>
            </a:r>
            <a:r>
              <a:rPr lang="ru-RU" smtClean="0"/>
              <a:t> отношени</a:t>
            </a:r>
            <a:r>
              <a:rPr lang="ru-RU" smtClean="0">
                <a:latin typeface="Arial" charset="0"/>
              </a:rPr>
              <a:t>я</a:t>
            </a:r>
            <a:r>
              <a:rPr lang="ru-RU" smtClean="0"/>
              <a:t> к объектам окружаю</a:t>
            </a:r>
            <a:r>
              <a:rPr lang="ru-RU" smtClean="0">
                <a:latin typeface="Arial" charset="0"/>
              </a:rPr>
              <a:t>щ</a:t>
            </a:r>
            <a:r>
              <a:rPr lang="ru-RU" smtClean="0"/>
              <a:t>ей природы, как к необходимому условию жизни на земле.</a:t>
            </a:r>
            <a:endParaRPr lang="ru-RU" smtClean="0">
              <a:latin typeface="Arial" charset="0"/>
            </a:endParaRPr>
          </a:p>
          <a:p>
            <a:pPr eaLnBrk="1" hangingPunct="1">
              <a:spcBef>
                <a:spcPct val="0"/>
              </a:spcBef>
            </a:pPr>
            <a:endParaRPr lang="ru-RU" smtClean="0"/>
          </a:p>
          <a:p>
            <a:pPr eaLnBrk="1" hangingPunct="1">
              <a:spcBef>
                <a:spcPct val="0"/>
              </a:spcBef>
            </a:pPr>
            <a:endParaRPr lang="ru-RU" smtClean="0"/>
          </a:p>
          <a:p>
            <a:pPr eaLnBrk="1" hangingPunct="1">
              <a:spcBef>
                <a:spcPct val="0"/>
              </a:spcBef>
            </a:pPr>
            <a:endParaRPr lang="ru-RU" smtClean="0">
              <a:latin typeface="Arial" charset="0"/>
            </a:endParaRPr>
          </a:p>
        </p:txBody>
      </p:sp>
      <p:sp>
        <p:nvSpPr>
          <p:cNvPr id="23555"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ACEA160-3288-4CB6-8486-3F9C27CEC77D}" type="slidenum">
              <a:rPr lang="ru-RU">
                <a:cs typeface="Arial" charset="0"/>
              </a:rPr>
              <a:pPr fontAlgn="base">
                <a:spcBef>
                  <a:spcPct val="0"/>
                </a:spcBef>
                <a:spcAft>
                  <a:spcPct val="0"/>
                </a:spcAft>
                <a:defRPr/>
              </a:pPr>
              <a:t>5</a:t>
            </a:fld>
            <a:endParaRPr lang="ru-RU">
              <a:cs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Образ слайда 1"/>
          <p:cNvSpPr>
            <a:spLocks noGrp="1" noRot="1" noChangeAspect="1"/>
          </p:cNvSpPr>
          <p:nvPr>
            <p:ph type="sldImg"/>
          </p:nvPr>
        </p:nvSpPr>
        <p:spPr bwMode="auto">
          <a:noFill/>
          <a:ln>
            <a:solidFill>
              <a:srgbClr val="000000"/>
            </a:solidFill>
            <a:miter lim="800000"/>
            <a:headEnd/>
            <a:tailEnd/>
          </a:ln>
        </p:spPr>
      </p:sp>
      <p:sp>
        <p:nvSpPr>
          <p:cNvPr id="25602"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ru-RU" smtClean="0"/>
              <a:t>Нашу работу мы начали с просмотра  экологическ</a:t>
            </a:r>
            <a:r>
              <a:rPr lang="ru-RU" smtClean="0">
                <a:latin typeface="Arial" charset="0"/>
              </a:rPr>
              <a:t>их </a:t>
            </a:r>
            <a:r>
              <a:rPr lang="ru-RU" smtClean="0"/>
              <a:t> познавательн</a:t>
            </a:r>
            <a:r>
              <a:rPr lang="ru-RU" smtClean="0">
                <a:latin typeface="Arial" charset="0"/>
              </a:rPr>
              <a:t>ых фильмов:</a:t>
            </a:r>
            <a:r>
              <a:rPr lang="ru-RU" smtClean="0"/>
              <a:t> «Берегите свою планету»</a:t>
            </a:r>
            <a:r>
              <a:rPr lang="ru-RU" smtClean="0">
                <a:latin typeface="Arial" charset="0"/>
              </a:rPr>
              <a:t>, </a:t>
            </a:r>
            <a:r>
              <a:rPr lang="ru-RU" smtClean="0"/>
              <a:t>«Экология и жизнь». Дети</a:t>
            </a:r>
            <a:r>
              <a:rPr lang="ru-RU" smtClean="0">
                <a:latin typeface="Arial" charset="0"/>
              </a:rPr>
              <a:t> узнали</a:t>
            </a:r>
            <a:r>
              <a:rPr lang="ru-RU" smtClean="0"/>
              <a:t>, что в скором времени может возникнуть экологическая катастрофа</a:t>
            </a:r>
            <a:r>
              <a:rPr lang="ru-RU" smtClean="0">
                <a:latin typeface="Arial" charset="0"/>
              </a:rPr>
              <a:t>. </a:t>
            </a:r>
          </a:p>
          <a:p>
            <a:pPr eaLnBrk="1" hangingPunct="1">
              <a:spcBef>
                <a:spcPct val="0"/>
              </a:spcBef>
            </a:pPr>
            <a:r>
              <a:rPr lang="ru-RU" smtClean="0">
                <a:latin typeface="Arial" charset="0"/>
              </a:rPr>
              <a:t>В</a:t>
            </a:r>
            <a:r>
              <a:rPr lang="ru-RU" smtClean="0"/>
              <a:t> последствии развития цивилизации : загрязняется почва, воздух, вода</a:t>
            </a:r>
            <a:r>
              <a:rPr lang="ru-RU" smtClean="0">
                <a:latin typeface="Arial" charset="0"/>
              </a:rPr>
              <a:t>.</a:t>
            </a:r>
          </a:p>
          <a:p>
            <a:pPr eaLnBrk="1" hangingPunct="1">
              <a:spcBef>
                <a:spcPct val="0"/>
              </a:spcBef>
            </a:pPr>
            <a:r>
              <a:rPr lang="ru-RU" smtClean="0">
                <a:latin typeface="Arial" charset="0"/>
              </a:rPr>
              <a:t> А </a:t>
            </a:r>
            <a:r>
              <a:rPr lang="ru-RU" smtClean="0"/>
              <a:t>для развития</a:t>
            </a:r>
            <a:r>
              <a:rPr lang="ru-RU" smtClean="0">
                <a:latin typeface="Arial" charset="0"/>
              </a:rPr>
              <a:t> и жизни на планете Земля - </a:t>
            </a:r>
            <a:r>
              <a:rPr lang="ru-RU" smtClean="0"/>
              <a:t> необходима чистая природа</a:t>
            </a:r>
            <a:r>
              <a:rPr lang="ru-RU" smtClean="0">
                <a:latin typeface="Arial" charset="0"/>
              </a:rPr>
              <a:t>!</a:t>
            </a:r>
            <a:r>
              <a:rPr lang="ru-RU" smtClean="0"/>
              <a:t> </a:t>
            </a:r>
            <a:endParaRPr lang="ru-RU" smtClean="0">
              <a:latin typeface="Arial" charset="0"/>
            </a:endParaRPr>
          </a:p>
          <a:p>
            <a:pPr eaLnBrk="1" hangingPunct="1">
              <a:spcBef>
                <a:spcPct val="0"/>
              </a:spcBef>
            </a:pPr>
            <a:endParaRPr lang="ru-RU" smtClean="0">
              <a:latin typeface="Arial" charset="0"/>
            </a:endParaRPr>
          </a:p>
          <a:p>
            <a:pPr eaLnBrk="1" hangingPunct="1">
              <a:spcBef>
                <a:spcPct val="0"/>
              </a:spcBef>
            </a:pPr>
            <a:r>
              <a:rPr lang="ru-RU" b="1" smtClean="0">
                <a:latin typeface="Arial" charset="0"/>
              </a:rPr>
              <a:t>ФОТО</a:t>
            </a:r>
            <a:r>
              <a:rPr lang="en-US" b="1" smtClean="0">
                <a:latin typeface="Arial" charset="0"/>
              </a:rPr>
              <a:t>???</a:t>
            </a:r>
            <a:endParaRPr lang="ru-RU" b="1" smtClean="0">
              <a:latin typeface="Arial" charset="0"/>
            </a:endParaRPr>
          </a:p>
        </p:txBody>
      </p:sp>
      <p:sp>
        <p:nvSpPr>
          <p:cNvPr id="27651"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3EC1A99-973C-4F9C-9CB7-8F3D541560CF}" type="slidenum">
              <a:rPr lang="ru-RU">
                <a:cs typeface="Arial" charset="0"/>
              </a:rPr>
              <a:pPr fontAlgn="base">
                <a:spcBef>
                  <a:spcPct val="0"/>
                </a:spcBef>
                <a:spcAft>
                  <a:spcPct val="0"/>
                </a:spcAft>
                <a:defRPr/>
              </a:pPr>
              <a:t>6</a:t>
            </a:fld>
            <a:endParaRPr lang="ru-RU">
              <a:cs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Образ слайда 1"/>
          <p:cNvSpPr>
            <a:spLocks noGrp="1" noRot="1" noChangeAspect="1"/>
          </p:cNvSpPr>
          <p:nvPr>
            <p:ph type="sldImg"/>
          </p:nvPr>
        </p:nvSpPr>
        <p:spPr bwMode="auto">
          <a:noFill/>
          <a:ln>
            <a:solidFill>
              <a:srgbClr val="000000"/>
            </a:solidFill>
            <a:miter lim="800000"/>
            <a:headEnd/>
            <a:tailEnd/>
          </a:ln>
        </p:spPr>
      </p:sp>
      <p:sp>
        <p:nvSpPr>
          <p:cNvPr id="27650"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ru-RU" smtClean="0"/>
              <a:t>Дети</a:t>
            </a:r>
            <a:r>
              <a:rPr lang="ru-RU" smtClean="0">
                <a:latin typeface="Arial" charset="0"/>
              </a:rPr>
              <a:t>, </a:t>
            </a:r>
            <a:r>
              <a:rPr lang="ru-RU" smtClean="0"/>
              <a:t> узнав,  что каждый житель планеты Земля,  ежегодно выбрасывает тонну  мусора –  а это полный кузов грузовика, пришли в ужас от этой информации</a:t>
            </a:r>
            <a:r>
              <a:rPr lang="ru-RU" smtClean="0">
                <a:latin typeface="Arial" charset="0"/>
              </a:rPr>
              <a:t>!</a:t>
            </a:r>
            <a:r>
              <a:rPr lang="ru-RU" smtClean="0"/>
              <a:t>  </a:t>
            </a:r>
          </a:p>
          <a:p>
            <a:pPr eaLnBrk="1" hangingPunct="1">
              <a:spcBef>
                <a:spcPct val="0"/>
              </a:spcBef>
            </a:pPr>
            <a:r>
              <a:rPr lang="ru-RU" smtClean="0"/>
              <a:t> А информация о том, что   самыми вредными -  являются пластиковые отходы, которые  быстро накапливаются, 1000 лет отравляет землю, сжигать пластик тоже  нельзя, т.к.  он выделяет    вредный газ,  натолкнула детей на мысль о том, что  мусор нужно не только собирать и сортировать, но и открывать современные мусороперерабатывающие заводы на которых из этого пластика можно изготавливать, например, «толстые крепкие скамейки, </a:t>
            </a:r>
            <a:r>
              <a:rPr lang="ru-RU" smtClean="0">
                <a:latin typeface="Arial" charset="0"/>
              </a:rPr>
              <a:t>большие клумбы для цветов, изготовить детские горки во все дворы нашего города </a:t>
            </a:r>
            <a:r>
              <a:rPr lang="ru-RU" smtClean="0"/>
              <a:t>или что-то другое еще можно придумать…»</a:t>
            </a:r>
          </a:p>
        </p:txBody>
      </p:sp>
      <p:sp>
        <p:nvSpPr>
          <p:cNvPr id="29699"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109E058-B82A-4E70-B247-105E7638A769}" type="slidenum">
              <a:rPr lang="ru-RU">
                <a:cs typeface="Arial" charset="0"/>
              </a:rPr>
              <a:pPr fontAlgn="base">
                <a:spcBef>
                  <a:spcPct val="0"/>
                </a:spcBef>
                <a:spcAft>
                  <a:spcPct val="0"/>
                </a:spcAft>
                <a:defRPr/>
              </a:pPr>
              <a:t>7</a:t>
            </a:fld>
            <a:endParaRPr lang="ru-RU">
              <a:cs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Образ слайда 1"/>
          <p:cNvSpPr>
            <a:spLocks noGrp="1" noRot="1" noChangeAspect="1"/>
          </p:cNvSpPr>
          <p:nvPr>
            <p:ph type="sldImg"/>
          </p:nvPr>
        </p:nvSpPr>
        <p:spPr bwMode="auto">
          <a:noFill/>
          <a:ln>
            <a:solidFill>
              <a:srgbClr val="000000"/>
            </a:solidFill>
            <a:miter lim="800000"/>
            <a:headEnd/>
            <a:tailEnd/>
          </a:ln>
        </p:spPr>
      </p:sp>
      <p:sp>
        <p:nvSpPr>
          <p:cNvPr id="29698"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ru-RU" smtClean="0"/>
              <a:t>Находясь под впечатлением от этой информации,  организовали в группе семейную акцию «Вторая жизнь пластиковых  бутылок».</a:t>
            </a:r>
          </a:p>
          <a:p>
            <a:pPr eaLnBrk="1" hangingPunct="1">
              <a:spcBef>
                <a:spcPct val="0"/>
              </a:spcBef>
            </a:pPr>
            <a:r>
              <a:rPr lang="ru-RU" smtClean="0"/>
              <a:t>В группе  появилось семейство кошек, интересные осьминоги, поросята, божьи коровки и  другие поделки, сделанные из пластика.</a:t>
            </a:r>
          </a:p>
          <a:p>
            <a:pPr eaLnBrk="1" hangingPunct="1">
              <a:spcBef>
                <a:spcPct val="0"/>
              </a:spcBef>
            </a:pPr>
            <a:r>
              <a:rPr lang="ru-RU" smtClean="0"/>
              <a:t> </a:t>
            </a:r>
          </a:p>
        </p:txBody>
      </p:sp>
      <p:sp>
        <p:nvSpPr>
          <p:cNvPr id="33795"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961D9F7-972D-43A9-A55E-3BA0E4FABF48}" type="slidenum">
              <a:rPr lang="ru-RU">
                <a:cs typeface="Arial" charset="0"/>
              </a:rPr>
              <a:pPr fontAlgn="base">
                <a:spcBef>
                  <a:spcPct val="0"/>
                </a:spcBef>
                <a:spcAft>
                  <a:spcPct val="0"/>
                </a:spcAft>
                <a:defRPr/>
              </a:pPr>
              <a:t>8</a:t>
            </a:fld>
            <a:endParaRPr lang="ru-RU">
              <a:cs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Образ слайда 1"/>
          <p:cNvSpPr>
            <a:spLocks noGrp="1" noRot="1" noChangeAspect="1"/>
          </p:cNvSpPr>
          <p:nvPr>
            <p:ph type="sldImg"/>
          </p:nvPr>
        </p:nvSpPr>
        <p:spPr bwMode="auto">
          <a:noFill/>
          <a:ln>
            <a:solidFill>
              <a:srgbClr val="000000"/>
            </a:solidFill>
            <a:miter lim="800000"/>
            <a:headEnd/>
            <a:tailEnd/>
          </a:ln>
        </p:spPr>
      </p:sp>
      <p:sp>
        <p:nvSpPr>
          <p:cNvPr id="31746"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ru-RU" smtClean="0"/>
              <a:t>Особый интерес родителей, к этой акции,  и</a:t>
            </a:r>
            <a:r>
              <a:rPr lang="ru-RU" smtClean="0">
                <a:latin typeface="Arial" charset="0"/>
              </a:rPr>
              <a:t> их </a:t>
            </a:r>
            <a:r>
              <a:rPr lang="ru-RU" smtClean="0"/>
              <a:t> креативность,  проявились  в изготовлении спортивного инвентаря, который теперь  ежедневно используется в игровой и здоровье – сберегающей деятельности.</a:t>
            </a:r>
          </a:p>
          <a:p>
            <a:pPr eaLnBrk="1" hangingPunct="1">
              <a:spcBef>
                <a:spcPct val="0"/>
              </a:spcBef>
            </a:pPr>
            <a:endParaRPr lang="ru-RU" smtClean="0"/>
          </a:p>
          <a:p>
            <a:pPr eaLnBrk="1" hangingPunct="1">
              <a:spcBef>
                <a:spcPct val="0"/>
              </a:spcBef>
            </a:pPr>
            <a:endParaRPr lang="ru-RU" smtClean="0"/>
          </a:p>
        </p:txBody>
      </p:sp>
      <p:sp>
        <p:nvSpPr>
          <p:cNvPr id="41987"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0504788-431E-4882-B1D7-AD03DC564F22}" type="slidenum">
              <a:rPr lang="ru-RU">
                <a:cs typeface="Arial" charset="0"/>
              </a:rPr>
              <a:pPr fontAlgn="base">
                <a:spcBef>
                  <a:spcPct val="0"/>
                </a:spcBef>
                <a:spcAft>
                  <a:spcPct val="0"/>
                </a:spcAft>
                <a:defRPr/>
              </a:pPr>
              <a:t>9</a:t>
            </a:fld>
            <a:endParaRPr lang="ru-RU">
              <a:cs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Образ слайда 1"/>
          <p:cNvSpPr>
            <a:spLocks noGrp="1" noRot="1" noChangeAspect="1"/>
          </p:cNvSpPr>
          <p:nvPr>
            <p:ph type="sldImg"/>
          </p:nvPr>
        </p:nvSpPr>
        <p:spPr bwMode="auto">
          <a:noFill/>
          <a:ln>
            <a:solidFill>
              <a:srgbClr val="000000"/>
            </a:solidFill>
            <a:miter lim="800000"/>
            <a:headEnd/>
            <a:tailEnd/>
          </a:ln>
        </p:spPr>
      </p:sp>
      <p:sp>
        <p:nvSpPr>
          <p:cNvPr id="33794"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ru-RU" smtClean="0"/>
              <a:t>А в рамках акции ««Поможем птицам зимой»: на территории детского сада  появилось множество разнообразных  кормушек из пластиковых бутылок</a:t>
            </a:r>
            <a:r>
              <a:rPr lang="ru-RU" smtClean="0">
                <a:latin typeface="Arial" charset="0"/>
              </a:rPr>
              <a:t>. </a:t>
            </a:r>
          </a:p>
          <a:p>
            <a:pPr eaLnBrk="1" hangingPunct="1">
              <a:spcBef>
                <a:spcPct val="0"/>
              </a:spcBef>
            </a:pPr>
            <a:r>
              <a:rPr lang="ru-RU" smtClean="0">
                <a:latin typeface="Arial" charset="0"/>
              </a:rPr>
              <a:t>А</a:t>
            </a:r>
            <a:r>
              <a:rPr lang="ru-RU" smtClean="0"/>
              <a:t> у детей появилась возможность помочь пернатым друзьям</a:t>
            </a:r>
            <a:r>
              <a:rPr lang="ru-RU" smtClean="0">
                <a:latin typeface="Arial" charset="0"/>
              </a:rPr>
              <a:t>!</a:t>
            </a:r>
          </a:p>
        </p:txBody>
      </p:sp>
      <p:sp>
        <p:nvSpPr>
          <p:cNvPr id="35843"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E97858A-847B-4B16-90F0-B604C5E59723}" type="slidenum">
              <a:rPr lang="ru-RU">
                <a:cs typeface="Arial" charset="0"/>
              </a:rPr>
              <a:pPr fontAlgn="base">
                <a:spcBef>
                  <a:spcPct val="0"/>
                </a:spcBef>
                <a:spcAft>
                  <a:spcPct val="0"/>
                </a:spcAft>
                <a:defRPr/>
              </a:pPr>
              <a:t>10</a:t>
            </a:fld>
            <a:endParaRPr lang="ru-RU">
              <a:cs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Образ слайда 1"/>
          <p:cNvSpPr>
            <a:spLocks noGrp="1" noRot="1" noChangeAspect="1"/>
          </p:cNvSpPr>
          <p:nvPr>
            <p:ph type="sldImg"/>
          </p:nvPr>
        </p:nvSpPr>
        <p:spPr bwMode="auto">
          <a:noFill/>
          <a:ln>
            <a:solidFill>
              <a:srgbClr val="000000"/>
            </a:solidFill>
            <a:miter lim="800000"/>
            <a:headEnd/>
            <a:tailEnd/>
          </a:ln>
        </p:spPr>
      </p:sp>
      <p:sp>
        <p:nvSpPr>
          <p:cNvPr id="35842"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ru-RU" smtClean="0"/>
              <a:t>Особое удовольствие дети испытали от  появления Мини-огорода на подоконнике, т.к. осуществляли не только посадку овощных культур , но и</a:t>
            </a:r>
            <a:r>
              <a:rPr lang="ru-RU" smtClean="0">
                <a:latin typeface="Arial" charset="0"/>
              </a:rPr>
              <a:t> сами </a:t>
            </a:r>
            <a:r>
              <a:rPr lang="ru-RU" smtClean="0"/>
              <a:t> изготов</a:t>
            </a:r>
            <a:r>
              <a:rPr lang="ru-RU" smtClean="0">
                <a:latin typeface="Arial" charset="0"/>
              </a:rPr>
              <a:t>или </a:t>
            </a:r>
            <a:r>
              <a:rPr lang="ru-RU" smtClean="0"/>
              <a:t> кашпо для этого.</a:t>
            </a:r>
          </a:p>
          <a:p>
            <a:pPr eaLnBrk="1" hangingPunct="1">
              <a:spcBef>
                <a:spcPct val="0"/>
              </a:spcBef>
            </a:pPr>
            <a:endParaRPr lang="ru-RU" smtClean="0"/>
          </a:p>
        </p:txBody>
      </p:sp>
      <p:sp>
        <p:nvSpPr>
          <p:cNvPr id="39939"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8AD6E45-E9FD-4C45-BB83-2B51F05B6307}" type="slidenum">
              <a:rPr lang="ru-RU">
                <a:cs typeface="Arial" charset="0"/>
              </a:rPr>
              <a:pPr fontAlgn="base">
                <a:spcBef>
                  <a:spcPct val="0"/>
                </a:spcBef>
                <a:spcAft>
                  <a:spcPct val="0"/>
                </a:spcAft>
                <a:defRPr/>
              </a:pPr>
              <a:t>11</a:t>
            </a:fld>
            <a:endParaRPr lang="ru-RU">
              <a:cs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Образ слайда 1"/>
          <p:cNvSpPr>
            <a:spLocks noGrp="1" noRot="1" noChangeAspect="1"/>
          </p:cNvSpPr>
          <p:nvPr>
            <p:ph type="sldImg"/>
          </p:nvPr>
        </p:nvSpPr>
        <p:spPr bwMode="auto">
          <a:noFill/>
          <a:ln>
            <a:solidFill>
              <a:srgbClr val="000000"/>
            </a:solidFill>
            <a:miter lim="800000"/>
            <a:headEnd/>
            <a:tailEnd/>
          </a:ln>
        </p:spPr>
      </p:sp>
      <p:sp>
        <p:nvSpPr>
          <p:cNvPr id="37890" name="Заметки 2"/>
          <p:cNvSpPr>
            <a:spLocks noGrp="1"/>
          </p:cNvSpPr>
          <p:nvPr>
            <p:ph type="body" idx="1"/>
          </p:nvPr>
        </p:nvSpPr>
        <p:spPr bwMode="auto">
          <a:noFill/>
        </p:spPr>
        <p:txBody>
          <a:bodyPr wrap="square" numCol="1" anchor="t" anchorCtr="0" compatLnSpc="1">
            <a:prstTxWarp prst="textNoShape">
              <a:avLst/>
            </a:prstTxWarp>
          </a:bodyPr>
          <a:lstStyle/>
          <a:p>
            <a:pPr marL="228600" indent="-228600" eaLnBrk="1" hangingPunct="1">
              <a:spcBef>
                <a:spcPct val="0"/>
              </a:spcBef>
            </a:pPr>
            <a:r>
              <a:rPr lang="ru-RU" dirty="0" smtClean="0"/>
              <a:t>Совместная исследовательская деятельность в семье, позволила детям подготовить презентации на разнообразные темы:</a:t>
            </a:r>
          </a:p>
          <a:p>
            <a:pPr marL="228600" indent="-228600" eaLnBrk="1" hangingPunct="1">
              <a:spcBef>
                <a:spcPct val="0"/>
              </a:spcBef>
              <a:buFontTx/>
              <a:buAutoNum type="arabicPeriod"/>
            </a:pPr>
            <a:r>
              <a:rPr lang="ru-RU" dirty="0" smtClean="0"/>
              <a:t> «Чистый воздух» - Лиза рассказала, что нужно сделать, чтобы  сохранить в городе   чистый воздух </a:t>
            </a:r>
          </a:p>
          <a:p>
            <a:pPr marL="228600" indent="-228600" eaLnBrk="1" hangingPunct="1">
              <a:spcBef>
                <a:spcPct val="0"/>
              </a:spcBef>
              <a:buFontTx/>
              <a:buAutoNum type="arabicPeriod"/>
            </a:pPr>
            <a:r>
              <a:rPr lang="ru-RU" dirty="0" smtClean="0"/>
              <a:t>«Экологические проблемы в городе» - Костя рассказал о пользе деревьев, в городе. В городе садить больше деревьев и цветов.</a:t>
            </a:r>
          </a:p>
          <a:p>
            <a:pPr marL="228600" indent="-228600" eaLnBrk="1" hangingPunct="1">
              <a:spcBef>
                <a:spcPct val="0"/>
              </a:spcBef>
              <a:buFontTx/>
              <a:buAutoNum type="arabicPeriod"/>
            </a:pPr>
            <a:endParaRPr lang="ru-RU" dirty="0" smtClean="0"/>
          </a:p>
          <a:p>
            <a:pPr marL="228600" indent="-228600" eaLnBrk="1" hangingPunct="1">
              <a:spcBef>
                <a:spcPct val="0"/>
              </a:spcBef>
            </a:pPr>
            <a:r>
              <a:rPr lang="ru-RU" dirty="0" smtClean="0"/>
              <a:t>Полина рассказала о том, что нужно сортировать мусор, это облегчить переработку на заводе. </a:t>
            </a:r>
          </a:p>
          <a:p>
            <a:pPr marL="228600" indent="-228600" eaLnBrk="1" hangingPunct="1">
              <a:spcBef>
                <a:spcPct val="0"/>
              </a:spcBef>
            </a:pPr>
            <a:r>
              <a:rPr lang="ru-RU" dirty="0" smtClean="0"/>
              <a:t>Рома рассказал, где у нас в городе встречается загрязненный  воздух.</a:t>
            </a:r>
          </a:p>
          <a:p>
            <a:pPr marL="228600" indent="-228600" eaLnBrk="1" hangingPunct="1">
              <a:spcBef>
                <a:spcPct val="0"/>
              </a:spcBef>
            </a:pPr>
            <a:r>
              <a:rPr lang="ru-RU" dirty="0" smtClean="0"/>
              <a:t>Дети узнали, что воздух в городе загрязнен на остановках, около заводов, на стоянках автомобилей. </a:t>
            </a:r>
          </a:p>
          <a:p>
            <a:pPr marL="228600" indent="-228600" eaLnBrk="1" hangingPunct="1">
              <a:spcBef>
                <a:spcPct val="0"/>
              </a:spcBef>
            </a:pPr>
            <a:endParaRPr lang="ru-RU" dirty="0" smtClean="0"/>
          </a:p>
          <a:p>
            <a:pPr marL="228600" indent="-228600" eaLnBrk="1" hangingPunct="1">
              <a:spcBef>
                <a:spcPct val="0"/>
              </a:spcBef>
            </a:pPr>
            <a:endParaRPr lang="ru-RU" dirty="0" smtClean="0"/>
          </a:p>
          <a:p>
            <a:pPr marL="228600" indent="-228600" eaLnBrk="1" hangingPunct="1">
              <a:spcBef>
                <a:spcPct val="0"/>
              </a:spcBef>
            </a:pPr>
            <a:r>
              <a:rPr lang="ru-RU" b="1" dirty="0" smtClean="0"/>
              <a:t>РАССКАЖИТЕ о презентациях детей по понятнее, посодержательнее, интереснее.</a:t>
            </a:r>
          </a:p>
        </p:txBody>
      </p:sp>
      <p:sp>
        <p:nvSpPr>
          <p:cNvPr id="44035"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8E570A3-911F-4E2D-9893-32549690B755}" type="slidenum">
              <a:rPr lang="ru-RU">
                <a:cs typeface="Arial" charset="0"/>
              </a:rPr>
              <a:pPr fontAlgn="base">
                <a:spcBef>
                  <a:spcPct val="0"/>
                </a:spcBef>
                <a:spcAft>
                  <a:spcPct val="0"/>
                </a:spcAft>
                <a:defRPr/>
              </a:pPr>
              <a:t>12</a:t>
            </a:fld>
            <a:endParaRPr lang="ru-RU">
              <a:cs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Образ слайда 1"/>
          <p:cNvSpPr>
            <a:spLocks noGrp="1" noRot="1" noChangeAspect="1"/>
          </p:cNvSpPr>
          <p:nvPr>
            <p:ph type="sldImg"/>
          </p:nvPr>
        </p:nvSpPr>
        <p:spPr bwMode="auto">
          <a:noFill/>
          <a:ln>
            <a:solidFill>
              <a:srgbClr val="000000"/>
            </a:solidFill>
            <a:miter lim="800000"/>
            <a:headEnd/>
            <a:tailEnd/>
          </a:ln>
        </p:spPr>
      </p:sp>
      <p:sp>
        <p:nvSpPr>
          <p:cNvPr id="39938"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a:p>
            <a:pPr eaLnBrk="1" hangingPunct="1">
              <a:spcBef>
                <a:spcPct val="0"/>
              </a:spcBef>
            </a:pPr>
            <a:r>
              <a:rPr lang="ru-RU" smtClean="0"/>
              <a:t>Под впечатлением сообщений,  провели в группе опыт «Грязный воздух».</a:t>
            </a:r>
          </a:p>
          <a:p>
            <a:pPr eaLnBrk="1" hangingPunct="1">
              <a:spcBef>
                <a:spcPct val="0"/>
              </a:spcBef>
            </a:pPr>
            <a:r>
              <a:rPr lang="ru-RU" smtClean="0"/>
              <a:t>  В стеклянную банку, поставили зажженную свечу, над  пламенем немного  подержали тарелочку, на дне появилась копоть. Затем ватной палочкой потрогали пятно. Дым осел на тарелочке. Вот так и в природе дым оседает на наши дома, машины, деревья, а мы дышим этим загрязненным воздухом. </a:t>
            </a:r>
          </a:p>
          <a:p>
            <a:pPr eaLnBrk="1" hangingPunct="1">
              <a:spcBef>
                <a:spcPct val="0"/>
              </a:spcBef>
            </a:pPr>
            <a:r>
              <a:rPr lang="ru-RU" smtClean="0">
                <a:latin typeface="Arial" charset="0"/>
              </a:rPr>
              <a:t>Обсудив эту ситуацию, пришли к выводу, </a:t>
            </a:r>
            <a:r>
              <a:rPr lang="ru-RU" smtClean="0"/>
              <a:t> что нужно установить фильтры на заводские трубы, сменить топливо в автомобилях, нельзя сжигать мусор</a:t>
            </a:r>
            <a:r>
              <a:rPr lang="ru-RU" smtClean="0">
                <a:latin typeface="Arial" charset="0"/>
              </a:rPr>
              <a:t>!</a:t>
            </a:r>
          </a:p>
          <a:p>
            <a:pPr eaLnBrk="1" hangingPunct="1">
              <a:spcBef>
                <a:spcPct val="0"/>
              </a:spcBef>
            </a:pPr>
            <a:r>
              <a:rPr lang="ru-RU" smtClean="0"/>
              <a:t> </a:t>
            </a:r>
          </a:p>
        </p:txBody>
      </p:sp>
      <p:sp>
        <p:nvSpPr>
          <p:cNvPr id="46083"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42CDFD5-5E47-41FF-9328-74CDA685A5FC}" type="slidenum">
              <a:rPr lang="ru-RU">
                <a:cs typeface="Arial" charset="0"/>
              </a:rPr>
              <a:pPr fontAlgn="base">
                <a:spcBef>
                  <a:spcPct val="0"/>
                </a:spcBef>
                <a:spcAft>
                  <a:spcPct val="0"/>
                </a:spcAft>
                <a:defRPr/>
              </a:pPr>
              <a:t>13</a:t>
            </a:fld>
            <a:endParaRPr lang="ru-RU">
              <a:cs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Образ слайда 1"/>
          <p:cNvSpPr>
            <a:spLocks noGrp="1" noRot="1" noChangeAspect="1"/>
          </p:cNvSpPr>
          <p:nvPr>
            <p:ph type="sldImg"/>
          </p:nvPr>
        </p:nvSpPr>
        <p:spPr bwMode="auto">
          <a:noFill/>
          <a:ln>
            <a:solidFill>
              <a:srgbClr val="000000"/>
            </a:solidFill>
            <a:miter lim="800000"/>
            <a:headEnd/>
            <a:tailEnd/>
          </a:ln>
        </p:spPr>
      </p:sp>
      <p:sp>
        <p:nvSpPr>
          <p:cNvPr id="41986"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ru-RU" dirty="0" smtClean="0"/>
              <a:t>Созданная в группе развивающая среда  экологического направления, позволяет  детям самостоятельно позна</a:t>
            </a:r>
            <a:r>
              <a:rPr lang="ru-RU" dirty="0" smtClean="0">
                <a:latin typeface="Arial" charset="0"/>
              </a:rPr>
              <a:t>вать</a:t>
            </a:r>
            <a:r>
              <a:rPr lang="ru-RU" dirty="0" smtClean="0"/>
              <a:t> окружающий мир, наблюдая за объектами живой и не живой природы. </a:t>
            </a:r>
            <a:endParaRPr lang="ru-RU" dirty="0" smtClean="0">
              <a:latin typeface="Arial" charset="0"/>
            </a:endParaRPr>
          </a:p>
          <a:p>
            <a:pPr eaLnBrk="1" hangingPunct="1">
              <a:spcBef>
                <a:spcPct val="0"/>
              </a:spcBef>
            </a:pPr>
            <a:r>
              <a:rPr lang="ru-RU" b="1" dirty="0" smtClean="0"/>
              <a:t>Созда</a:t>
            </a:r>
            <a:r>
              <a:rPr lang="ru-RU" b="1" dirty="0" smtClean="0">
                <a:latin typeface="Arial" charset="0"/>
              </a:rPr>
              <a:t>нный</a:t>
            </a:r>
            <a:r>
              <a:rPr lang="ru-RU" b="1" dirty="0" smtClean="0"/>
              <a:t> экологический </a:t>
            </a:r>
            <a:r>
              <a:rPr lang="ru-RU" b="1" dirty="0" smtClean="0">
                <a:latin typeface="Arial" charset="0"/>
              </a:rPr>
              <a:t>макет </a:t>
            </a:r>
            <a:r>
              <a:rPr lang="ru-RU" b="1" dirty="0" smtClean="0"/>
              <a:t>  «Четыре климатических зоны»</a:t>
            </a:r>
            <a:r>
              <a:rPr lang="ru-RU" b="1" dirty="0" smtClean="0">
                <a:latin typeface="Arial" charset="0"/>
              </a:rPr>
              <a:t>: </a:t>
            </a:r>
            <a:r>
              <a:rPr lang="ru-RU" b="0" dirty="0" smtClean="0">
                <a:latin typeface="Arial" charset="0"/>
              </a:rPr>
              <a:t>Антарктида, Африка,</a:t>
            </a:r>
            <a:r>
              <a:rPr lang="ru-RU" b="0" baseline="0" dirty="0" smtClean="0">
                <a:latin typeface="Arial" charset="0"/>
              </a:rPr>
              <a:t> море, лес.</a:t>
            </a:r>
            <a:endParaRPr lang="ru-RU" b="1" dirty="0" smtClean="0">
              <a:latin typeface="Arial" charset="0"/>
            </a:endParaRPr>
          </a:p>
          <a:p>
            <a:pPr eaLnBrk="1" hangingPunct="1">
              <a:spcBef>
                <a:spcPct val="0"/>
              </a:spcBef>
              <a:buFontTx/>
              <a:buChar char="•"/>
            </a:pPr>
            <a:endParaRPr lang="ru-RU" b="1" dirty="0" smtClean="0">
              <a:latin typeface="Arial" charset="0"/>
            </a:endParaRPr>
          </a:p>
          <a:p>
            <a:pPr marL="0" marR="0" indent="0" algn="l" defTabSz="914400" rtl="0" eaLnBrk="1" fontAlgn="base" latinLnBrk="0" hangingPunct="1">
              <a:lnSpc>
                <a:spcPct val="100000"/>
              </a:lnSpc>
              <a:spcBef>
                <a:spcPct val="0"/>
              </a:spcBef>
              <a:spcAft>
                <a:spcPct val="0"/>
              </a:spcAft>
              <a:buClrTx/>
              <a:buSzTx/>
              <a:buFontTx/>
              <a:buNone/>
              <a:tabLst/>
              <a:defRPr/>
            </a:pPr>
            <a:r>
              <a:rPr lang="ru-RU" sz="1200" kern="1200" dirty="0" smtClean="0">
                <a:solidFill>
                  <a:schemeClr val="tx1"/>
                </a:solidFill>
                <a:latin typeface="+mn-lt"/>
                <a:ea typeface="+mn-ea"/>
                <a:cs typeface="+mn-cs"/>
              </a:rPr>
              <a:t> </a:t>
            </a:r>
          </a:p>
          <a:p>
            <a:pPr eaLnBrk="1" hangingPunct="1">
              <a:spcBef>
                <a:spcPct val="0"/>
              </a:spcBef>
            </a:pPr>
            <a:endParaRPr lang="ru-RU" b="0" dirty="0" smtClean="0">
              <a:latin typeface="Arial" charset="0"/>
            </a:endParaRPr>
          </a:p>
          <a:p>
            <a:pPr eaLnBrk="1" hangingPunct="1">
              <a:spcBef>
                <a:spcPct val="0"/>
              </a:spcBef>
            </a:pPr>
            <a:endParaRPr lang="ru-RU" b="1" dirty="0" smtClean="0">
              <a:latin typeface="Arial" charset="0"/>
            </a:endParaRPr>
          </a:p>
          <a:p>
            <a:pPr eaLnBrk="1" hangingPunct="1">
              <a:spcBef>
                <a:spcPct val="0"/>
              </a:spcBef>
            </a:pPr>
            <a:endParaRPr lang="ru-RU" b="1" dirty="0" smtClean="0">
              <a:latin typeface="Arial" charset="0"/>
            </a:endParaRPr>
          </a:p>
          <a:p>
            <a:pPr marL="0" marR="0" indent="0" algn="l" defTabSz="914400" rtl="0" eaLnBrk="1" fontAlgn="base" latinLnBrk="0" hangingPunct="1">
              <a:lnSpc>
                <a:spcPct val="100000"/>
              </a:lnSpc>
              <a:spcBef>
                <a:spcPct val="0"/>
              </a:spcBef>
              <a:spcAft>
                <a:spcPct val="0"/>
              </a:spcAft>
              <a:buClrTx/>
              <a:buSzTx/>
              <a:buFontTx/>
              <a:buNone/>
              <a:tabLst/>
              <a:defRPr/>
            </a:pPr>
            <a:r>
              <a:rPr lang="ru-RU" b="1" dirty="0" smtClean="0">
                <a:latin typeface="Arial" charset="0"/>
              </a:rPr>
              <a:t>Этот макет позволил …. (наглядно закрепить знания о …..?)</a:t>
            </a:r>
            <a:r>
              <a:rPr lang="ru-RU" sz="1200" b="1" kern="1200" dirty="0" smtClean="0">
                <a:solidFill>
                  <a:schemeClr val="tx1"/>
                </a:solidFill>
                <a:latin typeface="+mn-lt"/>
                <a:ea typeface="+mn-ea"/>
                <a:cs typeface="+mn-cs"/>
              </a:rPr>
              <a:t> :</a:t>
            </a:r>
            <a:r>
              <a:rPr lang="ru-RU" sz="1200" kern="1200" dirty="0" smtClean="0">
                <a:solidFill>
                  <a:schemeClr val="tx1"/>
                </a:solidFill>
                <a:latin typeface="+mn-lt"/>
                <a:ea typeface="+mn-ea"/>
                <a:cs typeface="+mn-cs"/>
              </a:rPr>
              <a:t>  Обобщить и закрепить знания детей об Антарктиде, Африке, море, лесе. Познакомить детей с животными, обитающими</a:t>
            </a:r>
            <a:r>
              <a:rPr lang="ru-RU" sz="1200" kern="1200" baseline="0" dirty="0" smtClean="0">
                <a:solidFill>
                  <a:schemeClr val="tx1"/>
                </a:solidFill>
                <a:latin typeface="+mn-lt"/>
                <a:ea typeface="+mn-ea"/>
                <a:cs typeface="+mn-cs"/>
              </a:rPr>
              <a:t> в Антарктиде, Африке, в море, в лесу. </a:t>
            </a:r>
            <a:endParaRPr lang="ru-RU" sz="1200" kern="1200" dirty="0" smtClean="0">
              <a:solidFill>
                <a:schemeClr val="tx1"/>
              </a:solidFill>
              <a:latin typeface="+mn-lt"/>
              <a:ea typeface="+mn-ea"/>
              <a:cs typeface="+mn-cs"/>
            </a:endParaRPr>
          </a:p>
          <a:p>
            <a:pPr eaLnBrk="1" hangingPunct="1">
              <a:spcBef>
                <a:spcPct val="0"/>
              </a:spcBef>
            </a:pPr>
            <a:endParaRPr lang="ru-RU" b="1" dirty="0" smtClean="0">
              <a:latin typeface="Arial" charset="0"/>
            </a:endParaRPr>
          </a:p>
          <a:p>
            <a:pPr eaLnBrk="1" hangingPunct="1">
              <a:spcBef>
                <a:spcPct val="0"/>
              </a:spcBef>
            </a:pPr>
            <a:r>
              <a:rPr lang="ru-RU" dirty="0" smtClean="0"/>
              <a:t>Разработали совместно с детьми экологические знаки.</a:t>
            </a:r>
          </a:p>
        </p:txBody>
      </p:sp>
      <p:sp>
        <p:nvSpPr>
          <p:cNvPr id="48131"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8BDBA1-9EA4-41F9-8A2F-6A59B0ADDFCD}" type="slidenum">
              <a:rPr lang="ru-RU">
                <a:cs typeface="Arial" charset="0"/>
              </a:rPr>
              <a:pPr fontAlgn="base">
                <a:spcBef>
                  <a:spcPct val="0"/>
                </a:spcBef>
                <a:spcAft>
                  <a:spcPct val="0"/>
                </a:spcAft>
                <a:defRPr/>
              </a:pPr>
              <a:t>14</a:t>
            </a:fld>
            <a:endParaRPr lang="ru-RU">
              <a:cs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DBA5B84C-32BA-4D59-BF21-268B62081A18}" type="slidenum">
              <a:rPr lang="ru-RU" smtClean="0"/>
              <a:pPr>
                <a:defRPr/>
              </a:pPr>
              <a:t>15</a:t>
            </a:fld>
            <a:endParaRPr lang="ru-RU"/>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Образ слайда 1"/>
          <p:cNvSpPr>
            <a:spLocks noGrp="1" noRot="1" noChangeAspect="1"/>
          </p:cNvSpPr>
          <p:nvPr>
            <p:ph type="sldImg"/>
          </p:nvPr>
        </p:nvSpPr>
        <p:spPr bwMode="auto">
          <a:noFill/>
          <a:ln>
            <a:solidFill>
              <a:srgbClr val="000000"/>
            </a:solidFill>
            <a:miter lim="800000"/>
            <a:headEnd/>
            <a:tailEnd/>
          </a:ln>
        </p:spPr>
      </p:sp>
      <p:sp>
        <p:nvSpPr>
          <p:cNvPr id="46082"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ru-RU" b="1" dirty="0" smtClean="0"/>
              <a:t>Итоговым мероприятием стал экологический </a:t>
            </a:r>
            <a:r>
              <a:rPr lang="ru-RU" b="1" dirty="0" err="1" smtClean="0"/>
              <a:t>квест</a:t>
            </a:r>
            <a:r>
              <a:rPr lang="ru-RU" b="1" dirty="0" smtClean="0"/>
              <a:t> «Большие проблемы маленького города». Дети вмести с родителями путешествовали на нашему городу, </a:t>
            </a:r>
            <a:r>
              <a:rPr lang="ru-RU" b="1" dirty="0" smtClean="0">
                <a:latin typeface="Arial" charset="0"/>
              </a:rPr>
              <a:t>побывав</a:t>
            </a:r>
            <a:r>
              <a:rPr lang="ru-RU" b="1" dirty="0" smtClean="0"/>
              <a:t> </a:t>
            </a:r>
            <a:endParaRPr lang="ru-RU" b="1" dirty="0" smtClean="0">
              <a:latin typeface="Arial" charset="0"/>
            </a:endParaRPr>
          </a:p>
          <a:p>
            <a:pPr eaLnBrk="1" hangingPunct="1">
              <a:spcBef>
                <a:spcPct val="0"/>
              </a:spcBef>
            </a:pPr>
            <a:r>
              <a:rPr lang="ru-RU" b="1" dirty="0" smtClean="0"/>
              <a:t>в </a:t>
            </a:r>
            <a:r>
              <a:rPr lang="ru-RU" b="1" dirty="0" err="1" smtClean="0"/>
              <a:t>Гилевской</a:t>
            </a:r>
            <a:r>
              <a:rPr lang="ru-RU" b="1" dirty="0" smtClean="0"/>
              <a:t> роще</a:t>
            </a:r>
            <a:r>
              <a:rPr lang="ru-RU" b="1" dirty="0" smtClean="0">
                <a:latin typeface="Arial" charset="0"/>
              </a:rPr>
              <a:t>….(эмоции и впечатления детей)</a:t>
            </a:r>
            <a:r>
              <a:rPr lang="ru-RU" b="1" dirty="0" smtClean="0"/>
              <a:t> </a:t>
            </a:r>
            <a:endParaRPr lang="ru-RU" b="1" dirty="0" smtClean="0">
              <a:latin typeface="Arial" charset="0"/>
            </a:endParaRPr>
          </a:p>
          <a:p>
            <a:pPr eaLnBrk="1" hangingPunct="1">
              <a:spcBef>
                <a:spcPct val="0"/>
              </a:spcBef>
            </a:pPr>
            <a:r>
              <a:rPr lang="ru-RU" b="0" dirty="0" smtClean="0">
                <a:latin typeface="Arial" charset="0"/>
              </a:rPr>
              <a:t>Дети используя экологические знаки,</a:t>
            </a:r>
            <a:r>
              <a:rPr lang="ru-RU" b="0" baseline="0" dirty="0" smtClean="0">
                <a:latin typeface="Arial" charset="0"/>
              </a:rPr>
              <a:t> вспомнили и закрепили правила поведения в лесу. Максим, пояснил, что в городских парках люди отдыхают, занимаются спортом, потому что там чистый воздух. Юля добавила, что деревья – это легкие планеты, они очищают воздух, поэтому нужно садить больше деревьев.</a:t>
            </a:r>
            <a:endParaRPr lang="ru-RU" b="0" dirty="0" smtClean="0">
              <a:latin typeface="Arial" charset="0"/>
            </a:endParaRPr>
          </a:p>
          <a:p>
            <a:pPr eaLnBrk="1" hangingPunct="1">
              <a:spcBef>
                <a:spcPct val="0"/>
              </a:spcBef>
            </a:pPr>
            <a:endParaRPr lang="ru-RU" b="1" dirty="0" smtClean="0">
              <a:latin typeface="Arial" charset="0"/>
            </a:endParaRPr>
          </a:p>
          <a:p>
            <a:pPr eaLnBrk="1" hangingPunct="1">
              <a:spcBef>
                <a:spcPct val="0"/>
              </a:spcBef>
            </a:pPr>
            <a:r>
              <a:rPr lang="ru-RU" b="1" dirty="0" smtClean="0"/>
              <a:t>на Цветном бульваре</a:t>
            </a:r>
            <a:r>
              <a:rPr lang="ru-RU" b="1" dirty="0" smtClean="0">
                <a:latin typeface="Arial" charset="0"/>
              </a:rPr>
              <a:t>…</a:t>
            </a:r>
          </a:p>
          <a:p>
            <a:pPr eaLnBrk="1" hangingPunct="1">
              <a:spcBef>
                <a:spcPct val="0"/>
              </a:spcBef>
            </a:pPr>
            <a:r>
              <a:rPr lang="ru-RU" b="1" dirty="0" smtClean="0"/>
              <a:t> </a:t>
            </a:r>
            <a:r>
              <a:rPr lang="ru-RU" b="0" dirty="0" smtClean="0"/>
              <a:t>Столкнулись</a:t>
            </a:r>
            <a:r>
              <a:rPr lang="ru-RU" b="0" baseline="0" dirty="0" smtClean="0"/>
              <a:t> с проблемой мусора на городских улицах, местах отдыха. Дети  вместе с родителями собрали и отсортировали мусор, в одну корзину собрали бумагу, в другую пластиковые отходы.</a:t>
            </a:r>
            <a:endParaRPr lang="ru-RU" b="1" dirty="0" smtClean="0">
              <a:latin typeface="Arial" charset="0"/>
            </a:endParaRPr>
          </a:p>
          <a:p>
            <a:pPr eaLnBrk="1" hangingPunct="1">
              <a:spcBef>
                <a:spcPct val="0"/>
              </a:spcBef>
            </a:pPr>
            <a:r>
              <a:rPr lang="ru-RU" b="1" dirty="0" smtClean="0"/>
              <a:t>На каждой станции выполняли задания, решали экологические проблемы.</a:t>
            </a:r>
            <a:r>
              <a:rPr lang="ru-RU" b="1" dirty="0" smtClean="0">
                <a:latin typeface="Arial" charset="0"/>
              </a:rPr>
              <a:t> (*поподробнее о каждой станции – образовательный эффект)</a:t>
            </a:r>
          </a:p>
        </p:txBody>
      </p:sp>
      <p:sp>
        <p:nvSpPr>
          <p:cNvPr id="54275"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77AF4C9-A3C5-4E3E-84BC-6138AA5E5B59}" type="slidenum">
              <a:rPr lang="ru-RU">
                <a:cs typeface="Arial" charset="0"/>
              </a:rPr>
              <a:pPr fontAlgn="base">
                <a:spcBef>
                  <a:spcPct val="0"/>
                </a:spcBef>
                <a:spcAft>
                  <a:spcPct val="0"/>
                </a:spcAft>
                <a:defRPr/>
              </a:pPr>
              <a:t>16</a:t>
            </a:fld>
            <a:endParaRPr lang="ru-RU">
              <a:cs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Образ слайда 1"/>
          <p:cNvSpPr>
            <a:spLocks noGrp="1" noRot="1" noChangeAspect="1"/>
          </p:cNvSpPr>
          <p:nvPr>
            <p:ph type="sldImg"/>
          </p:nvPr>
        </p:nvSpPr>
        <p:spPr bwMode="auto">
          <a:noFill/>
          <a:ln>
            <a:solidFill>
              <a:srgbClr val="000000"/>
            </a:solidFill>
            <a:miter lim="800000"/>
            <a:headEnd/>
            <a:tailEnd/>
          </a:ln>
        </p:spPr>
      </p:sp>
      <p:sp>
        <p:nvSpPr>
          <p:cNvPr id="48130" name="Заметки 2"/>
          <p:cNvSpPr>
            <a:spLocks noGrp="1"/>
          </p:cNvSpPr>
          <p:nvPr>
            <p:ph type="body" idx="1"/>
          </p:nvPr>
        </p:nvSpPr>
        <p:spPr bwMode="auto">
          <a:noFill/>
        </p:spPr>
        <p:txBody>
          <a:bodyPr wrap="square" numCol="1"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defRPr/>
            </a:pPr>
            <a:r>
              <a:rPr lang="ru-RU" dirty="0" smtClean="0">
                <a:latin typeface="Arial" charset="0"/>
              </a:rPr>
              <a:t> </a:t>
            </a:r>
            <a:r>
              <a:rPr lang="ru-RU" dirty="0" smtClean="0">
                <a:solidFill>
                  <a:srgbClr val="FF0000"/>
                </a:solidFill>
                <a:latin typeface="Arial" charset="0"/>
              </a:rPr>
              <a:t>Экспериментальным путем выяснили</a:t>
            </a:r>
            <a:r>
              <a:rPr lang="ru-RU" dirty="0" smtClean="0">
                <a:solidFill>
                  <a:srgbClr val="FF0000"/>
                </a:solidFill>
              </a:rPr>
              <a:t>, что</a:t>
            </a:r>
            <a:r>
              <a:rPr lang="ru-RU" dirty="0" smtClean="0">
                <a:solidFill>
                  <a:srgbClr val="FF0000"/>
                </a:solidFill>
                <a:latin typeface="Arial" charset="0"/>
              </a:rPr>
              <a:t>, </a:t>
            </a:r>
            <a:r>
              <a:rPr lang="ru-RU" dirty="0" smtClean="0">
                <a:solidFill>
                  <a:srgbClr val="FF0000"/>
                </a:solidFill>
              </a:rPr>
              <a:t> если смять пластиковую бутылку, она займет меньше места в контейнере, а чтобы смять бутылку, нужно сначала открыть крышку и выпустить воздух.</a:t>
            </a:r>
          </a:p>
          <a:p>
            <a:pPr eaLnBrk="1" hangingPunct="1">
              <a:spcBef>
                <a:spcPct val="0"/>
              </a:spcBef>
            </a:pPr>
            <a:endParaRPr lang="ru-RU" b="0" dirty="0" smtClean="0"/>
          </a:p>
          <a:p>
            <a:pPr eaLnBrk="1" hangingPunct="1">
              <a:spcBef>
                <a:spcPct val="0"/>
              </a:spcBef>
            </a:pPr>
            <a:endParaRPr lang="ru-RU" b="1" dirty="0" smtClean="0"/>
          </a:p>
          <a:p>
            <a:pPr eaLnBrk="1" hangingPunct="1">
              <a:spcBef>
                <a:spcPct val="0"/>
              </a:spcBef>
            </a:pPr>
            <a:r>
              <a:rPr lang="ru-RU" b="1" dirty="0" smtClean="0"/>
              <a:t>на набережной реки Тура</a:t>
            </a:r>
            <a:r>
              <a:rPr lang="ru-RU" b="1" dirty="0" smtClean="0">
                <a:latin typeface="Arial" charset="0"/>
              </a:rPr>
              <a:t>…</a:t>
            </a:r>
            <a:r>
              <a:rPr lang="ru-RU" dirty="0" smtClean="0"/>
              <a:t> </a:t>
            </a:r>
            <a:r>
              <a:rPr lang="ru-RU" dirty="0" smtClean="0">
                <a:latin typeface="Arial" charset="0"/>
              </a:rPr>
              <a:t> обнаружили загрязнение реки …….</a:t>
            </a:r>
            <a:r>
              <a:rPr lang="ru-RU" dirty="0" smtClean="0"/>
              <a:t>очистили речку.</a:t>
            </a:r>
            <a:r>
              <a:rPr lang="ru-RU" baseline="0" dirty="0" smtClean="0"/>
              <a:t> Остап пояснил, что для человека, животных, растений нужна чистая  вода. Кристина рассказала, что заводы загрязняют река и озера, необходимо устанавливать очистительные фильтры. </a:t>
            </a:r>
            <a:endParaRPr lang="ru-RU" dirty="0" smtClean="0">
              <a:latin typeface="Arial" charset="0"/>
            </a:endParaRPr>
          </a:p>
          <a:p>
            <a:pPr eaLnBrk="1" hangingPunct="1">
              <a:spcBef>
                <a:spcPct val="0"/>
              </a:spcBef>
            </a:pPr>
            <a:endParaRPr lang="ru-RU" dirty="0" smtClean="0">
              <a:latin typeface="Arial" charset="0"/>
            </a:endParaRPr>
          </a:p>
          <a:p>
            <a:pPr eaLnBrk="1" hangingPunct="1">
              <a:spcBef>
                <a:spcPct val="0"/>
              </a:spcBef>
            </a:pPr>
            <a:r>
              <a:rPr lang="ru-RU" dirty="0" smtClean="0">
                <a:latin typeface="Arial" charset="0"/>
              </a:rPr>
              <a:t> </a:t>
            </a:r>
            <a:endParaRPr lang="ru-RU" dirty="0" smtClean="0">
              <a:solidFill>
                <a:srgbClr val="FF0000"/>
              </a:solidFill>
            </a:endParaRPr>
          </a:p>
        </p:txBody>
      </p:sp>
      <p:sp>
        <p:nvSpPr>
          <p:cNvPr id="56323"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16782E3-5A6D-450E-BA0F-0FFDCC5951AC}" type="slidenum">
              <a:rPr lang="ru-RU">
                <a:cs typeface="Arial" charset="0"/>
              </a:rPr>
              <a:pPr fontAlgn="base">
                <a:spcBef>
                  <a:spcPct val="0"/>
                </a:spcBef>
                <a:spcAft>
                  <a:spcPct val="0"/>
                </a:spcAft>
                <a:defRPr/>
              </a:pPr>
              <a:t>17</a:t>
            </a:fld>
            <a:endParaRPr lang="ru-RU">
              <a:cs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Образ слайда 1"/>
          <p:cNvSpPr>
            <a:spLocks noGrp="1" noRot="1" noChangeAspect="1"/>
          </p:cNvSpPr>
          <p:nvPr>
            <p:ph type="sldImg"/>
          </p:nvPr>
        </p:nvSpPr>
        <p:spPr bwMode="auto">
          <a:noFill/>
          <a:ln>
            <a:solidFill>
              <a:srgbClr val="000000"/>
            </a:solidFill>
            <a:miter lim="800000"/>
            <a:headEnd/>
            <a:tailEnd/>
          </a:ln>
        </p:spPr>
      </p:sp>
      <p:sp>
        <p:nvSpPr>
          <p:cNvPr id="50178"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ru-RU" dirty="0" smtClean="0">
                <a:latin typeface="Arial" charset="0"/>
              </a:rPr>
              <a:t>Поставленная с</a:t>
            </a:r>
            <a:r>
              <a:rPr lang="ru-RU" dirty="0" smtClean="0"/>
              <a:t>овместно с родителями</a:t>
            </a:r>
            <a:r>
              <a:rPr lang="ru-RU" dirty="0" smtClean="0">
                <a:latin typeface="Arial" charset="0"/>
              </a:rPr>
              <a:t>, </a:t>
            </a:r>
            <a:r>
              <a:rPr lang="ru-RU" dirty="0" smtClean="0"/>
              <a:t> </a:t>
            </a:r>
            <a:r>
              <a:rPr lang="ru-RU" dirty="0" smtClean="0">
                <a:latin typeface="Arial" charset="0"/>
              </a:rPr>
              <a:t>трогательная, несущая глубокий смысл,   инсценировка - </a:t>
            </a:r>
            <a:r>
              <a:rPr lang="ru-RU" dirty="0" smtClean="0"/>
              <a:t>«Сохраним Землю»</a:t>
            </a:r>
            <a:r>
              <a:rPr lang="ru-RU" dirty="0" smtClean="0">
                <a:latin typeface="Arial" charset="0"/>
              </a:rPr>
              <a:t>, рассказала  о зарождении жизни на земле и о том, как беззащитна Земля, если к ней относиться небрежно:</a:t>
            </a:r>
          </a:p>
          <a:p>
            <a:pPr eaLnBrk="1" hangingPunct="1">
              <a:spcBef>
                <a:spcPct val="0"/>
              </a:spcBef>
              <a:buFontTx/>
              <a:buChar char="•"/>
            </a:pPr>
            <a:r>
              <a:rPr lang="ru-RU" dirty="0" smtClean="0">
                <a:latin typeface="Arial" charset="0"/>
              </a:rPr>
              <a:t>каждый день сокращаются площади лесов,  </a:t>
            </a:r>
          </a:p>
          <a:p>
            <a:pPr eaLnBrk="1" hangingPunct="1">
              <a:spcBef>
                <a:spcPct val="0"/>
              </a:spcBef>
              <a:buFontTx/>
              <a:buChar char="•"/>
            </a:pPr>
            <a:r>
              <a:rPr lang="ru-RU" dirty="0" smtClean="0">
                <a:latin typeface="Arial" charset="0"/>
              </a:rPr>
              <a:t>исчезает один вид растений, </a:t>
            </a:r>
          </a:p>
          <a:p>
            <a:pPr eaLnBrk="1" hangingPunct="1">
              <a:spcBef>
                <a:spcPct val="0"/>
              </a:spcBef>
              <a:buFontTx/>
              <a:buChar char="•"/>
            </a:pPr>
            <a:r>
              <a:rPr lang="ru-RU" dirty="0" smtClean="0">
                <a:latin typeface="Arial" charset="0"/>
              </a:rPr>
              <a:t>вымирает один вид животных, </a:t>
            </a:r>
          </a:p>
          <a:p>
            <a:pPr eaLnBrk="1" hangingPunct="1">
              <a:spcBef>
                <a:spcPct val="0"/>
              </a:spcBef>
              <a:buFontTx/>
              <a:buChar char="•"/>
            </a:pPr>
            <a:r>
              <a:rPr lang="ru-RU" dirty="0" smtClean="0">
                <a:latin typeface="Arial" charset="0"/>
              </a:rPr>
              <a:t>вода и почва отравляются выбросами мусора и  нефти.</a:t>
            </a:r>
          </a:p>
          <a:p>
            <a:pPr eaLnBrk="1" hangingPunct="1">
              <a:spcBef>
                <a:spcPct val="0"/>
              </a:spcBef>
              <a:buFontTx/>
              <a:buChar char="•"/>
            </a:pPr>
            <a:endParaRPr lang="ru-RU" dirty="0" smtClean="0">
              <a:latin typeface="Arial" charset="0"/>
            </a:endParaRPr>
          </a:p>
          <a:p>
            <a:pPr eaLnBrk="1" hangingPunct="1">
              <a:spcBef>
                <a:spcPct val="0"/>
              </a:spcBef>
            </a:pPr>
            <a:r>
              <a:rPr lang="ru-RU" dirty="0" smtClean="0">
                <a:latin typeface="Arial" charset="0"/>
              </a:rPr>
              <a:t>И только Человек может помочь планете Земля: посадить деревья, очистить моря и реки, очистить воздух, бережно относиться к окружающей природе!</a:t>
            </a:r>
          </a:p>
        </p:txBody>
      </p:sp>
      <p:sp>
        <p:nvSpPr>
          <p:cNvPr id="58371"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35978A9-462F-4136-A128-C5E1E5B997C2}" type="slidenum">
              <a:rPr lang="ru-RU">
                <a:cs typeface="Arial" charset="0"/>
              </a:rPr>
              <a:pPr fontAlgn="base">
                <a:spcBef>
                  <a:spcPct val="0"/>
                </a:spcBef>
                <a:spcAft>
                  <a:spcPct val="0"/>
                </a:spcAft>
                <a:defRPr/>
              </a:pPr>
              <a:t>18</a:t>
            </a:fld>
            <a:endParaRPr lang="ru-RU">
              <a:cs typeface="Arial"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2"/>
          <p:cNvSpPr>
            <a:spLocks noGrp="1" noRot="1" noChangeAspect="1" noTextEdit="1"/>
          </p:cNvSpPr>
          <p:nvPr>
            <p:ph type="sldImg"/>
          </p:nvPr>
        </p:nvSpPr>
        <p:spPr bwMode="auto">
          <a:noFill/>
          <a:ln>
            <a:solidFill>
              <a:srgbClr val="000000"/>
            </a:solidFill>
            <a:miter lim="800000"/>
            <a:headEnd/>
            <a:tailEnd/>
          </a:ln>
        </p:spPr>
      </p:sp>
      <p:sp>
        <p:nvSpPr>
          <p:cNvPr id="52226"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b="1" dirty="0" smtClean="0">
              <a:latin typeface="Arial" charset="0"/>
            </a:endParaRPr>
          </a:p>
          <a:p>
            <a:pPr eaLnBrk="1" hangingPunct="1">
              <a:spcBef>
                <a:spcPct val="0"/>
              </a:spcBef>
            </a:pPr>
            <a:r>
              <a:rPr lang="ru-RU" dirty="0" smtClean="0"/>
              <a:t> </a:t>
            </a:r>
            <a:r>
              <a:rPr lang="ru-RU" dirty="0" smtClean="0">
                <a:latin typeface="Arial" charset="0"/>
              </a:rPr>
              <a:t>Т</a:t>
            </a:r>
            <a:r>
              <a:rPr lang="ru-RU" dirty="0" smtClean="0"/>
              <a:t>ворческая работа</a:t>
            </a:r>
            <a:r>
              <a:rPr lang="ru-RU" dirty="0" smtClean="0">
                <a:latin typeface="Arial" charset="0"/>
              </a:rPr>
              <a:t>, </a:t>
            </a:r>
            <a:r>
              <a:rPr lang="ru-RU" dirty="0" smtClean="0"/>
              <a:t>вместе с родителями</a:t>
            </a:r>
            <a:r>
              <a:rPr lang="ru-RU" dirty="0" smtClean="0">
                <a:latin typeface="Arial" charset="0"/>
              </a:rPr>
              <a:t>, </a:t>
            </a:r>
            <a:r>
              <a:rPr lang="ru-RU" dirty="0" smtClean="0"/>
              <a:t>в технике «</a:t>
            </a:r>
            <a:r>
              <a:rPr lang="ru-RU" dirty="0" err="1" smtClean="0"/>
              <a:t>Граттаж</a:t>
            </a:r>
            <a:r>
              <a:rPr lang="ru-RU" dirty="0" smtClean="0">
                <a:latin typeface="Arial" charset="0"/>
              </a:rPr>
              <a:t>» позволила передать красоту и великолепие    ночного города.  Рассуждая, дети самостоятельно сделали вывод, что так красиво, город выглядит, именно тогда, когда его любят, следят за чистотой города, ухаживают за скверами, парками, дворами, цветниками и т.д.</a:t>
            </a:r>
          </a:p>
          <a:p>
            <a:endParaRPr lang="ru-RU" dirty="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2"/>
          <p:cNvSpPr>
            <a:spLocks noGrp="1" noRot="1" noChangeAspect="1" noTextEdit="1"/>
          </p:cNvSpPr>
          <p:nvPr>
            <p:ph type="sldImg"/>
          </p:nvPr>
        </p:nvSpPr>
        <p:spPr bwMode="auto">
          <a:noFill/>
          <a:ln>
            <a:solidFill>
              <a:srgbClr val="000000"/>
            </a:solidFill>
            <a:miter lim="800000"/>
            <a:headEnd/>
            <a:tailEnd/>
          </a:ln>
        </p:spPr>
      </p:sp>
      <p:sp>
        <p:nvSpPr>
          <p:cNvPr id="54274" name="Rectangle 3"/>
          <p:cNvSpPr>
            <a:spLocks noGrp="1"/>
          </p:cNvSpPr>
          <p:nvPr>
            <p:ph type="body" idx="1"/>
          </p:nvPr>
        </p:nvSpPr>
        <p:spPr bwMode="auto">
          <a:noFill/>
        </p:spPr>
        <p:txBody>
          <a:bodyPr wrap="square" numCol="1" anchor="t" anchorCtr="0" compatLnSpc="1">
            <a:prstTxWarp prst="textNoShape">
              <a:avLst/>
            </a:prstTxWarp>
          </a:bodyPr>
          <a:lstStyle/>
          <a:p>
            <a:r>
              <a:rPr lang="ru-RU" b="1" dirty="0" smtClean="0"/>
              <a:t>	</a:t>
            </a:r>
            <a:r>
              <a:rPr lang="ru-RU" b="1" dirty="0" smtClean="0">
                <a:latin typeface="Arial" charset="0"/>
              </a:rPr>
              <a:t>Образовательный эффект  всего проекта (что сформировалось у детей????) – добавить фото</a:t>
            </a:r>
          </a:p>
          <a:p>
            <a:pPr marL="0" marR="0" indent="0" algn="l" defTabSz="914400" rtl="0" eaLnBrk="0" fontAlgn="base" latinLnBrk="0" hangingPunct="0">
              <a:lnSpc>
                <a:spcPct val="100000"/>
              </a:lnSpc>
              <a:spcBef>
                <a:spcPct val="30000"/>
              </a:spcBef>
              <a:spcAft>
                <a:spcPct val="0"/>
              </a:spcAft>
              <a:buClrTx/>
              <a:buSzTx/>
              <a:buFontTx/>
              <a:buNone/>
              <a:tabLst/>
              <a:defRPr/>
            </a:pPr>
            <a:r>
              <a:rPr lang="ru-RU" sz="1200" kern="1200" dirty="0" smtClean="0">
                <a:solidFill>
                  <a:schemeClr val="tx1"/>
                </a:solidFill>
                <a:latin typeface="+mn-lt"/>
                <a:ea typeface="+mn-ea"/>
                <a:cs typeface="+mn-cs"/>
              </a:rPr>
              <a:t>Какой мир ждет наших детей, если оставить без внимания вопрос экологии? В будущем, земля может  превратится  в гигантскую свалку, а растения и животные могут  исчезнуть  с планеты.  Во время экологического</a:t>
            </a:r>
            <a:r>
              <a:rPr lang="ru-RU" sz="1200" kern="1200" baseline="0" dirty="0" smtClean="0">
                <a:solidFill>
                  <a:schemeClr val="tx1"/>
                </a:solidFill>
                <a:latin typeface="+mn-lt"/>
                <a:ea typeface="+mn-ea"/>
                <a:cs typeface="+mn-cs"/>
              </a:rPr>
              <a:t> </a:t>
            </a:r>
            <a:r>
              <a:rPr lang="ru-RU" sz="1200" kern="1200" baseline="0" dirty="0" err="1" smtClean="0">
                <a:solidFill>
                  <a:schemeClr val="tx1"/>
                </a:solidFill>
                <a:latin typeface="+mn-lt"/>
                <a:ea typeface="+mn-ea"/>
                <a:cs typeface="+mn-cs"/>
              </a:rPr>
              <a:t>квеста</a:t>
            </a:r>
            <a:r>
              <a:rPr lang="ru-RU" sz="1200" kern="1200" baseline="0" dirty="0" smtClean="0">
                <a:solidFill>
                  <a:schemeClr val="tx1"/>
                </a:solidFill>
                <a:latin typeface="+mn-lt"/>
                <a:ea typeface="+mn-ea"/>
                <a:cs typeface="+mn-cs"/>
              </a:rPr>
              <a:t>, </a:t>
            </a:r>
            <a:r>
              <a:rPr lang="ru-RU" sz="1200" kern="1200" dirty="0" smtClean="0">
                <a:solidFill>
                  <a:schemeClr val="tx1"/>
                </a:solidFill>
                <a:latin typeface="+mn-lt"/>
                <a:ea typeface="+mn-ea"/>
                <a:cs typeface="+mn-cs"/>
              </a:rPr>
              <a:t>  ребята показали свои знания,  узнали  много важного - а главное, как не допустить такого печального будущего. Научились  сортировать мусор и изготавливать из ненужных вещей полезные, узнали, как сберечь нашу планету от вымирания! </a:t>
            </a:r>
          </a:p>
          <a:p>
            <a:pPr fontAlgn="base"/>
            <a:r>
              <a:rPr lang="ru-RU" sz="1200" kern="1200" dirty="0" smtClean="0">
                <a:solidFill>
                  <a:schemeClr val="tx1"/>
                </a:solidFill>
                <a:latin typeface="+mn-lt"/>
                <a:ea typeface="+mn-ea"/>
                <a:cs typeface="+mn-cs"/>
              </a:rPr>
              <a:t> Сформировали</a:t>
            </a:r>
            <a:r>
              <a:rPr lang="ru-RU" sz="1200" kern="1200" baseline="0" dirty="0" smtClean="0">
                <a:solidFill>
                  <a:schemeClr val="tx1"/>
                </a:solidFill>
                <a:latin typeface="+mn-lt"/>
                <a:ea typeface="+mn-ea"/>
                <a:cs typeface="+mn-cs"/>
              </a:rPr>
              <a:t> </a:t>
            </a:r>
            <a:r>
              <a:rPr lang="ru-RU" sz="1200" kern="1200" dirty="0" smtClean="0">
                <a:solidFill>
                  <a:schemeClr val="tx1"/>
                </a:solidFill>
                <a:latin typeface="+mn-lt"/>
                <a:ea typeface="+mn-ea"/>
                <a:cs typeface="+mn-cs"/>
              </a:rPr>
              <a:t>экологические нормы поведения в окружающей среде. Повысили</a:t>
            </a:r>
            <a:r>
              <a:rPr lang="ru-RU" sz="1200" kern="1200" baseline="0" dirty="0" smtClean="0">
                <a:solidFill>
                  <a:schemeClr val="tx1"/>
                </a:solidFill>
                <a:latin typeface="+mn-lt"/>
                <a:ea typeface="+mn-ea"/>
                <a:cs typeface="+mn-cs"/>
              </a:rPr>
              <a:t> </a:t>
            </a:r>
            <a:r>
              <a:rPr lang="ru-RU" sz="1200" kern="1200" dirty="0" smtClean="0">
                <a:solidFill>
                  <a:schemeClr val="tx1"/>
                </a:solidFill>
                <a:latin typeface="+mn-lt"/>
                <a:ea typeface="+mn-ea"/>
                <a:cs typeface="+mn-cs"/>
              </a:rPr>
              <a:t> уровень экологической компетентности родителей, роль семьи в воспитании у детей любви к природе. </a:t>
            </a:r>
          </a:p>
          <a:p>
            <a:pPr fontAlgn="base"/>
            <a:endParaRPr lang="ru-RU" sz="1200" kern="1200" dirty="0" smtClean="0">
              <a:solidFill>
                <a:schemeClr val="tx1"/>
              </a:solidFill>
              <a:latin typeface="+mn-lt"/>
              <a:ea typeface="+mn-ea"/>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endParaRPr lang="ru-RU" sz="1200" kern="1200" dirty="0" smtClean="0">
              <a:solidFill>
                <a:schemeClr val="tx1"/>
              </a:solidFill>
              <a:latin typeface="+mn-lt"/>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lvl1pPr>
          </a:lstStyle>
          <a:p>
            <a:pPr>
              <a:defRPr/>
            </a:pPr>
            <a:fld id="{D96216D6-3ACE-4EB3-BAFC-DF1BDE227BB5}" type="datetimeFigureOut">
              <a:rPr lang="ru-RU"/>
              <a:pPr>
                <a:defRPr/>
              </a:pPr>
              <a:t>23.04.2017</a:t>
            </a:fld>
            <a:endParaRPr lang="ru-RU"/>
          </a:p>
        </p:txBody>
      </p:sp>
      <p:sp>
        <p:nvSpPr>
          <p:cNvPr id="5" name="Нижний колонтитул 18"/>
          <p:cNvSpPr>
            <a:spLocks noGrp="1"/>
          </p:cNvSpPr>
          <p:nvPr>
            <p:ph type="ftr" sz="quarter" idx="11"/>
          </p:nvPr>
        </p:nvSpPr>
        <p:spPr/>
        <p:txBody>
          <a:bodyPr/>
          <a:lstStyle>
            <a:lvl1pPr>
              <a:defRPr/>
            </a:lvl1pPr>
          </a:lstStyle>
          <a:p>
            <a:pPr>
              <a:defRPr/>
            </a:pPr>
            <a:endParaRPr lang="ru-RU"/>
          </a:p>
        </p:txBody>
      </p:sp>
      <p:sp>
        <p:nvSpPr>
          <p:cNvPr id="6" name="Номер слайда 26"/>
          <p:cNvSpPr>
            <a:spLocks noGrp="1"/>
          </p:cNvSpPr>
          <p:nvPr>
            <p:ph type="sldNum" sz="quarter" idx="12"/>
          </p:nvPr>
        </p:nvSpPr>
        <p:spPr/>
        <p:txBody>
          <a:bodyPr/>
          <a:lstStyle>
            <a:lvl1pPr>
              <a:defRPr/>
            </a:lvl1pPr>
          </a:lstStyle>
          <a:p>
            <a:pPr>
              <a:defRPr/>
            </a:pPr>
            <a:fld id="{82E6BF20-5F16-441B-A247-9DF8CD440880}"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C9A3DCAE-5453-4169-981F-5BDF8FA34E38}" type="datetimeFigureOut">
              <a:rPr lang="ru-RU"/>
              <a:pPr>
                <a:defRPr/>
              </a:pPr>
              <a:t>23.04.2017</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BCB5DF30-6221-47A4-8FEA-4E1DF58C5FF9}"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A5CC189E-96F8-47E4-B4CA-0E9BC39379D1}" type="datetimeFigureOut">
              <a:rPr lang="ru-RU"/>
              <a:pPr>
                <a:defRPr/>
              </a:pPr>
              <a:t>23.04.2017</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A55EED60-45F6-4304-8B05-2A50ADE76055}"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353A9B9C-00AD-415A-A47D-9D37A6AE6611}" type="datetimeFigureOut">
              <a:rPr lang="ru-RU"/>
              <a:pPr>
                <a:defRPr/>
              </a:pPr>
              <a:t>23.04.2017</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4D58A8BB-E5DB-4C0D-AFCC-AE29FD693F0B}"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pPr>
              <a:defRPr/>
            </a:pPr>
            <a:fld id="{D5E7182F-E339-470E-810C-BC5268567058}" type="datetimeFigureOut">
              <a:rPr lang="ru-RU"/>
              <a:pPr>
                <a:defRPr/>
              </a:pPr>
              <a:t>23.04.2017</a:t>
            </a:fld>
            <a:endParaRPr lang="ru-RU"/>
          </a:p>
        </p:txBody>
      </p:sp>
      <p:sp>
        <p:nvSpPr>
          <p:cNvPr id="8" name="Нижний колонтитул 21"/>
          <p:cNvSpPr>
            <a:spLocks noGrp="1"/>
          </p:cNvSpPr>
          <p:nvPr>
            <p:ph type="ftr" sz="quarter" idx="11"/>
          </p:nvPr>
        </p:nvSpPr>
        <p:spPr/>
        <p:txBody>
          <a:bodyPr/>
          <a:lstStyle>
            <a:lvl1pPr>
              <a:defRPr/>
            </a:lvl1pPr>
          </a:lstStyle>
          <a:p>
            <a:pPr>
              <a:defRPr/>
            </a:pPr>
            <a:endParaRPr lang="ru-RU"/>
          </a:p>
        </p:txBody>
      </p:sp>
      <p:sp>
        <p:nvSpPr>
          <p:cNvPr id="9" name="Номер слайда 17"/>
          <p:cNvSpPr>
            <a:spLocks noGrp="1"/>
          </p:cNvSpPr>
          <p:nvPr>
            <p:ph type="sldNum" sz="quarter" idx="12"/>
          </p:nvPr>
        </p:nvSpPr>
        <p:spPr/>
        <p:txBody>
          <a:bodyPr/>
          <a:lstStyle>
            <a:lvl1pPr>
              <a:defRPr/>
            </a:lvl1pPr>
          </a:lstStyle>
          <a:p>
            <a:pPr>
              <a:defRPr/>
            </a:pPr>
            <a:fld id="{CEC90CEE-A34D-4509-9F1E-E676A9C667DE}"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fld id="{DCFA8E63-0071-4621-98E6-C7A167303A66}" type="datetimeFigureOut">
              <a:rPr lang="ru-RU"/>
              <a:pPr>
                <a:defRPr/>
              </a:pPr>
              <a:t>23.04.2017</a:t>
            </a:fld>
            <a:endParaRPr lang="ru-RU"/>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pPr>
              <a:defRPr/>
            </a:pPr>
            <a:fld id="{A2FBF2EF-5444-4DCD-9602-A8D59B29435D}"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fld id="{7700FEF1-37BA-4F76-B883-57B546D5E3CE}" type="datetimeFigureOut">
              <a:rPr lang="ru-RU"/>
              <a:pPr>
                <a:defRPr/>
              </a:pPr>
              <a:t>23.04.2017</a:t>
            </a:fld>
            <a:endParaRPr lang="ru-RU"/>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pPr>
              <a:defRPr/>
            </a:pPr>
            <a:fld id="{9F0E5A63-7CE3-4E12-9E78-73345C7A3F68}"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E715BF1F-4C1D-423A-BD13-0DB39B7D1451}" type="datetimeFigureOut">
              <a:rPr lang="ru-RU"/>
              <a:pPr>
                <a:defRPr/>
              </a:pPr>
              <a:t>23.04.2017</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FE5E9D11-7AFB-492B-BFA7-3D6BE50AD893}"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8"/>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Прямоугольный треугольник 11"/>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Заголовок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pPr>
              <a:defRPr/>
            </a:pPr>
            <a:fld id="{0A805D8A-73E4-4B65-8F68-DDA54BD8DECC}" type="datetimeFigureOut">
              <a:rPr lang="ru-RU"/>
              <a:pPr>
                <a:defRPr/>
              </a:pPr>
              <a:t>23.04.2017</a:t>
            </a:fld>
            <a:endParaRPr lang="ru-RU"/>
          </a:p>
        </p:txBody>
      </p:sp>
      <p:sp>
        <p:nvSpPr>
          <p:cNvPr id="10" name="Нижний колонтитул 5"/>
          <p:cNvSpPr>
            <a:spLocks noGrp="1"/>
          </p:cNvSpPr>
          <p:nvPr>
            <p:ph type="ftr" sz="quarter" idx="11"/>
          </p:nvPr>
        </p:nvSpPr>
        <p:spPr/>
        <p:txBody>
          <a:bodyPr/>
          <a:lstStyle>
            <a:lvl1pPr>
              <a:defRPr/>
            </a:lvl1pPr>
          </a:lstStyle>
          <a:p>
            <a:pPr>
              <a:defRPr/>
            </a:pPr>
            <a:endParaRPr lang="ru-RU"/>
          </a:p>
        </p:txBody>
      </p:sp>
      <p:sp>
        <p:nvSpPr>
          <p:cNvPr id="11" name="Номер слайда 6"/>
          <p:cNvSpPr>
            <a:spLocks noGrp="1"/>
          </p:cNvSpPr>
          <p:nvPr>
            <p:ph type="sldNum" sz="quarter" idx="12"/>
          </p:nvPr>
        </p:nvSpPr>
        <p:spPr>
          <a:xfrm>
            <a:off x="8077200" y="6356350"/>
            <a:ext cx="609600" cy="365125"/>
          </a:xfrm>
        </p:spPr>
        <p:txBody>
          <a:bodyPr/>
          <a:lstStyle>
            <a:lvl1pPr>
              <a:defRPr/>
            </a:lvl1pPr>
          </a:lstStyle>
          <a:p>
            <a:pPr>
              <a:defRPr/>
            </a:pPr>
            <a:fld id="{CF3A4411-B7EB-469F-9C4F-DE89E7564C4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B0E0EB0F-E3BA-4692-8E23-B3A9E2B65118}" type="datetimeFigureOut">
              <a:rPr lang="ru-RU"/>
              <a:pPr>
                <a:defRPr/>
              </a:pPr>
              <a:t>23.04.2017</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385D8837-C0FE-4932-AE00-841C93F0A3D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F84CBDFF-89C3-4E66-A975-BF43EA00E322}" type="datetimeFigureOut">
              <a:rPr lang="ru-RU"/>
              <a:pPr>
                <a:defRPr/>
              </a:pPr>
              <a:t>23.04.2017</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41047551-D30D-4131-9D26-AFA5512912F9}"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28" name="Заголовок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ru-RU" smtClean="0"/>
              <a:t>Образец заголовка</a:t>
            </a:r>
            <a:endParaRPr lang="en-US" smtClean="0"/>
          </a:p>
        </p:txBody>
      </p:sp>
      <p:sp>
        <p:nvSpPr>
          <p:cNvPr id="1029" name="Текст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C2A515FB-F97C-44DE-B433-9C66BCDF23DB}" type="datetimeFigureOut">
              <a:rPr lang="ru-RU"/>
              <a:pPr>
                <a:defRPr/>
              </a:pPr>
              <a:t>23.04.2017</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065BEED5-C7F2-44E2-BFEC-E7242E470B6B}" type="slidenum">
              <a:rPr lang="ru-RU"/>
              <a:pPr>
                <a:defRPr/>
              </a:pPr>
              <a:t>‹#›</a:t>
            </a:fld>
            <a:endParaRPr lang="ru-RU"/>
          </a:p>
        </p:txBody>
      </p:sp>
      <p:grpSp>
        <p:nvGrpSpPr>
          <p:cNvPr id="1033" name="Группа 1"/>
          <p:cNvGrpSpPr>
            <a:grpSpLocks/>
          </p:cNvGrpSpPr>
          <p:nvPr/>
        </p:nvGrpSpPr>
        <p:grpSpPr bwMode="auto">
          <a:xfrm>
            <a:off x="-19050" y="203200"/>
            <a:ext cx="9180513"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grpSp>
    </p:spTree>
  </p:cSld>
  <p:clrMap bg1="lt1" tx1="dk1" bg2="lt2" tx2="dk2" accent1="accent1" accent2="accent2" accent3="accent3" accent4="accent4" accent5="accent5" accent6="accent6" hlink="hlink" folHlink="folHlink"/>
  <p:sldLayoutIdLst>
    <p:sldLayoutId id="2147483744" r:id="rId1"/>
    <p:sldLayoutId id="2147483743" r:id="rId2"/>
    <p:sldLayoutId id="2147483745" r:id="rId3"/>
    <p:sldLayoutId id="2147483742" r:id="rId4"/>
    <p:sldLayoutId id="2147483741" r:id="rId5"/>
    <p:sldLayoutId id="2147483740" r:id="rId6"/>
    <p:sldLayoutId id="2147483739" r:id="rId7"/>
    <p:sldLayoutId id="2147483738" r:id="rId8"/>
    <p:sldLayoutId id="2147483746" r:id="rId9"/>
    <p:sldLayoutId id="2147483737" r:id="rId10"/>
    <p:sldLayoutId id="2147483736" r:id="rId11"/>
  </p:sldLayoutIdLst>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6.xml"/><Relationship Id="rId5" Type="http://schemas.openxmlformats.org/officeDocument/2006/relationships/image" Target="../media/image10.jpe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1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1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1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s>
</file>

<file path=ppt/slides/_rels/slide1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43.jpeg"/></Relationships>
</file>

<file path=ppt/slides/_rels/slide1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s>
</file>

<file path=ppt/slides/_rels/slide1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50.jpeg"/><Relationship Id="rId4" Type="http://schemas.openxmlformats.org/officeDocument/2006/relationships/image" Target="../media/image49.jpeg"/></Relationships>
</file>

<file path=ppt/slides/_rels/slide20.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54.jpeg"/><Relationship Id="rId5" Type="http://schemas.openxmlformats.org/officeDocument/2006/relationships/image" Target="../media/image53.jpeg"/><Relationship Id="rId4" Type="http://schemas.openxmlformats.org/officeDocument/2006/relationships/image" Target="../media/image5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Заголовок 1"/>
          <p:cNvSpPr>
            <a:spLocks noGrp="1"/>
          </p:cNvSpPr>
          <p:nvPr>
            <p:ph type="title" idx="4294967295"/>
          </p:nvPr>
        </p:nvSpPr>
        <p:spPr>
          <a:xfrm>
            <a:off x="395288" y="908050"/>
            <a:ext cx="8147050" cy="2001838"/>
          </a:xfrm>
        </p:spPr>
        <p:txBody>
          <a:bodyPr/>
          <a:lstStyle/>
          <a:p>
            <a:pPr eaLnBrk="1" hangingPunct="1"/>
            <a:r>
              <a:rPr lang="ru-RU" sz="5800" b="1" i="1" smtClean="0">
                <a:solidFill>
                  <a:srgbClr val="002060"/>
                </a:solidFill>
                <a:latin typeface="Arial" charset="0"/>
              </a:rPr>
              <a:t>«Большие проблемы маленького города»</a:t>
            </a:r>
            <a:br>
              <a:rPr lang="ru-RU" sz="5800" b="1" i="1" smtClean="0">
                <a:solidFill>
                  <a:srgbClr val="002060"/>
                </a:solidFill>
                <a:latin typeface="Arial" charset="0"/>
              </a:rPr>
            </a:br>
            <a:endParaRPr lang="ru-RU" sz="5800" b="1" i="1" smtClean="0">
              <a:solidFill>
                <a:srgbClr val="002060"/>
              </a:solidFill>
              <a:latin typeface="Arial" charset="0"/>
            </a:endParaRPr>
          </a:p>
        </p:txBody>
      </p:sp>
      <p:pic>
        <p:nvPicPr>
          <p:cNvPr id="14338" name="Picture 2" descr="C:\Users\user\Desktop\Раскрасочки\i (9).jpg"/>
          <p:cNvPicPr>
            <a:picLocks noChangeAspect="1" noChangeArrowheads="1"/>
          </p:cNvPicPr>
          <p:nvPr/>
        </p:nvPicPr>
        <p:blipFill>
          <a:blip r:embed="rId3" cstate="print"/>
          <a:srcRect/>
          <a:stretch>
            <a:fillRect/>
          </a:stretch>
        </p:blipFill>
        <p:spPr bwMode="auto">
          <a:xfrm>
            <a:off x="1835150" y="2349500"/>
            <a:ext cx="5184775" cy="3897313"/>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Прямоугольник 3"/>
          <p:cNvSpPr>
            <a:spLocks noChangeArrowheads="1"/>
          </p:cNvSpPr>
          <p:nvPr/>
        </p:nvSpPr>
        <p:spPr bwMode="auto">
          <a:xfrm>
            <a:off x="900113" y="765175"/>
            <a:ext cx="7632700" cy="3416300"/>
          </a:xfrm>
          <a:prstGeom prst="rect">
            <a:avLst/>
          </a:prstGeom>
          <a:noFill/>
          <a:ln w="9525">
            <a:noFill/>
            <a:miter lim="800000"/>
            <a:headEnd/>
            <a:tailEnd/>
          </a:ln>
        </p:spPr>
        <p:txBody>
          <a:bodyPr>
            <a:spAutoFit/>
          </a:bodyPr>
          <a:lstStyle/>
          <a:p>
            <a:pPr algn="ctr"/>
            <a:r>
              <a:rPr lang="ru-RU" sz="3600" b="1">
                <a:solidFill>
                  <a:srgbClr val="FF0000"/>
                </a:solidFill>
                <a:latin typeface="Constantia" pitchFamily="18" charset="0"/>
              </a:rPr>
              <a:t>В гармонии с природой и с собой</a:t>
            </a:r>
          </a:p>
          <a:p>
            <a:pPr algn="ctr"/>
            <a:r>
              <a:rPr lang="ru-RU" sz="3600" b="1">
                <a:solidFill>
                  <a:srgbClr val="FF0000"/>
                </a:solidFill>
                <a:latin typeface="Constantia" pitchFamily="18" charset="0"/>
              </a:rPr>
              <a:t>На свете чтобы жили малыши, </a:t>
            </a:r>
          </a:p>
          <a:p>
            <a:pPr algn="ctr"/>
            <a:r>
              <a:rPr lang="ru-RU" sz="3600" b="1">
                <a:solidFill>
                  <a:srgbClr val="FF0000"/>
                </a:solidFill>
                <a:latin typeface="Constantia" pitchFamily="18" charset="0"/>
              </a:rPr>
              <a:t>Воспитывайте в детях, берегите,</a:t>
            </a:r>
          </a:p>
          <a:p>
            <a:pPr algn="ctr"/>
            <a:r>
              <a:rPr lang="ru-RU" sz="3600" b="1">
                <a:solidFill>
                  <a:srgbClr val="FF0000"/>
                </a:solidFill>
                <a:latin typeface="Constantia" pitchFamily="18" charset="0"/>
              </a:rPr>
              <a:t>Храните экологию души!</a:t>
            </a:r>
          </a:p>
          <a:p>
            <a:pPr algn="ctr"/>
            <a:endParaRPr lang="ru-RU" sz="3600" b="1">
              <a:solidFill>
                <a:srgbClr val="FF0000"/>
              </a:solidFill>
              <a:latin typeface="Constantia" pitchFamily="18" charset="0"/>
            </a:endParaRPr>
          </a:p>
          <a:p>
            <a:pPr algn="ctr"/>
            <a:r>
              <a:rPr lang="ru-RU" sz="3600" b="1">
                <a:solidFill>
                  <a:srgbClr val="FF0000"/>
                </a:solidFill>
                <a:latin typeface="Constantia" pitchFamily="18" charset="0"/>
              </a:rPr>
              <a:t>                                 Н. Луконина</a:t>
            </a:r>
          </a:p>
        </p:txBody>
      </p:sp>
      <p:pic>
        <p:nvPicPr>
          <p:cNvPr id="16386" name="Picture 2" descr="C:\Users\user\Desktop\ПЕД. Совет. Панова\Ф Шал -2\1 001 - копия.jpg"/>
          <p:cNvPicPr>
            <a:picLocks noGrp="1" noChangeAspect="1" noChangeArrowheads="1"/>
          </p:cNvPicPr>
          <p:nvPr>
            <p:ph idx="4294967295"/>
          </p:nvPr>
        </p:nvPicPr>
        <p:blipFill>
          <a:blip r:embed="rId3" cstate="print"/>
          <a:srcRect/>
          <a:stretch>
            <a:fillRect/>
          </a:stretch>
        </p:blipFill>
        <p:spPr>
          <a:xfrm>
            <a:off x="0" y="4205288"/>
            <a:ext cx="3889375" cy="2652712"/>
          </a:xfr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Содержимое 2"/>
          <p:cNvSpPr>
            <a:spLocks noGrp="1"/>
          </p:cNvSpPr>
          <p:nvPr>
            <p:ph idx="1"/>
          </p:nvPr>
        </p:nvSpPr>
        <p:spPr>
          <a:xfrm>
            <a:off x="684213" y="1052513"/>
            <a:ext cx="7407275" cy="4608512"/>
          </a:xfrm>
        </p:spPr>
        <p:txBody>
          <a:bodyPr/>
          <a:lstStyle/>
          <a:p>
            <a:pPr algn="ctr" eaLnBrk="1" hangingPunct="1">
              <a:lnSpc>
                <a:spcPct val="80000"/>
              </a:lnSpc>
              <a:buFont typeface="Wingdings 2" pitchFamily="18" charset="2"/>
              <a:buNone/>
            </a:pPr>
            <a:endParaRPr lang="ru-RU" sz="3700" b="1" smtClean="0">
              <a:solidFill>
                <a:srgbClr val="FF0000"/>
              </a:solidFill>
            </a:endParaRPr>
          </a:p>
          <a:p>
            <a:pPr eaLnBrk="1" hangingPunct="1">
              <a:lnSpc>
                <a:spcPct val="80000"/>
              </a:lnSpc>
            </a:pPr>
            <a:endParaRPr lang="ru-RU" sz="2400" smtClean="0"/>
          </a:p>
        </p:txBody>
      </p:sp>
      <p:pic>
        <p:nvPicPr>
          <p:cNvPr id="18434" name="Содержимое 3" descr="C:\Users\user\Desktop\фото Шалунишки\DSCN9991.JPG"/>
          <p:cNvPicPr>
            <a:picLocks/>
          </p:cNvPicPr>
          <p:nvPr/>
        </p:nvPicPr>
        <p:blipFill>
          <a:blip r:embed="rId3" cstate="print"/>
          <a:srcRect/>
          <a:stretch>
            <a:fillRect/>
          </a:stretch>
        </p:blipFill>
        <p:spPr bwMode="auto">
          <a:xfrm>
            <a:off x="323528" y="332656"/>
            <a:ext cx="5148263" cy="3716338"/>
          </a:xfrm>
          <a:prstGeom prst="rect">
            <a:avLst/>
          </a:prstGeom>
          <a:noFill/>
          <a:ln w="9525">
            <a:noFill/>
            <a:miter lim="800000"/>
            <a:headEnd/>
            <a:tailEnd/>
          </a:ln>
        </p:spPr>
      </p:pic>
      <p:pic>
        <p:nvPicPr>
          <p:cNvPr id="5" name="Рисунок 4" descr="C:\Users\user\Desktop\Ф Шал -2\DSCN1113.JPG"/>
          <p:cNvPicPr/>
          <p:nvPr/>
        </p:nvPicPr>
        <p:blipFill>
          <a:blip r:embed="rId4" cstate="print"/>
          <a:srcRect/>
          <a:stretch>
            <a:fillRect/>
          </a:stretch>
        </p:blipFill>
        <p:spPr bwMode="auto">
          <a:xfrm>
            <a:off x="4067944" y="3356992"/>
            <a:ext cx="4608512" cy="316835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Заголовок 1"/>
          <p:cNvSpPr>
            <a:spLocks noGrp="1"/>
          </p:cNvSpPr>
          <p:nvPr>
            <p:ph type="title"/>
          </p:nvPr>
        </p:nvSpPr>
        <p:spPr/>
        <p:txBody>
          <a:bodyPr/>
          <a:lstStyle/>
          <a:p>
            <a:pPr eaLnBrk="1" hangingPunct="1"/>
            <a:r>
              <a:rPr lang="ru-RU" smtClean="0"/>
              <a:t> </a:t>
            </a:r>
          </a:p>
        </p:txBody>
      </p:sp>
      <p:sp>
        <p:nvSpPr>
          <p:cNvPr id="20482" name="Содержимое 2"/>
          <p:cNvSpPr>
            <a:spLocks noGrp="1"/>
          </p:cNvSpPr>
          <p:nvPr>
            <p:ph idx="1"/>
          </p:nvPr>
        </p:nvSpPr>
        <p:spPr>
          <a:xfrm>
            <a:off x="457200" y="785813"/>
            <a:ext cx="8229600" cy="5538787"/>
          </a:xfrm>
        </p:spPr>
        <p:txBody>
          <a:bodyPr/>
          <a:lstStyle/>
          <a:p>
            <a:pPr algn="ctr" eaLnBrk="1" hangingPunct="1">
              <a:buFont typeface="Wingdings 2" pitchFamily="18" charset="2"/>
              <a:buNone/>
            </a:pPr>
            <a:r>
              <a:rPr lang="ru-RU" b="1" smtClean="0"/>
              <a:t>Цель:</a:t>
            </a:r>
          </a:p>
          <a:p>
            <a:pPr eaLnBrk="1" hangingPunct="1">
              <a:buFont typeface="Wingdings 2" pitchFamily="18" charset="2"/>
              <a:buNone/>
            </a:pPr>
            <a:r>
              <a:rPr lang="ru-RU" smtClean="0"/>
              <a:t> Воспитание социально активного дошкольника, ответственного за состояние окружающей среды, бережно относящегося к богатствам природы и своему здоровью.</a:t>
            </a:r>
          </a:p>
        </p:txBody>
      </p:sp>
      <p:pic>
        <p:nvPicPr>
          <p:cNvPr id="20483" name="Рисунок 5" descr="C:\Users\user\Desktop\фото Шалунишки\Осенины\DSCN0249.JPG"/>
          <p:cNvPicPr>
            <a:picLocks noChangeAspect="1" noChangeArrowheads="1"/>
          </p:cNvPicPr>
          <p:nvPr/>
        </p:nvPicPr>
        <p:blipFill>
          <a:blip r:embed="rId3" cstate="print"/>
          <a:srcRect/>
          <a:stretch>
            <a:fillRect/>
          </a:stretch>
        </p:blipFill>
        <p:spPr bwMode="auto">
          <a:xfrm>
            <a:off x="1571625" y="3071813"/>
            <a:ext cx="5173663" cy="314325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428625" y="0"/>
            <a:ext cx="8229600" cy="714375"/>
          </a:xfrm>
        </p:spPr>
        <p:txBody>
          <a:bodyPr>
            <a:normAutofit fontScale="90000"/>
          </a:bodyPr>
          <a:lstStyle/>
          <a:p>
            <a:pPr eaLnBrk="1" fontAlgn="auto" hangingPunct="1">
              <a:spcAft>
                <a:spcPts val="0"/>
              </a:spcAft>
              <a:defRPr/>
            </a:pPr>
            <a:endParaRPr lang="ru-RU" dirty="0"/>
          </a:p>
        </p:txBody>
      </p:sp>
      <p:sp>
        <p:nvSpPr>
          <p:cNvPr id="22530" name="Содержимое 4"/>
          <p:cNvSpPr>
            <a:spLocks noGrp="1"/>
          </p:cNvSpPr>
          <p:nvPr>
            <p:ph idx="1"/>
          </p:nvPr>
        </p:nvSpPr>
        <p:spPr>
          <a:xfrm>
            <a:off x="457200" y="714375"/>
            <a:ext cx="8229600" cy="5610225"/>
          </a:xfrm>
        </p:spPr>
        <p:txBody>
          <a:bodyPr/>
          <a:lstStyle/>
          <a:p>
            <a:pPr algn="ctr" eaLnBrk="1" hangingPunct="1">
              <a:buFont typeface="Wingdings 2" pitchFamily="18" charset="2"/>
              <a:buNone/>
            </a:pPr>
            <a:r>
              <a:rPr lang="ru-RU" sz="2400" b="1" smtClean="0">
                <a:latin typeface="Calibri" pitchFamily="34" charset="0"/>
              </a:rPr>
              <a:t>Задачи:</a:t>
            </a:r>
          </a:p>
          <a:p>
            <a:pPr algn="just" eaLnBrk="1" hangingPunct="1">
              <a:buFont typeface="Wingdings" pitchFamily="2" charset="2"/>
              <a:buChar char="Ø"/>
            </a:pPr>
            <a:r>
              <a:rPr lang="ru-RU" smtClean="0">
                <a:latin typeface="Times New Roman" pitchFamily="18" charset="0"/>
              </a:rPr>
              <a:t>Развитие</a:t>
            </a:r>
            <a:r>
              <a:rPr lang="ru-RU" smtClean="0"/>
              <a:t> любознательности и познавательной мотивации у дошкольников, через совместную деятельность</a:t>
            </a:r>
            <a:r>
              <a:rPr lang="ru-RU" smtClean="0">
                <a:latin typeface="Arial" charset="0"/>
              </a:rPr>
              <a:t>.</a:t>
            </a:r>
          </a:p>
          <a:p>
            <a:pPr algn="just" eaLnBrk="1" hangingPunct="1">
              <a:buFont typeface="Wingdings" pitchFamily="2" charset="2"/>
              <a:buChar char="Ø"/>
            </a:pPr>
            <a:r>
              <a:rPr lang="ru-RU" sz="2800" smtClean="0">
                <a:latin typeface="Times New Roman" pitchFamily="18" charset="0"/>
              </a:rPr>
              <a:t>Воспитание эмоционально-положительного  отношения к объектам окружающей природы, как необходимому условию жизни на земле.</a:t>
            </a:r>
          </a:p>
          <a:p>
            <a:pPr algn="just" eaLnBrk="1" hangingPunct="1">
              <a:buFont typeface="Wingdings" pitchFamily="2" charset="2"/>
              <a:buChar char="Ø"/>
            </a:pPr>
            <a:r>
              <a:rPr lang="ru-RU" sz="2800" smtClean="0">
                <a:latin typeface="Times New Roman" pitchFamily="18" charset="0"/>
              </a:rPr>
              <a:t>Совершенствование  предметно-развивающей среды экспериментально – исследовательского направления</a:t>
            </a:r>
            <a:r>
              <a:rPr lang="ru-RU" sz="2800" smtClean="0">
                <a:latin typeface="Arial" charset="0"/>
              </a:rPr>
              <a:t>.</a:t>
            </a:r>
            <a:r>
              <a:rPr lang="ru-RU" sz="2800" smtClean="0">
                <a:latin typeface="Times New Roman" pitchFamily="18" charset="0"/>
              </a:rPr>
              <a:t> </a:t>
            </a:r>
            <a:endParaRPr lang="ru-RU" sz="2800" smtClean="0">
              <a:latin typeface="Arial" charset="0"/>
            </a:endParaRPr>
          </a:p>
          <a:p>
            <a:pPr algn="just" eaLnBrk="1" hangingPunct="1">
              <a:buFont typeface="Wingdings" pitchFamily="2" charset="2"/>
              <a:buChar char="Ø"/>
            </a:pPr>
            <a:endParaRPr lang="ru-RU" sz="2800" smtClean="0">
              <a:latin typeface="Times New Roman" pitchFamily="18" charset="0"/>
            </a:endParaRPr>
          </a:p>
          <a:p>
            <a:pPr eaLnBrk="1" hangingPunct="1"/>
            <a:endParaRPr lang="ru-RU" sz="2800" smtClean="0">
              <a:latin typeface="Times New Roman" pitchFamily="18" charset="0"/>
            </a:endParaRPr>
          </a:p>
          <a:p>
            <a:pPr eaLnBrk="1" hangingPunct="1">
              <a:buFont typeface="Wingdings 2" pitchFamily="18" charset="2"/>
              <a:buNone/>
            </a:pPr>
            <a:endParaRPr lang="ru-RU" sz="2800" smtClean="0">
              <a:latin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850"/>
            <a:ext cx="8305800" cy="1143000"/>
          </a:xfrm>
        </p:spPr>
        <p:txBody>
          <a:bodyPr/>
          <a:lstStyle/>
          <a:p>
            <a:pPr eaLnBrk="1" fontAlgn="auto" hangingPunct="1">
              <a:spcAft>
                <a:spcPts val="0"/>
              </a:spcAft>
              <a:defRPr/>
            </a:pPr>
            <a:endParaRPr lang="ru-RU"/>
          </a:p>
        </p:txBody>
      </p:sp>
      <p:pic>
        <p:nvPicPr>
          <p:cNvPr id="24578" name="Рисунок 2" descr="C:\Users\user\Desktop\фото Шалунишки\фото Экспер\IMG_6135.JPG"/>
          <p:cNvPicPr>
            <a:picLocks noChangeAspect="1" noChangeArrowheads="1"/>
          </p:cNvPicPr>
          <p:nvPr/>
        </p:nvPicPr>
        <p:blipFill>
          <a:blip r:embed="rId3" cstate="print"/>
          <a:srcRect/>
          <a:stretch>
            <a:fillRect/>
          </a:stretch>
        </p:blipFill>
        <p:spPr bwMode="auto">
          <a:xfrm>
            <a:off x="2357438" y="285750"/>
            <a:ext cx="4929187" cy="6215063"/>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850"/>
            <a:ext cx="8305800" cy="1143000"/>
          </a:xfrm>
        </p:spPr>
        <p:txBody>
          <a:bodyPr/>
          <a:lstStyle/>
          <a:p>
            <a:pPr eaLnBrk="1" fontAlgn="auto" hangingPunct="1">
              <a:spcAft>
                <a:spcPts val="0"/>
              </a:spcAft>
              <a:defRPr/>
            </a:pPr>
            <a:endParaRPr lang="ru-RU" dirty="0"/>
          </a:p>
        </p:txBody>
      </p:sp>
      <p:pic>
        <p:nvPicPr>
          <p:cNvPr id="26626" name="Picture 2" descr="C:\Users\user\Desktop\Раскрасочки\6bbcabd788eb65ca85b8d3a530833e34.jpg"/>
          <p:cNvPicPr>
            <a:picLocks noChangeAspect="1" noChangeArrowheads="1"/>
          </p:cNvPicPr>
          <p:nvPr/>
        </p:nvPicPr>
        <p:blipFill>
          <a:blip r:embed="rId3" cstate="print"/>
          <a:srcRect/>
          <a:stretch>
            <a:fillRect/>
          </a:stretch>
        </p:blipFill>
        <p:spPr bwMode="auto">
          <a:xfrm>
            <a:off x="0" y="0"/>
            <a:ext cx="4283075" cy="2862263"/>
          </a:xfrm>
          <a:prstGeom prst="rect">
            <a:avLst/>
          </a:prstGeom>
          <a:noFill/>
          <a:ln w="9525">
            <a:noFill/>
            <a:miter lim="800000"/>
            <a:headEnd/>
            <a:tailEnd/>
          </a:ln>
        </p:spPr>
      </p:pic>
      <p:pic>
        <p:nvPicPr>
          <p:cNvPr id="26627" name="Picture 4" descr="C:\Users\user\Desktop\Раскрасочки\i (30).jpg"/>
          <p:cNvPicPr>
            <a:picLocks noChangeAspect="1" noChangeArrowheads="1"/>
          </p:cNvPicPr>
          <p:nvPr/>
        </p:nvPicPr>
        <p:blipFill>
          <a:blip r:embed="rId4" cstate="print"/>
          <a:srcRect/>
          <a:stretch>
            <a:fillRect/>
          </a:stretch>
        </p:blipFill>
        <p:spPr bwMode="auto">
          <a:xfrm>
            <a:off x="0" y="3241675"/>
            <a:ext cx="4211638" cy="3616325"/>
          </a:xfrm>
          <a:prstGeom prst="rect">
            <a:avLst/>
          </a:prstGeom>
          <a:noFill/>
          <a:ln w="9525">
            <a:noFill/>
            <a:miter lim="800000"/>
            <a:headEnd/>
            <a:tailEnd/>
          </a:ln>
        </p:spPr>
      </p:pic>
      <p:pic>
        <p:nvPicPr>
          <p:cNvPr id="26628" name="Picture 3" descr="C:\Users\user\Desktop\Раскрасочки\5998729ad5983bd5c43239bf04cf5cee.jpg"/>
          <p:cNvPicPr>
            <a:picLocks noChangeAspect="1" noChangeArrowheads="1"/>
          </p:cNvPicPr>
          <p:nvPr/>
        </p:nvPicPr>
        <p:blipFill>
          <a:blip r:embed="rId5" cstate="print"/>
          <a:srcRect/>
          <a:stretch>
            <a:fillRect/>
          </a:stretch>
        </p:blipFill>
        <p:spPr bwMode="auto">
          <a:xfrm>
            <a:off x="4356100" y="1341438"/>
            <a:ext cx="4787900" cy="4208462"/>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2988" y="620713"/>
            <a:ext cx="6645275" cy="492125"/>
          </a:xfrm>
        </p:spPr>
        <p:txBody>
          <a:bodyPr>
            <a:normAutofit fontScale="90000"/>
          </a:bodyPr>
          <a:lstStyle/>
          <a:p>
            <a:pPr algn="ctr" eaLnBrk="1" fontAlgn="auto" hangingPunct="1">
              <a:spcAft>
                <a:spcPts val="0"/>
              </a:spcAft>
              <a:defRPr/>
            </a:pPr>
            <a:r>
              <a:rPr lang="ru-RU" sz="3600" b="1" dirty="0" smtClean="0"/>
              <a:t>Вторая жизнь пластиковых бутылок</a:t>
            </a:r>
            <a:endParaRPr lang="ru-RU" sz="3600" b="1" dirty="0"/>
          </a:p>
        </p:txBody>
      </p:sp>
      <p:pic>
        <p:nvPicPr>
          <p:cNvPr id="28674" name="Рисунок 4" descr="C:\Users\user\Desktop\ПЕД. Совет. Панова\Ф Шал -2\DSCN0866.JPG"/>
          <p:cNvPicPr>
            <a:picLocks noChangeAspect="1" noChangeArrowheads="1"/>
          </p:cNvPicPr>
          <p:nvPr/>
        </p:nvPicPr>
        <p:blipFill>
          <a:blip r:embed="rId3" cstate="print"/>
          <a:srcRect/>
          <a:stretch>
            <a:fillRect/>
          </a:stretch>
        </p:blipFill>
        <p:spPr bwMode="auto">
          <a:xfrm>
            <a:off x="4140200" y="3284538"/>
            <a:ext cx="4535488" cy="3213100"/>
          </a:xfrm>
          <a:prstGeom prst="rect">
            <a:avLst/>
          </a:prstGeom>
          <a:noFill/>
          <a:ln w="9525">
            <a:noFill/>
            <a:miter lim="800000"/>
            <a:headEnd/>
            <a:tailEnd/>
          </a:ln>
        </p:spPr>
      </p:pic>
      <p:pic>
        <p:nvPicPr>
          <p:cNvPr id="28675" name="Содержимое 6" descr="C:\Users\user\Desktop\ПЕД. Совет. Панова\Ф Шал -2\DSCN0812.JPG"/>
          <p:cNvPicPr>
            <a:picLocks noGrp="1"/>
          </p:cNvPicPr>
          <p:nvPr>
            <p:ph idx="1"/>
          </p:nvPr>
        </p:nvPicPr>
        <p:blipFill>
          <a:blip r:embed="rId4" cstate="print"/>
          <a:srcRect/>
          <a:stretch>
            <a:fillRect/>
          </a:stretch>
        </p:blipFill>
        <p:spPr>
          <a:xfrm>
            <a:off x="971550" y="1484313"/>
            <a:ext cx="4176713" cy="3240087"/>
          </a:xfr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7"/>
          <p:cNvSpPr>
            <a:spLocks noGrp="1"/>
          </p:cNvSpPr>
          <p:nvPr>
            <p:ph type="title"/>
          </p:nvPr>
        </p:nvSpPr>
        <p:spPr/>
        <p:txBody>
          <a:bodyPr/>
          <a:lstStyle/>
          <a:p>
            <a:pPr algn="ctr" eaLnBrk="1" fontAlgn="auto" hangingPunct="1">
              <a:spcAft>
                <a:spcPts val="0"/>
              </a:spcAft>
              <a:defRPr/>
            </a:pPr>
            <a:r>
              <a:rPr lang="ru-RU" b="1" dirty="0" smtClean="0"/>
              <a:t>Физкультурный уголок </a:t>
            </a:r>
            <a:endParaRPr lang="ru-RU" b="1" dirty="0"/>
          </a:p>
        </p:txBody>
      </p:sp>
      <p:pic>
        <p:nvPicPr>
          <p:cNvPr id="30722" name="Рисунок 4" descr="C:\Users\user\Desktop\ПЕД. Совет. Панова\Ф Шал -2\DSCN0639.JPG"/>
          <p:cNvPicPr>
            <a:picLocks noChangeAspect="1" noChangeArrowheads="1"/>
          </p:cNvPicPr>
          <p:nvPr/>
        </p:nvPicPr>
        <p:blipFill>
          <a:blip r:embed="rId3" cstate="print"/>
          <a:srcRect/>
          <a:stretch>
            <a:fillRect/>
          </a:stretch>
        </p:blipFill>
        <p:spPr bwMode="auto">
          <a:xfrm>
            <a:off x="5076825" y="3644900"/>
            <a:ext cx="3671888" cy="2965450"/>
          </a:xfrm>
          <a:prstGeom prst="rect">
            <a:avLst/>
          </a:prstGeom>
          <a:noFill/>
          <a:ln w="9525">
            <a:noFill/>
            <a:miter lim="800000"/>
            <a:headEnd/>
            <a:tailEnd/>
          </a:ln>
        </p:spPr>
      </p:pic>
      <p:pic>
        <p:nvPicPr>
          <p:cNvPr id="30723" name="Рисунок 5" descr="C:\Users\user\Desktop\Ф Шал -2\DSCN1105.JPG"/>
          <p:cNvPicPr>
            <a:picLocks noChangeAspect="1" noChangeArrowheads="1"/>
          </p:cNvPicPr>
          <p:nvPr/>
        </p:nvPicPr>
        <p:blipFill>
          <a:blip r:embed="rId4" cstate="print"/>
          <a:srcRect/>
          <a:stretch>
            <a:fillRect/>
          </a:stretch>
        </p:blipFill>
        <p:spPr bwMode="auto">
          <a:xfrm>
            <a:off x="539750" y="1773238"/>
            <a:ext cx="4679950" cy="360045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8313" y="188913"/>
            <a:ext cx="8229600" cy="708025"/>
          </a:xfrm>
        </p:spPr>
        <p:txBody>
          <a:bodyPr>
            <a:normAutofit fontScale="90000"/>
          </a:bodyPr>
          <a:lstStyle/>
          <a:p>
            <a:pPr algn="ctr" eaLnBrk="1" fontAlgn="auto" hangingPunct="1">
              <a:spcAft>
                <a:spcPts val="0"/>
              </a:spcAft>
              <a:defRPr/>
            </a:pPr>
            <a:r>
              <a:rPr lang="ru-RU" b="1" dirty="0" smtClean="0"/>
              <a:t>Кормушки для птиц</a:t>
            </a:r>
            <a:endParaRPr lang="ru-RU" b="1" dirty="0"/>
          </a:p>
        </p:txBody>
      </p:sp>
      <p:pic>
        <p:nvPicPr>
          <p:cNvPr id="32770" name="Содержимое 3" descr="C:\Users\user\Desktop\ПЕД. Совет. Панова\Ф Шал -2\DSCN0649.JPG"/>
          <p:cNvPicPr>
            <a:picLocks noGrp="1"/>
          </p:cNvPicPr>
          <p:nvPr>
            <p:ph idx="1"/>
          </p:nvPr>
        </p:nvPicPr>
        <p:blipFill>
          <a:blip r:embed="rId3" cstate="print"/>
          <a:srcRect/>
          <a:stretch>
            <a:fillRect/>
          </a:stretch>
        </p:blipFill>
        <p:spPr>
          <a:xfrm>
            <a:off x="-180975" y="908050"/>
            <a:ext cx="3851275" cy="2016125"/>
          </a:xfrm>
        </p:spPr>
      </p:pic>
      <p:pic>
        <p:nvPicPr>
          <p:cNvPr id="32771" name="Рисунок 4" descr="C:\Users\user\Desktop\ПЕД. Совет. Панова\Ф Шал -2\DSCN0645.JPG"/>
          <p:cNvPicPr>
            <a:picLocks noChangeAspect="1" noChangeArrowheads="1"/>
          </p:cNvPicPr>
          <p:nvPr/>
        </p:nvPicPr>
        <p:blipFill>
          <a:blip r:embed="rId4" cstate="print"/>
          <a:srcRect/>
          <a:stretch>
            <a:fillRect/>
          </a:stretch>
        </p:blipFill>
        <p:spPr bwMode="auto">
          <a:xfrm>
            <a:off x="6156325" y="4841875"/>
            <a:ext cx="2808288" cy="2016125"/>
          </a:xfrm>
          <a:prstGeom prst="rect">
            <a:avLst/>
          </a:prstGeom>
          <a:noFill/>
          <a:ln w="9525">
            <a:noFill/>
            <a:miter lim="800000"/>
            <a:headEnd/>
            <a:tailEnd/>
          </a:ln>
        </p:spPr>
      </p:pic>
      <p:pic>
        <p:nvPicPr>
          <p:cNvPr id="32772" name="Рисунок 5" descr="C:\Users\user\Desktop\ПЕД. Совет. Панова\Ф Шал -2\DSCN0644.JPG"/>
          <p:cNvPicPr>
            <a:picLocks noChangeAspect="1" noChangeArrowheads="1"/>
          </p:cNvPicPr>
          <p:nvPr/>
        </p:nvPicPr>
        <p:blipFill>
          <a:blip r:embed="rId5" cstate="print"/>
          <a:srcRect/>
          <a:stretch>
            <a:fillRect/>
          </a:stretch>
        </p:blipFill>
        <p:spPr bwMode="auto">
          <a:xfrm>
            <a:off x="0" y="5000625"/>
            <a:ext cx="3303588" cy="1857375"/>
          </a:xfrm>
          <a:prstGeom prst="rect">
            <a:avLst/>
          </a:prstGeom>
          <a:noFill/>
          <a:ln w="9525">
            <a:noFill/>
            <a:miter lim="800000"/>
            <a:headEnd/>
            <a:tailEnd/>
          </a:ln>
        </p:spPr>
      </p:pic>
      <p:pic>
        <p:nvPicPr>
          <p:cNvPr id="32773" name="Рисунок 6" descr="C:\Users\user\Desktop\ПЕД. Совет. Панова\Ф Шал -2\DSCN0650.JPG"/>
          <p:cNvPicPr>
            <a:picLocks noChangeAspect="1" noChangeArrowheads="1"/>
          </p:cNvPicPr>
          <p:nvPr/>
        </p:nvPicPr>
        <p:blipFill>
          <a:blip r:embed="rId6" cstate="print"/>
          <a:srcRect/>
          <a:stretch>
            <a:fillRect/>
          </a:stretch>
        </p:blipFill>
        <p:spPr bwMode="auto">
          <a:xfrm>
            <a:off x="6443663" y="836613"/>
            <a:ext cx="2447925" cy="2520950"/>
          </a:xfrm>
          <a:prstGeom prst="rect">
            <a:avLst/>
          </a:prstGeom>
          <a:noFill/>
          <a:ln w="9525">
            <a:noFill/>
            <a:miter lim="800000"/>
            <a:headEnd/>
            <a:tailEnd/>
          </a:ln>
        </p:spPr>
      </p:pic>
      <p:pic>
        <p:nvPicPr>
          <p:cNvPr id="32774" name="Содержимое 3" descr="C:\Users\user\Desktop\ПЕД. Совет. Панова\Ф Шал -2\DSCN0752.JPG"/>
          <p:cNvPicPr>
            <a:picLocks/>
          </p:cNvPicPr>
          <p:nvPr/>
        </p:nvPicPr>
        <p:blipFill>
          <a:blip r:embed="rId7" cstate="print"/>
          <a:srcRect/>
          <a:stretch>
            <a:fillRect/>
          </a:stretch>
        </p:blipFill>
        <p:spPr bwMode="auto">
          <a:xfrm>
            <a:off x="2268538" y="2133600"/>
            <a:ext cx="4535487" cy="2951163"/>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Заголовок 1"/>
          <p:cNvSpPr>
            <a:spLocks noGrp="1"/>
          </p:cNvSpPr>
          <p:nvPr>
            <p:ph type="title"/>
          </p:nvPr>
        </p:nvSpPr>
        <p:spPr>
          <a:xfrm>
            <a:off x="457200" y="704850"/>
            <a:ext cx="8229600" cy="708025"/>
          </a:xfrm>
        </p:spPr>
        <p:txBody>
          <a:bodyPr/>
          <a:lstStyle/>
          <a:p>
            <a:pPr algn="ctr" eaLnBrk="1" hangingPunct="1"/>
            <a:r>
              <a:rPr lang="ru-RU" sz="4000" b="1" smtClean="0"/>
              <a:t>Кашпо из пластиковых бутылок</a:t>
            </a:r>
          </a:p>
        </p:txBody>
      </p:sp>
      <p:pic>
        <p:nvPicPr>
          <p:cNvPr id="34818" name="Содержимое 3" descr="C:\Users\user\Desktop\ПЕД. Совет. Панова\Ф Шал -2\DSCN0867.JPG"/>
          <p:cNvPicPr>
            <a:picLocks noGrp="1"/>
          </p:cNvPicPr>
          <p:nvPr>
            <p:ph idx="1"/>
          </p:nvPr>
        </p:nvPicPr>
        <p:blipFill>
          <a:blip r:embed="rId3" cstate="print"/>
          <a:srcRect/>
          <a:stretch>
            <a:fillRect/>
          </a:stretch>
        </p:blipFill>
        <p:spPr>
          <a:xfrm>
            <a:off x="0" y="1341438"/>
            <a:ext cx="5724525" cy="3527425"/>
          </a:xfrm>
        </p:spPr>
      </p:pic>
      <p:pic>
        <p:nvPicPr>
          <p:cNvPr id="34819" name="Рисунок 4" descr="C:\Users\user\Desktop\Ф Шал -2\DSCN0659.JPG"/>
          <p:cNvPicPr>
            <a:picLocks noChangeAspect="1" noChangeArrowheads="1"/>
          </p:cNvPicPr>
          <p:nvPr/>
        </p:nvPicPr>
        <p:blipFill>
          <a:blip r:embed="rId4" cstate="print"/>
          <a:srcRect/>
          <a:stretch>
            <a:fillRect/>
          </a:stretch>
        </p:blipFill>
        <p:spPr bwMode="auto">
          <a:xfrm>
            <a:off x="3995738" y="3429000"/>
            <a:ext cx="4572000" cy="2879725"/>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76250"/>
            <a:ext cx="8229600" cy="649288"/>
          </a:xfrm>
        </p:spPr>
        <p:txBody>
          <a:bodyPr>
            <a:normAutofit fontScale="90000"/>
          </a:bodyPr>
          <a:lstStyle/>
          <a:p>
            <a:pPr algn="ctr" eaLnBrk="1" fontAlgn="auto" hangingPunct="1">
              <a:spcAft>
                <a:spcPts val="0"/>
              </a:spcAft>
              <a:defRPr/>
            </a:pPr>
            <a:r>
              <a:rPr lang="ru-RU" sz="4800" b="1" dirty="0" smtClean="0"/>
              <a:t>Доклады по экологии </a:t>
            </a:r>
            <a:endParaRPr lang="ru-RU" sz="4800" b="1" dirty="0"/>
          </a:p>
        </p:txBody>
      </p:sp>
      <p:pic>
        <p:nvPicPr>
          <p:cNvPr id="36866" name="Содержимое 3" descr="C:\Users\user\Desktop\ПЕД. Совет. Панова\Ф Шал -2\DSCN0876.JPG"/>
          <p:cNvPicPr>
            <a:picLocks noGrp="1"/>
          </p:cNvPicPr>
          <p:nvPr>
            <p:ph idx="1"/>
          </p:nvPr>
        </p:nvPicPr>
        <p:blipFill>
          <a:blip r:embed="rId3" cstate="print"/>
          <a:srcRect/>
          <a:stretch>
            <a:fillRect/>
          </a:stretch>
        </p:blipFill>
        <p:spPr>
          <a:xfrm>
            <a:off x="611188" y="1125538"/>
            <a:ext cx="3384550" cy="2303462"/>
          </a:xfrm>
        </p:spPr>
      </p:pic>
      <p:pic>
        <p:nvPicPr>
          <p:cNvPr id="36867" name="Рисунок 4" descr="C:\Users\user\Desktop\Ф Шал -2\DSCN0745.JPG"/>
          <p:cNvPicPr>
            <a:picLocks noChangeAspect="1" noChangeArrowheads="1"/>
          </p:cNvPicPr>
          <p:nvPr/>
        </p:nvPicPr>
        <p:blipFill>
          <a:blip r:embed="rId4" cstate="print"/>
          <a:srcRect/>
          <a:stretch>
            <a:fillRect/>
          </a:stretch>
        </p:blipFill>
        <p:spPr bwMode="auto">
          <a:xfrm>
            <a:off x="4500563" y="1268413"/>
            <a:ext cx="3689350" cy="2232025"/>
          </a:xfrm>
          <a:prstGeom prst="rect">
            <a:avLst/>
          </a:prstGeom>
          <a:noFill/>
          <a:ln w="9525">
            <a:noFill/>
            <a:miter lim="800000"/>
            <a:headEnd/>
            <a:tailEnd/>
          </a:ln>
        </p:spPr>
      </p:pic>
      <p:pic>
        <p:nvPicPr>
          <p:cNvPr id="36868" name="Рисунок 5" descr="C:\Users\user\Desktop\Ф Шал -2\DSCN0830.JPG"/>
          <p:cNvPicPr>
            <a:picLocks noChangeAspect="1" noChangeArrowheads="1"/>
          </p:cNvPicPr>
          <p:nvPr/>
        </p:nvPicPr>
        <p:blipFill>
          <a:blip r:embed="rId5" cstate="print"/>
          <a:srcRect/>
          <a:stretch>
            <a:fillRect/>
          </a:stretch>
        </p:blipFill>
        <p:spPr bwMode="auto">
          <a:xfrm>
            <a:off x="611188" y="3789363"/>
            <a:ext cx="3529012" cy="2735262"/>
          </a:xfrm>
          <a:prstGeom prst="rect">
            <a:avLst/>
          </a:prstGeom>
          <a:noFill/>
          <a:ln w="9525">
            <a:noFill/>
            <a:miter lim="800000"/>
            <a:headEnd/>
            <a:tailEnd/>
          </a:ln>
        </p:spPr>
      </p:pic>
      <p:pic>
        <p:nvPicPr>
          <p:cNvPr id="36869" name="Рисунок 6" descr="C:\Users\user\Desktop\ПЕД. Совет. Панова\Ф Шал -2\DSCN0764.JPG"/>
          <p:cNvPicPr>
            <a:picLocks noChangeAspect="1" noChangeArrowheads="1"/>
          </p:cNvPicPr>
          <p:nvPr/>
        </p:nvPicPr>
        <p:blipFill>
          <a:blip r:embed="rId6" cstate="print"/>
          <a:srcRect/>
          <a:stretch>
            <a:fillRect/>
          </a:stretch>
        </p:blipFill>
        <p:spPr bwMode="auto">
          <a:xfrm>
            <a:off x="4572000" y="3860800"/>
            <a:ext cx="3816350" cy="2592388"/>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850"/>
            <a:ext cx="8229600" cy="636588"/>
          </a:xfrm>
        </p:spPr>
        <p:txBody>
          <a:bodyPr>
            <a:normAutofit fontScale="90000"/>
          </a:bodyPr>
          <a:lstStyle/>
          <a:p>
            <a:pPr eaLnBrk="1" fontAlgn="auto" hangingPunct="1">
              <a:spcAft>
                <a:spcPts val="0"/>
              </a:spcAft>
              <a:defRPr/>
            </a:pPr>
            <a:endParaRPr lang="ru-RU" dirty="0"/>
          </a:p>
        </p:txBody>
      </p:sp>
      <p:pic>
        <p:nvPicPr>
          <p:cNvPr id="38914" name="Содержимое 3" descr="C:\Users\user\Desktop\Ф Шал -2\DSCN1030.JPG"/>
          <p:cNvPicPr>
            <a:picLocks noGrp="1"/>
          </p:cNvPicPr>
          <p:nvPr>
            <p:ph idx="1"/>
          </p:nvPr>
        </p:nvPicPr>
        <p:blipFill>
          <a:blip r:embed="rId3" cstate="print"/>
          <a:srcRect/>
          <a:stretch>
            <a:fillRect/>
          </a:stretch>
        </p:blipFill>
        <p:spPr>
          <a:xfrm>
            <a:off x="827088" y="1628775"/>
            <a:ext cx="3600450" cy="2160588"/>
          </a:xfrm>
        </p:spPr>
      </p:pic>
      <p:pic>
        <p:nvPicPr>
          <p:cNvPr id="38915" name="Рисунок 4" descr="C:\Users\user\Desktop\Ф Шал -2\DSCN1029.JPG"/>
          <p:cNvPicPr>
            <a:picLocks noChangeAspect="1" noChangeArrowheads="1"/>
          </p:cNvPicPr>
          <p:nvPr/>
        </p:nvPicPr>
        <p:blipFill>
          <a:blip r:embed="rId4" cstate="print"/>
          <a:srcRect/>
          <a:stretch>
            <a:fillRect/>
          </a:stretch>
        </p:blipFill>
        <p:spPr bwMode="auto">
          <a:xfrm>
            <a:off x="4932363" y="1700213"/>
            <a:ext cx="3463925" cy="2089150"/>
          </a:xfrm>
          <a:prstGeom prst="rect">
            <a:avLst/>
          </a:prstGeom>
          <a:noFill/>
          <a:ln w="9525">
            <a:noFill/>
            <a:miter lim="800000"/>
            <a:headEnd/>
            <a:tailEnd/>
          </a:ln>
        </p:spPr>
      </p:pic>
      <p:pic>
        <p:nvPicPr>
          <p:cNvPr id="38916" name="Рисунок 5" descr="C:\Users\user\Desktop\Ф Шал -2\DSCN1041.JPG"/>
          <p:cNvPicPr>
            <a:picLocks noChangeAspect="1" noChangeArrowheads="1"/>
          </p:cNvPicPr>
          <p:nvPr/>
        </p:nvPicPr>
        <p:blipFill>
          <a:blip r:embed="rId5" cstate="print"/>
          <a:srcRect/>
          <a:stretch>
            <a:fillRect/>
          </a:stretch>
        </p:blipFill>
        <p:spPr bwMode="auto">
          <a:xfrm>
            <a:off x="5076825" y="4149725"/>
            <a:ext cx="3455988" cy="2232025"/>
          </a:xfrm>
          <a:prstGeom prst="rect">
            <a:avLst/>
          </a:prstGeom>
          <a:noFill/>
          <a:ln w="9525">
            <a:noFill/>
            <a:miter lim="800000"/>
            <a:headEnd/>
            <a:tailEnd/>
          </a:ln>
        </p:spPr>
      </p:pic>
      <p:pic>
        <p:nvPicPr>
          <p:cNvPr id="38917" name="Рисунок 6" descr="C:\Users\user\Desktop\Ф Шал -2\DSCN1035.JPG"/>
          <p:cNvPicPr>
            <a:picLocks noChangeAspect="1" noChangeArrowheads="1"/>
          </p:cNvPicPr>
          <p:nvPr/>
        </p:nvPicPr>
        <p:blipFill>
          <a:blip r:embed="rId6" cstate="print"/>
          <a:srcRect/>
          <a:stretch>
            <a:fillRect/>
          </a:stretch>
        </p:blipFill>
        <p:spPr bwMode="auto">
          <a:xfrm>
            <a:off x="827088" y="4076700"/>
            <a:ext cx="3673475" cy="2305050"/>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850"/>
            <a:ext cx="8229600" cy="563563"/>
          </a:xfrm>
        </p:spPr>
        <p:txBody>
          <a:bodyPr>
            <a:normAutofit fontScale="90000"/>
          </a:bodyPr>
          <a:lstStyle/>
          <a:p>
            <a:pPr algn="ctr" eaLnBrk="1" fontAlgn="auto" hangingPunct="1">
              <a:spcAft>
                <a:spcPts val="0"/>
              </a:spcAft>
              <a:defRPr/>
            </a:pPr>
            <a:r>
              <a:rPr lang="ru-RU" sz="4800" b="1" dirty="0" smtClean="0"/>
              <a:t>Развивающая среда</a:t>
            </a:r>
            <a:endParaRPr lang="ru-RU" sz="4800" b="1" dirty="0"/>
          </a:p>
        </p:txBody>
      </p:sp>
      <p:pic>
        <p:nvPicPr>
          <p:cNvPr id="40962" name="Содержимое 3" descr="E:\фото Экспер\IMG_6282.JPG"/>
          <p:cNvPicPr>
            <a:picLocks noGrp="1"/>
          </p:cNvPicPr>
          <p:nvPr>
            <p:ph idx="1"/>
          </p:nvPr>
        </p:nvPicPr>
        <p:blipFill>
          <a:blip r:embed="rId3" cstate="print"/>
          <a:srcRect/>
          <a:stretch>
            <a:fillRect/>
          </a:stretch>
        </p:blipFill>
        <p:spPr>
          <a:xfrm>
            <a:off x="611188" y="1412875"/>
            <a:ext cx="3529012" cy="2376488"/>
          </a:xfrm>
        </p:spPr>
      </p:pic>
      <p:pic>
        <p:nvPicPr>
          <p:cNvPr id="40963" name="Рисунок 4" descr="C:\Users\user\Desktop\ПЕД. Совет. Панова\Ф Шал -2\DSCN0871.JPG"/>
          <p:cNvPicPr>
            <a:picLocks noChangeAspect="1" noChangeArrowheads="1"/>
          </p:cNvPicPr>
          <p:nvPr/>
        </p:nvPicPr>
        <p:blipFill>
          <a:blip r:embed="rId4" cstate="print"/>
          <a:srcRect/>
          <a:stretch>
            <a:fillRect/>
          </a:stretch>
        </p:blipFill>
        <p:spPr bwMode="auto">
          <a:xfrm>
            <a:off x="4500563" y="1412875"/>
            <a:ext cx="3887787" cy="2303463"/>
          </a:xfrm>
          <a:prstGeom prst="rect">
            <a:avLst/>
          </a:prstGeom>
          <a:noFill/>
          <a:ln w="9525">
            <a:noFill/>
            <a:miter lim="800000"/>
            <a:headEnd/>
            <a:tailEnd/>
          </a:ln>
        </p:spPr>
      </p:pic>
      <p:pic>
        <p:nvPicPr>
          <p:cNvPr id="40964" name="Рисунок 5" descr="C:\Users\user\Desktop\Ф Шал -2\DSCN1057.JPG"/>
          <p:cNvPicPr>
            <a:picLocks noChangeAspect="1" noChangeArrowheads="1"/>
          </p:cNvPicPr>
          <p:nvPr/>
        </p:nvPicPr>
        <p:blipFill>
          <a:blip r:embed="rId5" cstate="print"/>
          <a:srcRect/>
          <a:stretch>
            <a:fillRect/>
          </a:stretch>
        </p:blipFill>
        <p:spPr bwMode="auto">
          <a:xfrm>
            <a:off x="611188" y="4221163"/>
            <a:ext cx="3600450" cy="2232025"/>
          </a:xfrm>
          <a:prstGeom prst="rect">
            <a:avLst/>
          </a:prstGeom>
          <a:noFill/>
          <a:ln w="9525">
            <a:noFill/>
            <a:miter lim="800000"/>
            <a:headEnd/>
            <a:tailEnd/>
          </a:ln>
        </p:spPr>
      </p:pic>
      <p:pic>
        <p:nvPicPr>
          <p:cNvPr id="40965" name="Рисунок 6" descr="C:\Users\user\Desktop\Ф Шал -2\DSCN1055.JPG"/>
          <p:cNvPicPr>
            <a:picLocks noChangeAspect="1" noChangeArrowheads="1"/>
          </p:cNvPicPr>
          <p:nvPr/>
        </p:nvPicPr>
        <p:blipFill>
          <a:blip r:embed="rId6" cstate="print"/>
          <a:srcRect/>
          <a:stretch>
            <a:fillRect/>
          </a:stretch>
        </p:blipFill>
        <p:spPr bwMode="auto">
          <a:xfrm>
            <a:off x="4500563" y="4005263"/>
            <a:ext cx="4103687" cy="2447925"/>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C:\Users\user\Desktop\ПЕД. Совет. Панова\Ф Шал -2\IMG_6234.JPG"/>
          <p:cNvPicPr>
            <a:picLocks noGrp="1"/>
          </p:cNvPicPr>
          <p:nvPr>
            <p:ph idx="1"/>
          </p:nvPr>
        </p:nvPicPr>
        <p:blipFill>
          <a:blip r:embed="rId3" cstate="print"/>
          <a:srcRect/>
          <a:stretch>
            <a:fillRect/>
          </a:stretch>
        </p:blipFill>
        <p:spPr bwMode="auto">
          <a:xfrm>
            <a:off x="323528" y="620688"/>
            <a:ext cx="4844416" cy="3487450"/>
          </a:xfrm>
          <a:prstGeom prst="rect">
            <a:avLst/>
          </a:prstGeom>
          <a:noFill/>
          <a:ln w="9525">
            <a:noFill/>
            <a:miter lim="800000"/>
            <a:headEnd/>
            <a:tailEnd/>
          </a:ln>
        </p:spPr>
      </p:pic>
      <p:pic>
        <p:nvPicPr>
          <p:cNvPr id="5" name="Рисунок 4" descr="E:\DCIM\100NIKON\DSCN1186.JPG"/>
          <p:cNvPicPr/>
          <p:nvPr/>
        </p:nvPicPr>
        <p:blipFill>
          <a:blip r:embed="rId4" cstate="print"/>
          <a:srcRect/>
          <a:stretch>
            <a:fillRect/>
          </a:stretch>
        </p:blipFill>
        <p:spPr bwMode="auto">
          <a:xfrm>
            <a:off x="4788024" y="3789040"/>
            <a:ext cx="3960440" cy="2736304"/>
          </a:xfrm>
          <a:prstGeom prst="rect">
            <a:avLst/>
          </a:prstGeom>
          <a:noFill/>
          <a:ln w="9525">
            <a:noFill/>
            <a:miter lim="800000"/>
            <a:headEnd/>
            <a:tailEnd/>
          </a:ln>
        </p:spPr>
      </p:pic>
      <p:pic>
        <p:nvPicPr>
          <p:cNvPr id="7" name="Рисунок 6" descr="E:\DCIM\100NIKON\DSCN1191.JPG"/>
          <p:cNvPicPr/>
          <p:nvPr/>
        </p:nvPicPr>
        <p:blipFill>
          <a:blip r:embed="rId5" cstate="print"/>
          <a:srcRect/>
          <a:stretch>
            <a:fillRect/>
          </a:stretch>
        </p:blipFill>
        <p:spPr bwMode="auto">
          <a:xfrm>
            <a:off x="5796136" y="1052736"/>
            <a:ext cx="2659944" cy="2088232"/>
          </a:xfrm>
          <a:prstGeom prst="rect">
            <a:avLst/>
          </a:prstGeom>
          <a:noFill/>
          <a:ln w="9525">
            <a:noFill/>
            <a:miter lim="800000"/>
            <a:headEnd/>
            <a:tailEnd/>
          </a:ln>
        </p:spPr>
      </p:pic>
      <p:pic>
        <p:nvPicPr>
          <p:cNvPr id="8" name="Рисунок 7" descr="E:\DCIM\100NIKON\DSCN1189.JPG"/>
          <p:cNvPicPr/>
          <p:nvPr/>
        </p:nvPicPr>
        <p:blipFill>
          <a:blip r:embed="rId6" cstate="print"/>
          <a:srcRect/>
          <a:stretch>
            <a:fillRect/>
          </a:stretch>
        </p:blipFill>
        <p:spPr bwMode="auto">
          <a:xfrm>
            <a:off x="971600" y="4437112"/>
            <a:ext cx="2808312" cy="1872208"/>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850"/>
            <a:ext cx="8229600" cy="923925"/>
          </a:xfrm>
        </p:spPr>
        <p:txBody>
          <a:bodyPr>
            <a:normAutofit fontScale="90000"/>
          </a:bodyPr>
          <a:lstStyle/>
          <a:p>
            <a:pPr algn="ctr" eaLnBrk="1" fontAlgn="auto" hangingPunct="1">
              <a:spcAft>
                <a:spcPts val="0"/>
              </a:spcAft>
              <a:defRPr/>
            </a:pPr>
            <a:r>
              <a:rPr lang="ru-RU" b="1" dirty="0" smtClean="0"/>
              <a:t>Экологический </a:t>
            </a:r>
            <a:r>
              <a:rPr lang="ru-RU" b="1" dirty="0" err="1" smtClean="0"/>
              <a:t>квест</a:t>
            </a:r>
            <a:r>
              <a:rPr lang="ru-RU" b="1" dirty="0" smtClean="0"/>
              <a:t> «Большие проблемы маленького города»</a:t>
            </a:r>
            <a:endParaRPr lang="ru-RU" b="1" dirty="0"/>
          </a:p>
        </p:txBody>
      </p:sp>
      <p:pic>
        <p:nvPicPr>
          <p:cNvPr id="45058" name="Содержимое 3" descr="C:\Users\user\Desktop\Соренв\DSC_2992.JPG"/>
          <p:cNvPicPr>
            <a:picLocks noGrp="1"/>
          </p:cNvPicPr>
          <p:nvPr>
            <p:ph idx="1"/>
          </p:nvPr>
        </p:nvPicPr>
        <p:blipFill>
          <a:blip r:embed="rId3" cstate="print"/>
          <a:srcRect/>
          <a:stretch>
            <a:fillRect/>
          </a:stretch>
        </p:blipFill>
        <p:spPr>
          <a:xfrm>
            <a:off x="539750" y="1628775"/>
            <a:ext cx="3527425" cy="2376488"/>
          </a:xfrm>
        </p:spPr>
      </p:pic>
      <p:pic>
        <p:nvPicPr>
          <p:cNvPr id="45059" name="Рисунок 4" descr="C:\Users\user\Desktop\Соренв\DSC_2995.JPG"/>
          <p:cNvPicPr>
            <a:picLocks noChangeAspect="1" noChangeArrowheads="1"/>
          </p:cNvPicPr>
          <p:nvPr/>
        </p:nvPicPr>
        <p:blipFill>
          <a:blip r:embed="rId4" cstate="print"/>
          <a:srcRect/>
          <a:stretch>
            <a:fillRect/>
          </a:stretch>
        </p:blipFill>
        <p:spPr bwMode="auto">
          <a:xfrm>
            <a:off x="5219700" y="1773238"/>
            <a:ext cx="3168650" cy="2303462"/>
          </a:xfrm>
          <a:prstGeom prst="rect">
            <a:avLst/>
          </a:prstGeom>
          <a:noFill/>
          <a:ln w="9525">
            <a:noFill/>
            <a:miter lim="800000"/>
            <a:headEnd/>
            <a:tailEnd/>
          </a:ln>
        </p:spPr>
      </p:pic>
      <p:pic>
        <p:nvPicPr>
          <p:cNvPr id="45060" name="Рисунок 5" descr="C:\Users\user\Desktop\Соренв\DSC_3021.JPG"/>
          <p:cNvPicPr>
            <a:picLocks noChangeAspect="1" noChangeArrowheads="1"/>
          </p:cNvPicPr>
          <p:nvPr/>
        </p:nvPicPr>
        <p:blipFill>
          <a:blip r:embed="rId5" cstate="print"/>
          <a:srcRect/>
          <a:stretch>
            <a:fillRect/>
          </a:stretch>
        </p:blipFill>
        <p:spPr bwMode="auto">
          <a:xfrm>
            <a:off x="684213" y="4221163"/>
            <a:ext cx="3527425" cy="2232025"/>
          </a:xfrm>
          <a:prstGeom prst="rect">
            <a:avLst/>
          </a:prstGeom>
          <a:noFill/>
          <a:ln w="9525">
            <a:noFill/>
            <a:miter lim="800000"/>
            <a:headEnd/>
            <a:tailEnd/>
          </a:ln>
        </p:spPr>
      </p:pic>
      <p:pic>
        <p:nvPicPr>
          <p:cNvPr id="45061" name="Рисунок 6" descr="C:\Users\user\Desktop\Соренв\DSC_3045.JPG"/>
          <p:cNvPicPr>
            <a:picLocks noChangeAspect="1" noChangeArrowheads="1"/>
          </p:cNvPicPr>
          <p:nvPr/>
        </p:nvPicPr>
        <p:blipFill>
          <a:blip r:embed="rId6" cstate="print"/>
          <a:srcRect/>
          <a:stretch>
            <a:fillRect/>
          </a:stretch>
        </p:blipFill>
        <p:spPr bwMode="auto">
          <a:xfrm>
            <a:off x="5148263" y="4365625"/>
            <a:ext cx="3527425" cy="2159000"/>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850"/>
            <a:ext cx="8229600" cy="461963"/>
          </a:xfrm>
        </p:spPr>
        <p:txBody>
          <a:bodyPr>
            <a:normAutofit fontScale="90000"/>
          </a:bodyPr>
          <a:lstStyle/>
          <a:p>
            <a:pPr eaLnBrk="1" fontAlgn="auto" hangingPunct="1">
              <a:spcAft>
                <a:spcPts val="0"/>
              </a:spcAft>
              <a:defRPr/>
            </a:pPr>
            <a:endParaRPr lang="ru-RU" dirty="0"/>
          </a:p>
        </p:txBody>
      </p:sp>
      <p:pic>
        <p:nvPicPr>
          <p:cNvPr id="47106" name="Содержимое 3" descr="C:\Users\user\Desktop\Соренв\DSC_3063.JPG"/>
          <p:cNvPicPr>
            <a:picLocks noGrp="1"/>
          </p:cNvPicPr>
          <p:nvPr>
            <p:ph idx="1"/>
          </p:nvPr>
        </p:nvPicPr>
        <p:blipFill>
          <a:blip r:embed="rId3" cstate="print"/>
          <a:srcRect/>
          <a:stretch>
            <a:fillRect/>
          </a:stretch>
        </p:blipFill>
        <p:spPr>
          <a:xfrm>
            <a:off x="395288" y="1125538"/>
            <a:ext cx="4752975" cy="3436937"/>
          </a:xfrm>
        </p:spPr>
      </p:pic>
      <p:pic>
        <p:nvPicPr>
          <p:cNvPr id="47107" name="Рисунок 4" descr="C:\Users\user\Desktop\Соренв\DSC_3076.JPG"/>
          <p:cNvPicPr>
            <a:picLocks noChangeAspect="1" noChangeArrowheads="1"/>
          </p:cNvPicPr>
          <p:nvPr/>
        </p:nvPicPr>
        <p:blipFill>
          <a:blip r:embed="rId4" cstate="print"/>
          <a:srcRect/>
          <a:stretch>
            <a:fillRect/>
          </a:stretch>
        </p:blipFill>
        <p:spPr bwMode="auto">
          <a:xfrm>
            <a:off x="4787900" y="2781300"/>
            <a:ext cx="3924300" cy="3311525"/>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76672"/>
            <a:ext cx="8229600" cy="576064"/>
          </a:xfrm>
        </p:spPr>
        <p:txBody>
          <a:bodyPr>
            <a:normAutofit fontScale="90000"/>
          </a:bodyPr>
          <a:lstStyle/>
          <a:p>
            <a:pPr eaLnBrk="1" fontAlgn="auto" hangingPunct="1">
              <a:spcAft>
                <a:spcPts val="0"/>
              </a:spcAft>
              <a:defRPr/>
            </a:pPr>
            <a:endParaRPr lang="ru-RU" dirty="0"/>
          </a:p>
        </p:txBody>
      </p:sp>
      <p:pic>
        <p:nvPicPr>
          <p:cNvPr id="49154" name="Содержимое 3" descr="C:\Users\user\Desktop\Соренв\DSC_3097.JPG"/>
          <p:cNvPicPr>
            <a:picLocks noGrp="1"/>
          </p:cNvPicPr>
          <p:nvPr>
            <p:ph idx="1"/>
          </p:nvPr>
        </p:nvPicPr>
        <p:blipFill>
          <a:blip r:embed="rId3" cstate="print"/>
          <a:srcRect/>
          <a:stretch>
            <a:fillRect/>
          </a:stretch>
        </p:blipFill>
        <p:spPr>
          <a:xfrm>
            <a:off x="395536" y="620688"/>
            <a:ext cx="4032448" cy="3096344"/>
          </a:xfrm>
        </p:spPr>
      </p:pic>
      <p:sp>
        <p:nvSpPr>
          <p:cNvPr id="49155" name="Rectangle 7"/>
          <p:cNvSpPr>
            <a:spLocks noChangeArrowheads="1"/>
          </p:cNvSpPr>
          <p:nvPr/>
        </p:nvSpPr>
        <p:spPr bwMode="auto">
          <a:xfrm>
            <a:off x="4932363" y="4149725"/>
            <a:ext cx="3960812" cy="1554163"/>
          </a:xfrm>
          <a:prstGeom prst="rect">
            <a:avLst/>
          </a:prstGeom>
          <a:noFill/>
          <a:ln w="9525">
            <a:noFill/>
            <a:miter lim="800000"/>
            <a:headEnd/>
            <a:tailEnd/>
          </a:ln>
        </p:spPr>
        <p:txBody>
          <a:bodyPr>
            <a:spAutoFit/>
          </a:bodyPr>
          <a:lstStyle/>
          <a:p>
            <a:r>
              <a:rPr lang="ru-RU" b="1"/>
              <a:t>(</a:t>
            </a:r>
            <a:r>
              <a:rPr lang="ru-RU" sz="3200" b="1"/>
              <a:t>Добавить фотографии по спектаклю),</a:t>
            </a:r>
          </a:p>
        </p:txBody>
      </p:sp>
      <p:pic>
        <p:nvPicPr>
          <p:cNvPr id="5" name="Рисунок 4" descr="C:\Users\user\Desktop\Соренв\DSC_3107.JPG"/>
          <p:cNvPicPr/>
          <p:nvPr/>
        </p:nvPicPr>
        <p:blipFill>
          <a:blip r:embed="rId4" cstate="print"/>
          <a:srcRect/>
          <a:stretch>
            <a:fillRect/>
          </a:stretch>
        </p:blipFill>
        <p:spPr bwMode="auto">
          <a:xfrm flipH="1">
            <a:off x="467544" y="4149080"/>
            <a:ext cx="3672408" cy="2448272"/>
          </a:xfrm>
          <a:prstGeom prst="rect">
            <a:avLst/>
          </a:prstGeom>
          <a:noFill/>
          <a:ln w="9525">
            <a:noFill/>
            <a:miter lim="800000"/>
            <a:headEnd/>
            <a:tailEnd/>
          </a:ln>
        </p:spPr>
      </p:pic>
      <p:pic>
        <p:nvPicPr>
          <p:cNvPr id="6" name="Рисунок 5" descr="C:\Users\user\Desktop\Соренв\DSC_3121.JPG"/>
          <p:cNvPicPr/>
          <p:nvPr/>
        </p:nvPicPr>
        <p:blipFill>
          <a:blip r:embed="rId5" cstate="print"/>
          <a:srcRect/>
          <a:stretch>
            <a:fillRect/>
          </a:stretch>
        </p:blipFill>
        <p:spPr bwMode="auto">
          <a:xfrm>
            <a:off x="4499992" y="3717032"/>
            <a:ext cx="4032448" cy="2880320"/>
          </a:xfrm>
          <a:prstGeom prst="rect">
            <a:avLst/>
          </a:prstGeom>
          <a:noFill/>
          <a:ln w="9525">
            <a:noFill/>
            <a:miter lim="800000"/>
            <a:headEnd/>
            <a:tailEnd/>
          </a:ln>
        </p:spPr>
      </p:pic>
      <p:pic>
        <p:nvPicPr>
          <p:cNvPr id="7" name="Рисунок 6" descr="C:\Users\user\Desktop\Соренв\DSC_3102.JPG"/>
          <p:cNvPicPr/>
          <p:nvPr/>
        </p:nvPicPr>
        <p:blipFill>
          <a:blip r:embed="rId6" cstate="print"/>
          <a:srcRect/>
          <a:stretch>
            <a:fillRect/>
          </a:stretch>
        </p:blipFill>
        <p:spPr bwMode="auto">
          <a:xfrm>
            <a:off x="5148064" y="980728"/>
            <a:ext cx="3468492" cy="2448272"/>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Заголовок 1"/>
          <p:cNvSpPr>
            <a:spLocks noGrp="1"/>
          </p:cNvSpPr>
          <p:nvPr>
            <p:ph type="title"/>
          </p:nvPr>
        </p:nvSpPr>
        <p:spPr/>
        <p:txBody>
          <a:bodyPr/>
          <a:lstStyle/>
          <a:p>
            <a:pPr eaLnBrk="1" hangingPunct="1"/>
            <a:endParaRPr lang="ru-RU" smtClean="0"/>
          </a:p>
        </p:txBody>
      </p:sp>
      <p:pic>
        <p:nvPicPr>
          <p:cNvPr id="51202" name="Рисунок 4" descr="C:\Users\user\Desktop\Соренв\DSC_3140.JPG"/>
          <p:cNvPicPr>
            <a:picLocks noGrp="1" noChangeAspect="1" noChangeArrowheads="1"/>
          </p:cNvPicPr>
          <p:nvPr>
            <p:ph idx="4294967295"/>
          </p:nvPr>
        </p:nvPicPr>
        <p:blipFill>
          <a:blip r:embed="rId3" cstate="print"/>
          <a:srcRect/>
          <a:stretch>
            <a:fillRect/>
          </a:stretch>
        </p:blipFill>
        <p:spPr>
          <a:xfrm>
            <a:off x="2411413" y="0"/>
            <a:ext cx="5329237" cy="3551238"/>
          </a:xfrm>
        </p:spPr>
      </p:pic>
      <p:pic>
        <p:nvPicPr>
          <p:cNvPr id="51203" name="Рисунок 6" descr="C:\Users\user\Desktop\Соренв\DSC_3134.JPG"/>
          <p:cNvPicPr>
            <a:picLocks noChangeAspect="1" noChangeArrowheads="1"/>
          </p:cNvPicPr>
          <p:nvPr/>
        </p:nvPicPr>
        <p:blipFill>
          <a:blip r:embed="rId4" cstate="print"/>
          <a:srcRect/>
          <a:stretch>
            <a:fillRect/>
          </a:stretch>
        </p:blipFill>
        <p:spPr bwMode="auto">
          <a:xfrm>
            <a:off x="-180975" y="3589338"/>
            <a:ext cx="4897438" cy="3268662"/>
          </a:xfrm>
          <a:prstGeom prst="rect">
            <a:avLst/>
          </a:prstGeom>
          <a:noFill/>
          <a:ln w="9525">
            <a:noFill/>
            <a:miter lim="800000"/>
            <a:headEnd/>
            <a:tailEnd/>
          </a:ln>
        </p:spPr>
      </p:pic>
      <p:pic>
        <p:nvPicPr>
          <p:cNvPr id="51204" name="Рисунок 5" descr="C:\Users\user\Desktop\Соренв\DSC_3167.JPG"/>
          <p:cNvPicPr>
            <a:picLocks noChangeAspect="1" noChangeArrowheads="1"/>
          </p:cNvPicPr>
          <p:nvPr/>
        </p:nvPicPr>
        <p:blipFill>
          <a:blip r:embed="rId5" cstate="print"/>
          <a:srcRect/>
          <a:stretch>
            <a:fillRect/>
          </a:stretch>
        </p:blipFill>
        <p:spPr bwMode="auto">
          <a:xfrm>
            <a:off x="4464050" y="3573463"/>
            <a:ext cx="4932363" cy="3284537"/>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Заголовок 1"/>
          <p:cNvSpPr>
            <a:spLocks noGrp="1"/>
          </p:cNvSpPr>
          <p:nvPr>
            <p:ph type="title"/>
          </p:nvPr>
        </p:nvSpPr>
        <p:spPr/>
        <p:txBody>
          <a:bodyPr/>
          <a:lstStyle/>
          <a:p>
            <a:pPr eaLnBrk="1" hangingPunct="1"/>
            <a:endParaRPr lang="ru-RU" dirty="0" smtClean="0"/>
          </a:p>
        </p:txBody>
      </p:sp>
      <p:pic>
        <p:nvPicPr>
          <p:cNvPr id="6" name="Рисунок 5" descr="C:\Users\user\Desktop\фото\весна 2016\DSC_7840.JPG"/>
          <p:cNvPicPr/>
          <p:nvPr/>
        </p:nvPicPr>
        <p:blipFill>
          <a:blip r:embed="rId3" cstate="print"/>
          <a:srcRect/>
          <a:stretch>
            <a:fillRect/>
          </a:stretch>
        </p:blipFill>
        <p:spPr bwMode="auto">
          <a:xfrm>
            <a:off x="611560" y="3933056"/>
            <a:ext cx="3888432" cy="2520280"/>
          </a:xfrm>
          <a:prstGeom prst="rect">
            <a:avLst/>
          </a:prstGeom>
          <a:noFill/>
          <a:ln w="9525">
            <a:noFill/>
            <a:miter lim="800000"/>
            <a:headEnd/>
            <a:tailEnd/>
          </a:ln>
        </p:spPr>
      </p:pic>
      <p:pic>
        <p:nvPicPr>
          <p:cNvPr id="7" name="Содержимое 6" descr="C:\Users\user\Desktop\ПЕЧ СР\image.jpg"/>
          <p:cNvPicPr>
            <a:picLocks noGrp="1"/>
          </p:cNvPicPr>
          <p:nvPr>
            <p:ph idx="1"/>
          </p:nvPr>
        </p:nvPicPr>
        <p:blipFill>
          <a:blip r:embed="rId4" cstate="print"/>
          <a:srcRect/>
          <a:stretch>
            <a:fillRect/>
          </a:stretch>
        </p:blipFill>
        <p:spPr bwMode="auto">
          <a:xfrm>
            <a:off x="5220072" y="332656"/>
            <a:ext cx="3672408" cy="2808312"/>
          </a:xfrm>
          <a:prstGeom prst="rect">
            <a:avLst/>
          </a:prstGeom>
          <a:noFill/>
          <a:ln w="9525">
            <a:noFill/>
            <a:miter lim="800000"/>
            <a:headEnd/>
            <a:tailEnd/>
          </a:ln>
        </p:spPr>
      </p:pic>
      <p:pic>
        <p:nvPicPr>
          <p:cNvPr id="8" name="Рисунок 7" descr="C:\Users\user\Desktop\фото Шалунишки\детки\DSCN9665.JPG"/>
          <p:cNvPicPr/>
          <p:nvPr/>
        </p:nvPicPr>
        <p:blipFill>
          <a:blip r:embed="rId5" cstate="print"/>
          <a:srcRect/>
          <a:stretch>
            <a:fillRect/>
          </a:stretch>
        </p:blipFill>
        <p:spPr bwMode="auto">
          <a:xfrm>
            <a:off x="323528" y="332656"/>
            <a:ext cx="4608512" cy="3168352"/>
          </a:xfrm>
          <a:prstGeom prst="rect">
            <a:avLst/>
          </a:prstGeom>
          <a:noFill/>
          <a:ln w="9525">
            <a:noFill/>
            <a:miter lim="800000"/>
            <a:headEnd/>
            <a:tailEnd/>
          </a:ln>
        </p:spPr>
      </p:pic>
      <p:pic>
        <p:nvPicPr>
          <p:cNvPr id="9" name="Рисунок 8" descr="C:\Users\user\Desktop\фото Шалунишки\детки\DSCN9660.JPG"/>
          <p:cNvPicPr/>
          <p:nvPr/>
        </p:nvPicPr>
        <p:blipFill>
          <a:blip r:embed="rId6" cstate="print"/>
          <a:srcRect/>
          <a:stretch>
            <a:fillRect/>
          </a:stretch>
        </p:blipFill>
        <p:spPr bwMode="auto">
          <a:xfrm>
            <a:off x="4716016" y="3356992"/>
            <a:ext cx="4104456" cy="3058508"/>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Flow</Template>
  <TotalTime>995</TotalTime>
  <Words>1378</Words>
  <Application>Microsoft Office PowerPoint</Application>
  <PresentationFormat>Экран (4:3)</PresentationFormat>
  <Paragraphs>123</Paragraphs>
  <Slides>20</Slides>
  <Notes>20</Notes>
  <HiddenSlides>0</HiddenSlides>
  <MMClips>0</MMClips>
  <ScaleCrop>false</ScaleCrop>
  <HeadingPairs>
    <vt:vector size="4" baseType="variant">
      <vt:variant>
        <vt:lpstr>Тема</vt:lpstr>
      </vt:variant>
      <vt:variant>
        <vt:i4>1</vt:i4>
      </vt:variant>
      <vt:variant>
        <vt:lpstr>Заголовки слайдов</vt:lpstr>
      </vt:variant>
      <vt:variant>
        <vt:i4>20</vt:i4>
      </vt:variant>
    </vt:vector>
  </HeadingPairs>
  <TitlesOfParts>
    <vt:vector size="21" baseType="lpstr">
      <vt:lpstr>Поток</vt:lpstr>
      <vt:lpstr>«Большие проблемы маленького города» </vt:lpstr>
      <vt:lpstr>Слайд 2</vt:lpstr>
      <vt:lpstr>Слайд 3</vt:lpstr>
      <vt:lpstr> </vt:lpstr>
      <vt:lpstr>Слайд 5</vt:lpstr>
      <vt:lpstr>Слайд 6</vt:lpstr>
      <vt:lpstr>Слайд 7</vt:lpstr>
      <vt:lpstr>Вторая жизнь пластиковых бутылок</vt:lpstr>
      <vt:lpstr>Физкультурный уголок </vt:lpstr>
      <vt:lpstr>Кормушки для птиц</vt:lpstr>
      <vt:lpstr>Кашпо из пластиковых бутылок</vt:lpstr>
      <vt:lpstr>Доклады по экологии </vt:lpstr>
      <vt:lpstr>Слайд 13</vt:lpstr>
      <vt:lpstr>Развивающая среда</vt:lpstr>
      <vt:lpstr>Слайд 15</vt:lpstr>
      <vt:lpstr>Экологический квест «Большие проблемы маленького города»</vt:lpstr>
      <vt:lpstr>Слайд 17</vt:lpstr>
      <vt:lpstr>Слайд 18</vt:lpstr>
      <vt:lpstr>Слайд 19</vt:lpstr>
      <vt:lpstr>Слайд 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admin</dc:creator>
  <cp:lastModifiedBy>user</cp:lastModifiedBy>
  <cp:revision>68</cp:revision>
  <dcterms:created xsi:type="dcterms:W3CDTF">2017-04-03T08:28:57Z</dcterms:created>
  <dcterms:modified xsi:type="dcterms:W3CDTF">2017-04-23T14:31:04Z</dcterms:modified>
</cp:coreProperties>
</file>