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40" r:id="rId1"/>
  </p:sldMasterIdLst>
  <p:sldIdLst>
    <p:sldId id="319" r:id="rId2"/>
    <p:sldId id="329" r:id="rId3"/>
    <p:sldId id="327" r:id="rId4"/>
    <p:sldId id="320" r:id="rId5"/>
    <p:sldId id="301" r:id="rId6"/>
    <p:sldId id="303" r:id="rId7"/>
    <p:sldId id="302" r:id="rId8"/>
    <p:sldId id="307" r:id="rId9"/>
    <p:sldId id="328" r:id="rId10"/>
    <p:sldId id="330" r:id="rId11"/>
    <p:sldId id="331" r:id="rId12"/>
    <p:sldId id="332" r:id="rId13"/>
    <p:sldId id="333" r:id="rId14"/>
    <p:sldId id="326" r:id="rId15"/>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Нет стиля, нет сетки">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16" autoAdjust="0"/>
    <p:restoredTop sz="94579" autoAdjust="0"/>
  </p:normalViewPr>
  <p:slideViewPr>
    <p:cSldViewPr>
      <p:cViewPr varScale="1">
        <p:scale>
          <a:sx n="69" d="100"/>
          <a:sy n="69" d="100"/>
        </p:scale>
        <p:origin x="-1416" y="-102"/>
      </p:cViewPr>
      <p:guideLst>
        <p:guide orient="horz" pos="2160"/>
        <p:guide pos="2880"/>
      </p:guideLst>
    </p:cSldViewPr>
  </p:slideViewPr>
  <p:outlineViewPr>
    <p:cViewPr>
      <p:scale>
        <a:sx n="33" d="100"/>
        <a:sy n="33" d="100"/>
      </p:scale>
      <p:origin x="0" y="0"/>
    </p:cViewPr>
  </p:outlineViewPr>
  <p:notesTextViewPr>
    <p:cViewPr>
      <p:scale>
        <a:sx n="3" d="2"/>
        <a:sy n="3" d="2"/>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Ref idx="1002">
        <a:schemeClr val="bg2"/>
      </p:bgRef>
    </p:bg>
    <p:spTree>
      <p:nvGrpSpPr>
        <p:cNvPr id="1" name=""/>
        <p:cNvGrpSpPr/>
        <p:nvPr/>
      </p:nvGrpSpPr>
      <p:grpSpPr>
        <a:xfrm>
          <a:off x="0" y="0"/>
          <a:ext cx="0" cy="0"/>
          <a:chOff x="0" y="0"/>
          <a:chExt cx="0" cy="0"/>
        </a:xfrm>
      </p:grpSpPr>
      <p:sp>
        <p:nvSpPr>
          <p:cNvPr id="9" name="Заголовок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17" name="Подзаголовок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30" name="Дата 29"/>
          <p:cNvSpPr>
            <a:spLocks noGrp="1"/>
          </p:cNvSpPr>
          <p:nvPr>
            <p:ph type="dt" sz="half" idx="10"/>
          </p:nvPr>
        </p:nvSpPr>
        <p:spPr/>
        <p:txBody>
          <a:bodyPr/>
          <a:lstStyle/>
          <a:p>
            <a:fld id="{B4C71EC6-210F-42DE-9C53-41977AD35B3D}" type="datetimeFigureOut">
              <a:rPr lang="ru-RU" smtClean="0"/>
              <a:pPr/>
              <a:t>31.01.2022</a:t>
            </a:fld>
            <a:endParaRPr lang="ru-RU"/>
          </a:p>
        </p:txBody>
      </p:sp>
      <p:sp>
        <p:nvSpPr>
          <p:cNvPr id="19" name="Нижний колонтитул 18"/>
          <p:cNvSpPr>
            <a:spLocks noGrp="1"/>
          </p:cNvSpPr>
          <p:nvPr>
            <p:ph type="ftr" sz="quarter" idx="11"/>
          </p:nvPr>
        </p:nvSpPr>
        <p:spPr/>
        <p:txBody>
          <a:bodyPr/>
          <a:lstStyle/>
          <a:p>
            <a:endParaRPr lang="ru-RU"/>
          </a:p>
        </p:txBody>
      </p:sp>
      <p:sp>
        <p:nvSpPr>
          <p:cNvPr id="27" name="Номер слайда 26"/>
          <p:cNvSpPr>
            <a:spLocks noGrp="1"/>
          </p:cNvSpPr>
          <p:nvPr>
            <p:ph type="sldNum" sz="quarter" idx="12"/>
          </p:nvPr>
        </p:nvSpPr>
        <p:spPr/>
        <p:txBody>
          <a:bodyPr/>
          <a:lstStyle/>
          <a:p>
            <a:fld id="{B19B0651-EE4F-4900-A07F-96A6BFA9D0F0}" type="slidenum">
              <a:rPr lang="ru-RU" smtClean="0"/>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B4C71EC6-210F-42DE-9C53-41977AD35B3D}" type="datetimeFigureOut">
              <a:rPr lang="ru-RU" smtClean="0"/>
              <a:pPr/>
              <a:t>31.01.2022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fld id="{B4C71EC6-210F-42DE-9C53-41977AD35B3D}" type="datetimeFigureOut">
              <a:rPr lang="ru-RU" smtClean="0"/>
              <a:pPr/>
              <a:t>31.01.2022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B4C71EC6-210F-42DE-9C53-41977AD35B3D}" type="datetimeFigureOut">
              <a:rPr lang="ru-RU" smtClean="0"/>
              <a:pPr/>
              <a:t>31.01.2022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tIns="45720" anchor="b"/>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p>
            <a:fld id="{B4C71EC6-210F-42DE-9C53-41977AD35B3D}" type="datetimeFigureOut">
              <a:rPr lang="ru-RU" smtClean="0"/>
              <a:pPr/>
              <a:t>31.01.2022</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fld id="{B4C71EC6-210F-42DE-9C53-41977AD35B3D}" type="datetimeFigureOut">
              <a:rPr lang="ru-RU" smtClean="0"/>
              <a:pPr/>
              <a:t>31.01.2022</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B4C71EC6-210F-42DE-9C53-41977AD35B3D}" type="datetimeFigureOut">
              <a:rPr lang="ru-RU" smtClean="0"/>
              <a:pPr/>
              <a:t>31.01.2022</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B4C71EC6-210F-42DE-9C53-41977AD35B3D}" type="datetimeFigureOut">
              <a:rPr lang="ru-RU" smtClean="0"/>
              <a:pPr/>
              <a:t>31.01.2022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Прямоугольник с одним вырезанным скругленным углом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Прямоугольный треугольник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Заголовок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ru-RU" smtClean="0"/>
              <a:t>Образец заголовка</a:t>
            </a:r>
            <a:endParaRPr kumimoji="0" lang="en-US"/>
          </a:p>
        </p:txBody>
      </p:sp>
      <p:sp>
        <p:nvSpPr>
          <p:cNvPr id="4" name="Текст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fld id="{B4C71EC6-210F-42DE-9C53-41977AD35B3D}" type="datetimeFigureOut">
              <a:rPr lang="ru-RU" smtClean="0"/>
              <a:pPr/>
              <a:t>31.01.2022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a:xfrm>
            <a:off x="8077200" y="6356350"/>
            <a:ext cx="609600" cy="365125"/>
          </a:xfrm>
        </p:spPr>
        <p:txBody>
          <a:bodyPr/>
          <a:lstStyle/>
          <a:p>
            <a:fld id="{B19B0651-EE4F-4900-A07F-96A6BFA9D0F0}" type="slidenum">
              <a:rPr lang="ru-RU" smtClean="0"/>
              <a:pPr/>
              <a:t>‹#›</a:t>
            </a:fld>
            <a:endParaRPr lang="ru-RU"/>
          </a:p>
        </p:txBody>
      </p:sp>
      <p:sp>
        <p:nvSpPr>
          <p:cNvPr id="3" name="Рисунок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ru-RU" smtClean="0"/>
              <a:t>Вставка рисунка</a:t>
            </a:r>
            <a:endParaRPr kumimoji="0" lang="en-US" dirty="0"/>
          </a:p>
        </p:txBody>
      </p:sp>
      <p:sp>
        <p:nvSpPr>
          <p:cNvPr id="10" name="Полилиния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Полилиния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B4C71EC6-210F-42DE-9C53-41977AD35B3D}" type="datetimeFigureOut">
              <a:rPr lang="ru-RU" smtClean="0"/>
              <a:pPr/>
              <a:t>31.01.2022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914401"/>
            <a:ext cx="2057400" cy="5211763"/>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914401"/>
            <a:ext cx="6019800" cy="5211763"/>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B4C71EC6-210F-42DE-9C53-41977AD35B3D}" type="datetimeFigureOut">
              <a:rPr lang="ru-RU" smtClean="0"/>
              <a:pPr/>
              <a:t>31.01.2022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Полилиния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Полилиния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Заголовок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ru-RU" smtClean="0"/>
              <a:t>Образец заголовка</a:t>
            </a:r>
            <a:endParaRPr kumimoji="0" lang="en-US"/>
          </a:p>
        </p:txBody>
      </p:sp>
      <p:sp>
        <p:nvSpPr>
          <p:cNvPr id="30" name="Текст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Дата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B4C71EC6-210F-42DE-9C53-41977AD35B3D}" type="datetimeFigureOut">
              <a:rPr lang="ru-RU" smtClean="0"/>
              <a:pPr/>
              <a:t>31.01.2022</a:t>
            </a:fld>
            <a:endParaRPr lang="ru-RU"/>
          </a:p>
        </p:txBody>
      </p:sp>
      <p:sp>
        <p:nvSpPr>
          <p:cNvPr id="22" name="Нижний колонтитул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ru-RU"/>
          </a:p>
        </p:txBody>
      </p:sp>
      <p:sp>
        <p:nvSpPr>
          <p:cNvPr id="18" name="Номер слайда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B19B0651-EE4F-4900-A07F-96A6BFA9D0F0}" type="slidenum">
              <a:rPr lang="ru-RU" smtClean="0"/>
              <a:pPr/>
              <a:t>‹#›</a:t>
            </a:fld>
            <a:endParaRPr lang="ru-RU"/>
          </a:p>
        </p:txBody>
      </p:sp>
      <p:grpSp>
        <p:nvGrpSpPr>
          <p:cNvPr id="2" name="Группа 1"/>
          <p:cNvGrpSpPr/>
          <p:nvPr/>
        </p:nvGrpSpPr>
        <p:grpSpPr>
          <a:xfrm>
            <a:off x="-19017" y="202408"/>
            <a:ext cx="9180548" cy="649224"/>
            <a:chOff x="-19045" y="216550"/>
            <a:chExt cx="9180548" cy="649224"/>
          </a:xfrm>
        </p:grpSpPr>
        <p:sp>
          <p:nvSpPr>
            <p:cNvPr id="12" name="Полилиния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Полилиния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841" r:id="rId1"/>
    <p:sldLayoutId id="2147483842" r:id="rId2"/>
    <p:sldLayoutId id="2147483843" r:id="rId3"/>
    <p:sldLayoutId id="2147483844" r:id="rId4"/>
    <p:sldLayoutId id="2147483845" r:id="rId5"/>
    <p:sldLayoutId id="2147483846" r:id="rId6"/>
    <p:sldLayoutId id="2147483847" r:id="rId7"/>
    <p:sldLayoutId id="2147483848" r:id="rId8"/>
    <p:sldLayoutId id="2147483849" r:id="rId9"/>
    <p:sldLayoutId id="2147483850" r:id="rId10"/>
    <p:sldLayoutId id="2147483851"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714348" y="428604"/>
            <a:ext cx="7772400" cy="1470025"/>
          </a:xfrm>
        </p:spPr>
        <p:txBody>
          <a:bodyPr>
            <a:noAutofit/>
          </a:bodyPr>
          <a:lstStyle/>
          <a:p>
            <a:pPr algn="ctr"/>
            <a:r>
              <a:rPr lang="ru-RU" sz="2800" dirty="0" smtClean="0"/>
              <a:t>Краевое государственное бюджетное профессиональное образовательное учреждение</a:t>
            </a:r>
            <a:br>
              <a:rPr lang="ru-RU" sz="2800" dirty="0" smtClean="0"/>
            </a:br>
            <a:r>
              <a:rPr lang="ru-RU" sz="2800" dirty="0" smtClean="0"/>
              <a:t>"Спасский политехнический колледж"</a:t>
            </a:r>
            <a:br>
              <a:rPr lang="ru-RU" sz="2800" dirty="0" smtClean="0"/>
            </a:br>
            <a:endParaRPr lang="ru-RU" sz="2800" dirty="0"/>
          </a:p>
        </p:txBody>
      </p:sp>
      <p:sp>
        <p:nvSpPr>
          <p:cNvPr id="3" name="Подзаголовок 2"/>
          <p:cNvSpPr>
            <a:spLocks noGrp="1"/>
          </p:cNvSpPr>
          <p:nvPr>
            <p:ph type="subTitle" idx="1"/>
          </p:nvPr>
        </p:nvSpPr>
        <p:spPr>
          <a:xfrm>
            <a:off x="0" y="1928802"/>
            <a:ext cx="9144000" cy="4929198"/>
          </a:xfrm>
        </p:spPr>
        <p:txBody>
          <a:bodyPr>
            <a:normAutofit/>
          </a:bodyPr>
          <a:lstStyle/>
          <a:p>
            <a:endParaRPr lang="ru-RU" sz="2800" dirty="0" smtClean="0">
              <a:solidFill>
                <a:schemeClr val="tx1"/>
              </a:solidFill>
              <a:latin typeface="+mj-lt"/>
            </a:endParaRPr>
          </a:p>
          <a:p>
            <a:pPr algn="ctr"/>
            <a:r>
              <a:rPr lang="ru-RU" sz="3400" dirty="0" smtClean="0">
                <a:latin typeface="+mj-lt"/>
              </a:rPr>
              <a:t>Традиционные блюда из </a:t>
            </a:r>
            <a:r>
              <a:rPr lang="ru-RU" sz="3400" dirty="0" smtClean="0">
                <a:latin typeface="+mj-lt"/>
              </a:rPr>
              <a:t>рыбы</a:t>
            </a:r>
          </a:p>
          <a:p>
            <a:pPr algn="ctr"/>
            <a:r>
              <a:rPr lang="ru-RU" sz="3400" dirty="0" smtClean="0">
                <a:latin typeface="+mj-lt"/>
              </a:rPr>
              <a:t>Приморского </a:t>
            </a:r>
            <a:r>
              <a:rPr lang="ru-RU" sz="3400" dirty="0" smtClean="0">
                <a:latin typeface="+mj-lt"/>
              </a:rPr>
              <a:t>края.</a:t>
            </a:r>
            <a:endParaRPr lang="ru-RU" sz="3400" dirty="0" smtClean="0">
              <a:solidFill>
                <a:schemeClr val="tx1"/>
              </a:solidFill>
              <a:latin typeface="+mj-lt"/>
            </a:endParaRPr>
          </a:p>
          <a:p>
            <a:endParaRPr lang="ru-RU" dirty="0" smtClean="0">
              <a:solidFill>
                <a:schemeClr val="tx1"/>
              </a:solidFill>
              <a:latin typeface="+mj-lt"/>
            </a:endParaRPr>
          </a:p>
          <a:p>
            <a:pPr algn="ctr"/>
            <a:endParaRPr lang="ru-RU" dirty="0" smtClean="0">
              <a:solidFill>
                <a:schemeClr val="tx1"/>
              </a:solidFill>
              <a:latin typeface="+mj-lt"/>
            </a:endParaRPr>
          </a:p>
          <a:p>
            <a:pPr algn="ctr"/>
            <a:endParaRPr lang="ru-RU" dirty="0" smtClean="0">
              <a:latin typeface="+mj-lt"/>
            </a:endParaRPr>
          </a:p>
          <a:p>
            <a:pPr algn="ctr"/>
            <a:endParaRPr lang="ru-RU" dirty="0" smtClean="0">
              <a:solidFill>
                <a:schemeClr val="tx1"/>
              </a:solidFill>
              <a:latin typeface="+mj-lt"/>
            </a:endParaRPr>
          </a:p>
          <a:p>
            <a:pPr algn="r"/>
            <a:r>
              <a:rPr lang="ru-RU" dirty="0" smtClean="0">
                <a:solidFill>
                  <a:schemeClr val="tx1"/>
                </a:solidFill>
                <a:latin typeface="+mj-lt"/>
              </a:rPr>
              <a:t>Преподаватель </a:t>
            </a:r>
            <a:r>
              <a:rPr lang="ru-RU" dirty="0" smtClean="0">
                <a:solidFill>
                  <a:schemeClr val="tx1"/>
                </a:solidFill>
                <a:latin typeface="+mj-lt"/>
              </a:rPr>
              <a:t>Царапкина </a:t>
            </a:r>
            <a:r>
              <a:rPr lang="ru-RU" dirty="0" smtClean="0">
                <a:solidFill>
                  <a:schemeClr val="tx1"/>
                </a:solidFill>
                <a:latin typeface="+mj-lt"/>
              </a:rPr>
              <a:t>Е.А.</a:t>
            </a:r>
            <a:endParaRPr lang="ru-RU" dirty="0" smtClean="0">
              <a:solidFill>
                <a:schemeClr val="tx1"/>
              </a:solidFill>
              <a:latin typeface="+mj-lt"/>
            </a:endParaRPr>
          </a:p>
          <a:p>
            <a:pPr algn="r"/>
            <a:endParaRPr lang="ru-RU" dirty="0" smtClean="0">
              <a:solidFill>
                <a:schemeClr val="tx1"/>
              </a:solidFill>
              <a:latin typeface="+mj-lt"/>
            </a:endParaRPr>
          </a:p>
          <a:p>
            <a:pPr algn="r"/>
            <a:endParaRPr lang="ru-RU" dirty="0" smtClean="0">
              <a:solidFill>
                <a:schemeClr val="tx1"/>
              </a:solidFill>
              <a:latin typeface="+mj-lt"/>
            </a:endParaRPr>
          </a:p>
          <a:p>
            <a:pPr algn="r"/>
            <a:endParaRPr lang="ru-RU" dirty="0" smtClean="0">
              <a:solidFill>
                <a:schemeClr val="tx1"/>
              </a:solidFill>
              <a:latin typeface="+mj-lt"/>
            </a:endParaRPr>
          </a:p>
          <a:p>
            <a:pPr algn="r"/>
            <a:endParaRPr lang="ru-RU" dirty="0" smtClean="0">
              <a:solidFill>
                <a:schemeClr val="tx1"/>
              </a:solidFill>
              <a:latin typeface="+mj-lt"/>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0" y="197346"/>
            <a:ext cx="9144000" cy="5078313"/>
          </a:xfrm>
          <a:prstGeom prst="rect">
            <a:avLst/>
          </a:prstGeom>
        </p:spPr>
        <p:txBody>
          <a:bodyPr wrap="square">
            <a:spAutoFit/>
          </a:bodyPr>
          <a:lstStyle/>
          <a:p>
            <a:pPr fontAlgn="base"/>
            <a:endParaRPr lang="ru-RU" b="1" dirty="0" smtClean="0"/>
          </a:p>
          <a:p>
            <a:pPr fontAlgn="base"/>
            <a:endParaRPr lang="ru-RU" b="1" dirty="0" smtClean="0"/>
          </a:p>
          <a:p>
            <a:pPr fontAlgn="base"/>
            <a:endParaRPr lang="ru-RU" b="1" dirty="0" smtClean="0"/>
          </a:p>
          <a:p>
            <a:pPr fontAlgn="base"/>
            <a:endParaRPr lang="ru-RU" b="1" dirty="0" smtClean="0"/>
          </a:p>
          <a:p>
            <a:pPr fontAlgn="base"/>
            <a:endParaRPr lang="ru-RU" b="1" dirty="0" smtClean="0"/>
          </a:p>
          <a:p>
            <a:pPr fontAlgn="base"/>
            <a:endParaRPr lang="ru-RU" b="1" dirty="0" smtClean="0"/>
          </a:p>
          <a:p>
            <a:pPr algn="ctr" fontAlgn="base"/>
            <a:r>
              <a:rPr lang="ru-RU" b="1" dirty="0" smtClean="0"/>
              <a:t>Особенности приготовления блюд национальной кухни</a:t>
            </a:r>
          </a:p>
          <a:p>
            <a:pPr algn="ctr" fontAlgn="base"/>
            <a:endParaRPr lang="ru-RU" b="1" dirty="0" smtClean="0"/>
          </a:p>
          <a:p>
            <a:pPr algn="ctr" fontAlgn="base"/>
            <a:r>
              <a:rPr lang="ru-RU" dirty="0" smtClean="0"/>
              <a:t>Национальные блюда дальневосточной кухни имеют свою специфику приготовления. В больше степени она касается рыбы. Ее использовали в свежем замороженном виде. Изначально ее заготавливали в зимний период, с появлением вместительных холодильников и морозильных камер такие блюда готовят круглый год. Например, очень популярна тала — строганина из замороженной рыбы с репчатым луком и перцем (иногда могут добавить уксус).</a:t>
            </a:r>
          </a:p>
          <a:p>
            <a:pPr algn="ctr" fontAlgn="base"/>
            <a:r>
              <a:rPr lang="ru-RU" dirty="0" smtClean="0"/>
              <a:t>Популярна у дальневосточных народов отварная рыба, поданная с бульоном, в котором она варилась. Для остроты в него добавляли мелко нарезанную черемшу (позже перец). Также рыбу вялили (юкола) и сушили. Для национального блюда </a:t>
            </a:r>
            <a:r>
              <a:rPr lang="ru-RU" dirty="0" err="1" smtClean="0"/>
              <a:t>мось</a:t>
            </a:r>
            <a:r>
              <a:rPr lang="ru-RU" dirty="0" smtClean="0"/>
              <a:t> используют даже шкуру рыбы (не путать с чешуей).</a:t>
            </a:r>
            <a:endParaRPr lang="ru-RU"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0" y="856357"/>
            <a:ext cx="9144000" cy="6063198"/>
          </a:xfrm>
          <a:prstGeom prst="rect">
            <a:avLst/>
          </a:prstGeom>
        </p:spPr>
        <p:txBody>
          <a:bodyPr wrap="square">
            <a:spAutoFit/>
          </a:bodyPr>
          <a:lstStyle/>
          <a:p>
            <a:pPr algn="ctr"/>
            <a:r>
              <a:rPr lang="ru-RU" sz="2000" b="1" dirty="0" smtClean="0"/>
              <a:t>Рыба</a:t>
            </a:r>
          </a:p>
          <a:p>
            <a:pPr algn="ctr"/>
            <a:r>
              <a:rPr lang="ru-RU" sz="1600" dirty="0" smtClean="0"/>
              <a:t> - очень ценный продукт; из нее можно приготовить широкий ассортимент блюд, отличающихся высоким качеством и большим разнообразием вкуса.</a:t>
            </a:r>
          </a:p>
          <a:p>
            <a:pPr algn="ctr"/>
            <a:r>
              <a:rPr lang="ru-RU" sz="1600" dirty="0" smtClean="0"/>
              <a:t>В нашей стране имеются огромные запасы морских рыб - камбалы, палтуса, пестрой зубатки, морского окуня и др. Эти рыбы обладают хорошим вкусом, и их использование в кулинарии способствует расширению ассортимента рыбных блюд.</a:t>
            </a:r>
          </a:p>
          <a:p>
            <a:pPr algn="ctr"/>
            <a:r>
              <a:rPr lang="ru-RU" sz="1600" dirty="0" smtClean="0"/>
              <a:t>Рыба по химическому составу близка к мясу домашних животных. Она содержит все необходимые питательные вещества, причем азотистые (белковые) вещества рыбы усваиваются организмом человека полнее, чем азотистые вещества говядины. Минеральные вещества мышечной ткани рыб содержат больше различных элементов (солей), чем мясо домашних животных.</a:t>
            </a:r>
          </a:p>
          <a:p>
            <a:pPr algn="ctr"/>
            <a:r>
              <a:rPr lang="ru-RU" sz="1600" dirty="0" smtClean="0"/>
              <a:t>В рыбе содержится от 13 до 23% полноценных белков. Белки свежей рыбы, прошедшей кулинарную обработку, усваиваются организмом человека на 96%, соленой и вяленой - несколько меньше.</a:t>
            </a:r>
          </a:p>
          <a:p>
            <a:pPr algn="ctr"/>
            <a:r>
              <a:rPr lang="ru-RU" sz="1600" dirty="0" smtClean="0"/>
              <a:t>Количество жира в мышечной ткани рыб колеблется в пределах от 0,1 до 33% и зависит от породы рыб и времени ее улова. По содержанию жира рыбу принято делить на три группы: жирные - более 8% жира (осетровые породы, миноги, хамса, некоторые лососевые, сельдевые и др.); средней жирности - 4-8% (некоторые карповые, лососевые, камбаловые и др.); тощие - до 4% жира (тресковые, щука и др.).</a:t>
            </a:r>
          </a:p>
          <a:p>
            <a:pPr algn="ctr"/>
            <a:r>
              <a:rPr lang="ru-RU" sz="1600" dirty="0" smtClean="0"/>
              <a:t>Рыбий жир содержит в больших количествах витамины А и D; кроме того, в мышечной ткани некоторых пород рыб имеются витамины B1 и В2.</a:t>
            </a:r>
          </a:p>
          <a:p>
            <a:pPr algn="ctr"/>
            <a:r>
              <a:rPr lang="ru-RU" sz="1600" dirty="0" smtClean="0"/>
              <a:t>В рыбе содержится от 1 до 5% минеральных веществ (золы), в состав которых входят калий, железо, фосфор. Морские рыбы, кроме того, богаты йодом, представляющим большую ценность для организма человека.</a:t>
            </a:r>
            <a:endParaRPr lang="ru-RU" sz="16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7" name="Picture 3" descr="C:\Users\User\Desktop\slide_13.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43608" y="0"/>
            <a:ext cx="6840760" cy="1162050"/>
          </a:xfrm>
        </p:spPr>
        <p:txBody>
          <a:bodyPr>
            <a:normAutofit/>
          </a:bodyPr>
          <a:lstStyle/>
          <a:p>
            <a:pPr algn="ctr"/>
            <a:r>
              <a:rPr lang="ru-RU" sz="3200" dirty="0" smtClean="0"/>
              <a:t>Технологическая карта на блюдо</a:t>
            </a:r>
            <a:br>
              <a:rPr lang="ru-RU" sz="3200" dirty="0" smtClean="0"/>
            </a:br>
            <a:r>
              <a:rPr lang="ru-RU" sz="3200" dirty="0" smtClean="0"/>
              <a:t>Закуска «Уссурийская»</a:t>
            </a:r>
            <a:endParaRPr lang="ru-RU" sz="3200" dirty="0"/>
          </a:p>
        </p:txBody>
      </p:sp>
      <p:sp>
        <p:nvSpPr>
          <p:cNvPr id="8" name="Текст 7"/>
          <p:cNvSpPr>
            <a:spLocks noGrp="1"/>
          </p:cNvSpPr>
          <p:nvPr>
            <p:ph type="body" idx="2"/>
          </p:nvPr>
        </p:nvSpPr>
        <p:spPr>
          <a:xfrm>
            <a:off x="395536" y="3861048"/>
            <a:ext cx="8568952" cy="2736304"/>
          </a:xfrm>
        </p:spPr>
        <p:txBody>
          <a:bodyPr>
            <a:normAutofit fontScale="92500"/>
          </a:bodyPr>
          <a:lstStyle/>
          <a:p>
            <a:pPr algn="ctr"/>
            <a:r>
              <a:rPr lang="ru-RU" sz="2800" b="1" dirty="0" smtClean="0"/>
              <a:t>ТЕХНОЛОГИЯ ПРИГОТОВЛЕНИЯ</a:t>
            </a:r>
          </a:p>
          <a:p>
            <a:pPr algn="just"/>
            <a:r>
              <a:rPr lang="ru-RU" sz="2400" b="1" dirty="0" smtClean="0"/>
              <a:t>Сайру консервированную размять </a:t>
            </a:r>
            <a:r>
              <a:rPr lang="ru-RU" sz="2400" b="1" dirty="0" err="1" smtClean="0"/>
              <a:t>вилкой,сыр</a:t>
            </a:r>
            <a:r>
              <a:rPr lang="ru-RU" sz="2400" b="1" dirty="0" smtClean="0"/>
              <a:t> натереть на мелкой терке, крабовые палочки мелко нарезать. Оставить 20 </a:t>
            </a:r>
            <a:r>
              <a:rPr lang="ru-RU" sz="2400" b="1" dirty="0" err="1" smtClean="0"/>
              <a:t>гр</a:t>
            </a:r>
            <a:r>
              <a:rPr lang="ru-RU" sz="2400" b="1" dirty="0" smtClean="0"/>
              <a:t> сыра на оформление. Соединить все оставшиеся  ингредиенты с майонезом ,перемешать массу и сформовать шарики. Обвалять готовые изделия в мелко натертом сыре. Подавать закуску на тарелке украшенной зеленью.</a:t>
            </a:r>
            <a:endParaRPr lang="ru-RU" sz="2400" b="1" dirty="0"/>
          </a:p>
        </p:txBody>
      </p:sp>
      <p:graphicFrame>
        <p:nvGraphicFramePr>
          <p:cNvPr id="4" name="Объект 3"/>
          <p:cNvGraphicFramePr>
            <a:graphicFrameLocks noGrp="1"/>
          </p:cNvGraphicFramePr>
          <p:nvPr>
            <p:ph sz="half" idx="1"/>
            <p:extLst>
              <p:ext uri="{D42A27DB-BD31-4B8C-83A1-F6EECF244321}">
                <p14:modId xmlns="" xmlns:p14="http://schemas.microsoft.com/office/powerpoint/2010/main" val="1976665418"/>
              </p:ext>
            </p:extLst>
          </p:nvPr>
        </p:nvGraphicFramePr>
        <p:xfrm>
          <a:off x="251520" y="1196752"/>
          <a:ext cx="8784976" cy="2598032"/>
        </p:xfrm>
        <a:graphic>
          <a:graphicData uri="http://schemas.openxmlformats.org/drawingml/2006/table">
            <a:tbl>
              <a:tblPr firstRow="1" bandRow="1">
                <a:tableStyleId>{2D5ABB26-0587-4C30-8999-92F81FD0307C}</a:tableStyleId>
              </a:tblPr>
              <a:tblGrid>
                <a:gridCol w="4123542">
                  <a:extLst>
                    <a:ext uri="{9D8B030D-6E8A-4147-A177-3AD203B41FA5}">
                      <a16:colId xmlns="" xmlns:a16="http://schemas.microsoft.com/office/drawing/2014/main" val="20000"/>
                    </a:ext>
                  </a:extLst>
                </a:gridCol>
                <a:gridCol w="2363360">
                  <a:extLst>
                    <a:ext uri="{9D8B030D-6E8A-4147-A177-3AD203B41FA5}">
                      <a16:colId xmlns="" xmlns:a16="http://schemas.microsoft.com/office/drawing/2014/main" val="20001"/>
                    </a:ext>
                  </a:extLst>
                </a:gridCol>
                <a:gridCol w="2298074">
                  <a:extLst>
                    <a:ext uri="{9D8B030D-6E8A-4147-A177-3AD203B41FA5}">
                      <a16:colId xmlns="" xmlns:a16="http://schemas.microsoft.com/office/drawing/2014/main" val="20002"/>
                    </a:ext>
                  </a:extLst>
                </a:gridCol>
              </a:tblGrid>
              <a:tr h="504056">
                <a:tc>
                  <a:txBody>
                    <a:bodyPr/>
                    <a:lstStyle/>
                    <a:p>
                      <a:r>
                        <a:rPr lang="ru-RU" b="1" dirty="0" smtClean="0"/>
                        <a:t>Наименование  продукта</a:t>
                      </a:r>
                      <a:endParaRPr lang="ru-RU" b="1" dirty="0"/>
                    </a:p>
                  </a:txBody>
                  <a:tcPr marL="56797" marR="5679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ru-RU" b="1" dirty="0" smtClean="0"/>
                        <a:t>             брутто</a:t>
                      </a:r>
                      <a:endParaRPr lang="ru-RU" b="1" dirty="0"/>
                    </a:p>
                  </a:txBody>
                  <a:tcPr marL="56797" marR="5679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ru-RU" b="1" dirty="0" smtClean="0"/>
                        <a:t>               нетто</a:t>
                      </a:r>
                      <a:endParaRPr lang="ru-RU" b="1" dirty="0"/>
                    </a:p>
                  </a:txBody>
                  <a:tcPr marL="56797" marR="5679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0"/>
                  </a:ext>
                </a:extLst>
              </a:tr>
              <a:tr h="432048">
                <a:tc>
                  <a:txBody>
                    <a:bodyPr/>
                    <a:lstStyle/>
                    <a:p>
                      <a:r>
                        <a:rPr lang="ru-RU" b="1" dirty="0" smtClean="0"/>
                        <a:t>Сайра консервированная</a:t>
                      </a:r>
                      <a:endParaRPr lang="ru-RU" b="1" dirty="0"/>
                    </a:p>
                  </a:txBody>
                  <a:tcPr marL="56797" marR="5679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ru-RU" b="1" dirty="0" smtClean="0"/>
                        <a:t>             200</a:t>
                      </a:r>
                      <a:endParaRPr lang="ru-RU" b="1" dirty="0"/>
                    </a:p>
                  </a:txBody>
                  <a:tcPr marL="56797" marR="5679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ru-RU" b="1" dirty="0" smtClean="0"/>
                        <a:t>              200</a:t>
                      </a:r>
                      <a:endParaRPr lang="ru-RU" b="1" dirty="0"/>
                    </a:p>
                  </a:txBody>
                  <a:tcPr marL="56797" marR="5679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1"/>
                  </a:ext>
                </a:extLst>
              </a:tr>
              <a:tr h="415482">
                <a:tc>
                  <a:txBody>
                    <a:bodyPr/>
                    <a:lstStyle/>
                    <a:p>
                      <a:r>
                        <a:rPr lang="ru-RU" b="1" dirty="0" smtClean="0"/>
                        <a:t>Сыр</a:t>
                      </a:r>
                      <a:r>
                        <a:rPr lang="ru-RU" b="1" baseline="0" dirty="0" smtClean="0"/>
                        <a:t> «Российский»</a:t>
                      </a:r>
                      <a:endParaRPr lang="ru-RU" b="1" dirty="0"/>
                    </a:p>
                  </a:txBody>
                  <a:tcPr marL="56797" marR="5679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ru-RU" b="1" dirty="0" smtClean="0"/>
                        <a:t>                50</a:t>
                      </a:r>
                      <a:endParaRPr lang="ru-RU" b="1" dirty="0"/>
                    </a:p>
                  </a:txBody>
                  <a:tcPr marL="56797" marR="5679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ru-RU" b="1" dirty="0" smtClean="0"/>
                        <a:t>                50</a:t>
                      </a:r>
                      <a:endParaRPr lang="ru-RU" b="1" dirty="0"/>
                    </a:p>
                  </a:txBody>
                  <a:tcPr marL="56797" marR="5679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2"/>
                  </a:ext>
                </a:extLst>
              </a:tr>
              <a:tr h="415482">
                <a:tc>
                  <a:txBody>
                    <a:bodyPr/>
                    <a:lstStyle/>
                    <a:p>
                      <a:r>
                        <a:rPr lang="ru-RU" b="1" dirty="0" smtClean="0"/>
                        <a:t>Крабовые палочки</a:t>
                      </a:r>
                      <a:endParaRPr lang="ru-RU" b="1" dirty="0"/>
                    </a:p>
                  </a:txBody>
                  <a:tcPr marL="56797" marR="5679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ru-RU" b="1" dirty="0" smtClean="0"/>
                        <a:t>                50</a:t>
                      </a:r>
                      <a:endParaRPr lang="ru-RU" b="1" dirty="0"/>
                    </a:p>
                  </a:txBody>
                  <a:tcPr marL="56797" marR="5679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ru-RU" b="1" dirty="0" smtClean="0"/>
                        <a:t>                50</a:t>
                      </a:r>
                      <a:endParaRPr lang="ru-RU" b="1" dirty="0"/>
                    </a:p>
                  </a:txBody>
                  <a:tcPr marL="56797" marR="5679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3"/>
                  </a:ext>
                </a:extLst>
              </a:tr>
              <a:tr h="415482">
                <a:tc>
                  <a:txBody>
                    <a:bodyPr/>
                    <a:lstStyle/>
                    <a:p>
                      <a:r>
                        <a:rPr lang="ru-RU" b="1" dirty="0" smtClean="0"/>
                        <a:t>Майонез</a:t>
                      </a:r>
                      <a:endParaRPr lang="ru-RU" b="1" dirty="0"/>
                    </a:p>
                  </a:txBody>
                  <a:tcPr marL="56797" marR="5679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ru-RU" b="1" dirty="0" smtClean="0"/>
                        <a:t>                40</a:t>
                      </a:r>
                      <a:endParaRPr lang="ru-RU" b="1" dirty="0"/>
                    </a:p>
                  </a:txBody>
                  <a:tcPr marL="56797" marR="5679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ru-RU" b="1" dirty="0" smtClean="0"/>
                        <a:t>                 40</a:t>
                      </a:r>
                      <a:endParaRPr lang="ru-RU" b="1" dirty="0"/>
                    </a:p>
                  </a:txBody>
                  <a:tcPr marL="56797" marR="5679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4"/>
                  </a:ext>
                </a:extLst>
              </a:tr>
              <a:tr h="415482">
                <a:tc>
                  <a:txBody>
                    <a:bodyPr/>
                    <a:lstStyle/>
                    <a:p>
                      <a:r>
                        <a:rPr lang="ru-RU" b="1" dirty="0" smtClean="0"/>
                        <a:t>ВЫХОД</a:t>
                      </a:r>
                      <a:endParaRPr lang="ru-RU" b="1" dirty="0"/>
                    </a:p>
                  </a:txBody>
                  <a:tcPr marL="56797" marR="5679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ru-RU" b="1" dirty="0"/>
                    </a:p>
                  </a:txBody>
                  <a:tcPr marL="56797" marR="5679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ru-RU" b="1" dirty="0" smtClean="0"/>
                        <a:t>              </a:t>
                      </a:r>
                      <a:r>
                        <a:rPr lang="ru-RU" b="1" baseline="0" dirty="0" smtClean="0"/>
                        <a:t> </a:t>
                      </a:r>
                      <a:r>
                        <a:rPr lang="ru-RU" b="1" dirty="0" smtClean="0"/>
                        <a:t>340</a:t>
                      </a:r>
                      <a:endParaRPr lang="ru-RU" b="1" dirty="0"/>
                    </a:p>
                  </a:txBody>
                  <a:tcPr marL="56797" marR="5679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5"/>
                  </a:ext>
                </a:extLst>
              </a:tr>
            </a:tbl>
          </a:graphicData>
        </a:graphic>
      </p:graphicFrame>
    </p:spTree>
    <p:extLst>
      <p:ext uri="{BB962C8B-B14F-4D97-AF65-F5344CB8AC3E}">
        <p14:creationId xmlns="" xmlns:p14="http://schemas.microsoft.com/office/powerpoint/2010/main" val="416683792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Объект 4"/>
          <p:cNvPicPr>
            <a:picLocks noGrp="1" noChangeAspect="1"/>
          </p:cNvPicPr>
          <p:nvPr>
            <p:ph sz="half" idx="1"/>
          </p:nvPr>
        </p:nvPicPr>
        <p:blipFill>
          <a:blip r:embed="rId2">
            <a:extLst>
              <a:ext uri="{28A0092B-C50C-407E-A947-70E740481C1C}">
                <a14:useLocalDpi xmlns="" xmlns:a14="http://schemas.microsoft.com/office/drawing/2010/main" val="0"/>
              </a:ext>
            </a:extLst>
          </a:blip>
          <a:stretch>
            <a:fillRect/>
          </a:stretch>
        </p:blipFill>
        <p:spPr>
          <a:xfrm>
            <a:off x="3575050" y="2045493"/>
            <a:ext cx="5111750" cy="3833813"/>
          </a:xfrm>
        </p:spPr>
      </p:pic>
    </p:spTree>
    <p:extLst>
      <p:ext uri="{BB962C8B-B14F-4D97-AF65-F5344CB8AC3E}">
        <p14:creationId xmlns="" xmlns:p14="http://schemas.microsoft.com/office/powerpoint/2010/main" val="78338188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Заголовок 6"/>
          <p:cNvSpPr>
            <a:spLocks noGrp="1"/>
          </p:cNvSpPr>
          <p:nvPr>
            <p:ph type="title"/>
          </p:nvPr>
        </p:nvSpPr>
        <p:spPr>
          <a:xfrm>
            <a:off x="827584" y="404664"/>
            <a:ext cx="7625992" cy="792088"/>
          </a:xfrm>
        </p:spPr>
        <p:txBody>
          <a:bodyPr>
            <a:normAutofit fontScale="90000"/>
          </a:bodyPr>
          <a:lstStyle/>
          <a:p>
            <a:pPr lvl="0" algn="ctr">
              <a:spcBef>
                <a:spcPct val="20000"/>
              </a:spcBef>
            </a:pPr>
            <a:r>
              <a:rPr lang="ru-RU" sz="2800" dirty="0" smtClean="0">
                <a:solidFill>
                  <a:prstClr val="black"/>
                </a:solidFill>
                <a:ea typeface="+mn-ea"/>
                <a:cs typeface="+mn-cs"/>
              </a:rPr>
              <a:t/>
            </a:r>
            <a:br>
              <a:rPr lang="ru-RU" sz="2800" dirty="0" smtClean="0">
                <a:solidFill>
                  <a:prstClr val="black"/>
                </a:solidFill>
                <a:ea typeface="+mn-ea"/>
                <a:cs typeface="+mn-cs"/>
              </a:rPr>
            </a:br>
            <a:r>
              <a:rPr lang="ru-RU" sz="2800" dirty="0">
                <a:solidFill>
                  <a:prstClr val="black"/>
                </a:solidFill>
                <a:ea typeface="+mn-ea"/>
                <a:cs typeface="+mn-cs"/>
              </a:rPr>
              <a:t/>
            </a:r>
            <a:br>
              <a:rPr lang="ru-RU" sz="2800" dirty="0">
                <a:solidFill>
                  <a:prstClr val="black"/>
                </a:solidFill>
                <a:ea typeface="+mn-ea"/>
                <a:cs typeface="+mn-cs"/>
              </a:rPr>
            </a:br>
            <a:r>
              <a:rPr lang="ru-RU" sz="2800" dirty="0" smtClean="0">
                <a:solidFill>
                  <a:prstClr val="black"/>
                </a:solidFill>
                <a:ea typeface="+mn-ea"/>
                <a:cs typeface="+mn-cs"/>
              </a:rPr>
              <a:t/>
            </a:r>
            <a:br>
              <a:rPr lang="ru-RU" sz="2800" dirty="0" smtClean="0">
                <a:solidFill>
                  <a:prstClr val="black"/>
                </a:solidFill>
                <a:ea typeface="+mn-ea"/>
                <a:cs typeface="+mn-cs"/>
              </a:rPr>
            </a:br>
            <a:r>
              <a:rPr lang="ru-RU" sz="2800" dirty="0" smtClean="0">
                <a:solidFill>
                  <a:prstClr val="black"/>
                </a:solidFill>
                <a:ea typeface="+mn-ea"/>
                <a:cs typeface="+mn-cs"/>
              </a:rPr>
              <a:t>Технологическая </a:t>
            </a:r>
            <a:r>
              <a:rPr lang="ru-RU" sz="2800" dirty="0">
                <a:solidFill>
                  <a:prstClr val="black"/>
                </a:solidFill>
                <a:ea typeface="+mn-ea"/>
                <a:cs typeface="+mn-cs"/>
              </a:rPr>
              <a:t>карта на блюдо</a:t>
            </a:r>
            <a:br>
              <a:rPr lang="ru-RU" sz="2800" dirty="0">
                <a:solidFill>
                  <a:prstClr val="black"/>
                </a:solidFill>
                <a:ea typeface="+mn-ea"/>
                <a:cs typeface="+mn-cs"/>
              </a:rPr>
            </a:br>
            <a:r>
              <a:rPr lang="ru-RU" sz="2800" dirty="0">
                <a:solidFill>
                  <a:prstClr val="black"/>
                </a:solidFill>
                <a:ea typeface="+mn-ea"/>
                <a:cs typeface="+mn-cs"/>
              </a:rPr>
              <a:t>«Селедочка-изумрудная»</a:t>
            </a:r>
            <a:br>
              <a:rPr lang="ru-RU" sz="2800" dirty="0">
                <a:solidFill>
                  <a:prstClr val="black"/>
                </a:solidFill>
                <a:ea typeface="+mn-ea"/>
                <a:cs typeface="+mn-cs"/>
              </a:rPr>
            </a:br>
            <a:endParaRPr lang="ru-RU" dirty="0"/>
          </a:p>
        </p:txBody>
      </p:sp>
      <p:sp>
        <p:nvSpPr>
          <p:cNvPr id="4" name="Текст 3"/>
          <p:cNvSpPr>
            <a:spLocks noGrp="1"/>
          </p:cNvSpPr>
          <p:nvPr>
            <p:ph type="body" sz="half" idx="2"/>
          </p:nvPr>
        </p:nvSpPr>
        <p:spPr>
          <a:xfrm>
            <a:off x="251520" y="3861048"/>
            <a:ext cx="8424936" cy="2996952"/>
          </a:xfrm>
        </p:spPr>
        <p:txBody>
          <a:bodyPr>
            <a:normAutofit fontScale="92500"/>
          </a:bodyPr>
          <a:lstStyle/>
          <a:p>
            <a:pPr algn="ctr"/>
            <a:r>
              <a:rPr lang="ru-RU" sz="2400" b="1" dirty="0" smtClean="0"/>
              <a:t>ТЕХНОЛОГИЯ ПРИГОТОВЛЕНИЯ</a:t>
            </a:r>
          </a:p>
          <a:p>
            <a:pPr algn="just"/>
            <a:r>
              <a:rPr lang="ru-RU" sz="2400" b="1" dirty="0" smtClean="0"/>
              <a:t>Сельдь разделать на чистое филе ,нарезать короткой мелкой соломкой. Картофель отварить в мундире,остудить,очистить-натереть на терке. Яйцо отварить, очистить-натереть на мелкой терке. Смешать подготовленные продукты с майонезом. Сформовать шарики, обвалять их в мелко нарезанном укропе.</a:t>
            </a:r>
          </a:p>
          <a:p>
            <a:pPr algn="just"/>
            <a:r>
              <a:rPr lang="ru-RU" sz="2400" b="1" dirty="0" smtClean="0"/>
              <a:t>Подавать закуску на тарелке украшенной зеленью.</a:t>
            </a:r>
          </a:p>
          <a:p>
            <a:pPr algn="just"/>
            <a:endParaRPr lang="ru-RU" sz="2400" dirty="0"/>
          </a:p>
        </p:txBody>
      </p:sp>
      <p:graphicFrame>
        <p:nvGraphicFramePr>
          <p:cNvPr id="6" name="Объект 5"/>
          <p:cNvGraphicFramePr>
            <a:graphicFrameLocks noGrp="1"/>
          </p:cNvGraphicFramePr>
          <p:nvPr>
            <p:ph type="pic" idx="1"/>
            <p:extLst>
              <p:ext uri="{D42A27DB-BD31-4B8C-83A1-F6EECF244321}">
                <p14:modId xmlns="" xmlns:p14="http://schemas.microsoft.com/office/powerpoint/2010/main" val="1621387478"/>
              </p:ext>
            </p:extLst>
          </p:nvPr>
        </p:nvGraphicFramePr>
        <p:xfrm>
          <a:off x="323528" y="1052736"/>
          <a:ext cx="8352929" cy="2711764"/>
        </p:xfrm>
        <a:graphic>
          <a:graphicData uri="http://schemas.openxmlformats.org/drawingml/2006/table">
            <a:tbl>
              <a:tblPr firstRow="1" bandRow="1">
                <a:tableStyleId>{2D5ABB26-0587-4C30-8999-92F81FD0307C}</a:tableStyleId>
              </a:tblPr>
              <a:tblGrid>
                <a:gridCol w="3672408">
                  <a:extLst>
                    <a:ext uri="{9D8B030D-6E8A-4147-A177-3AD203B41FA5}">
                      <a16:colId xmlns="" xmlns:a16="http://schemas.microsoft.com/office/drawing/2014/main" val="20000"/>
                    </a:ext>
                  </a:extLst>
                </a:gridCol>
                <a:gridCol w="2401243">
                  <a:extLst>
                    <a:ext uri="{9D8B030D-6E8A-4147-A177-3AD203B41FA5}">
                      <a16:colId xmlns="" xmlns:a16="http://schemas.microsoft.com/office/drawing/2014/main" val="20001"/>
                    </a:ext>
                  </a:extLst>
                </a:gridCol>
                <a:gridCol w="2279278">
                  <a:extLst>
                    <a:ext uri="{9D8B030D-6E8A-4147-A177-3AD203B41FA5}">
                      <a16:colId xmlns="" xmlns:a16="http://schemas.microsoft.com/office/drawing/2014/main" val="20002"/>
                    </a:ext>
                  </a:extLst>
                </a:gridCol>
              </a:tblGrid>
              <a:tr h="432048">
                <a:tc>
                  <a:txBody>
                    <a:bodyPr/>
                    <a:lstStyle/>
                    <a:p>
                      <a:r>
                        <a:rPr lang="ru-RU" b="1" dirty="0" smtClean="0"/>
                        <a:t>Наименование продукта</a:t>
                      </a:r>
                      <a:endParaRPr lang="ru-RU" b="1" dirty="0"/>
                    </a:p>
                  </a:txBody>
                  <a:tcPr marL="59469" marR="5946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ru-RU" b="1" dirty="0" smtClean="0"/>
                        <a:t>                     брутто</a:t>
                      </a:r>
                      <a:endParaRPr lang="ru-RU" b="1" dirty="0"/>
                    </a:p>
                  </a:txBody>
                  <a:tcPr marL="59469" marR="5946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ru-RU" b="1" dirty="0" smtClean="0"/>
                        <a:t>                  нетто</a:t>
                      </a:r>
                      <a:endParaRPr lang="ru-RU" b="1" dirty="0"/>
                    </a:p>
                  </a:txBody>
                  <a:tcPr marL="59469" marR="5946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0"/>
                  </a:ext>
                </a:extLst>
              </a:tr>
              <a:tr h="288032">
                <a:tc>
                  <a:txBody>
                    <a:bodyPr/>
                    <a:lstStyle/>
                    <a:p>
                      <a:r>
                        <a:rPr lang="ru-RU" b="1" dirty="0" smtClean="0"/>
                        <a:t>Сельдь соленая</a:t>
                      </a:r>
                      <a:endParaRPr lang="ru-RU" b="1" dirty="0"/>
                    </a:p>
                  </a:txBody>
                  <a:tcPr marL="59469" marR="5946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ru-RU" b="1" dirty="0" smtClean="0"/>
                        <a:t>                 280</a:t>
                      </a:r>
                      <a:endParaRPr lang="ru-RU" b="1" dirty="0"/>
                    </a:p>
                  </a:txBody>
                  <a:tcPr marL="59469" marR="5946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ru-RU" b="1" dirty="0" smtClean="0"/>
                        <a:t>                     155</a:t>
                      </a:r>
                      <a:endParaRPr lang="ru-RU" b="1" dirty="0"/>
                    </a:p>
                  </a:txBody>
                  <a:tcPr marL="59469" marR="5946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1"/>
                  </a:ext>
                </a:extLst>
              </a:tr>
              <a:tr h="282312">
                <a:tc>
                  <a:txBody>
                    <a:bodyPr/>
                    <a:lstStyle/>
                    <a:p>
                      <a:r>
                        <a:rPr lang="ru-RU" b="1" dirty="0" smtClean="0"/>
                        <a:t>Картофель</a:t>
                      </a:r>
                      <a:endParaRPr lang="ru-RU" b="1" dirty="0"/>
                    </a:p>
                  </a:txBody>
                  <a:tcPr marL="59469" marR="5946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ru-RU" b="1" dirty="0" smtClean="0"/>
                        <a:t>                 70</a:t>
                      </a:r>
                      <a:endParaRPr lang="ru-RU" b="1" dirty="0"/>
                    </a:p>
                  </a:txBody>
                  <a:tcPr marL="59469" marR="5946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ru-RU" b="1" dirty="0" smtClean="0"/>
                        <a:t>                       50</a:t>
                      </a:r>
                      <a:endParaRPr lang="ru-RU" b="1" dirty="0"/>
                    </a:p>
                  </a:txBody>
                  <a:tcPr marL="59469" marR="5946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2"/>
                  </a:ext>
                </a:extLst>
              </a:tr>
              <a:tr h="276592">
                <a:tc>
                  <a:txBody>
                    <a:bodyPr/>
                    <a:lstStyle/>
                    <a:p>
                      <a:r>
                        <a:rPr lang="ru-RU" b="1" dirty="0" smtClean="0"/>
                        <a:t>Яйцо</a:t>
                      </a:r>
                      <a:endParaRPr lang="ru-RU" b="1" dirty="0"/>
                    </a:p>
                  </a:txBody>
                  <a:tcPr marL="59469" marR="5946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ru-RU" b="1" dirty="0" smtClean="0"/>
                        <a:t>                 </a:t>
                      </a:r>
                      <a:r>
                        <a:rPr lang="ru-RU" b="1" baseline="0" dirty="0" smtClean="0"/>
                        <a:t> 50</a:t>
                      </a:r>
                      <a:endParaRPr lang="ru-RU" b="1" dirty="0"/>
                    </a:p>
                  </a:txBody>
                  <a:tcPr marL="59469" marR="5946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ru-RU" b="1" dirty="0" smtClean="0"/>
                        <a:t>                      </a:t>
                      </a:r>
                      <a:r>
                        <a:rPr lang="ru-RU" b="1" baseline="0" dirty="0" smtClean="0"/>
                        <a:t> 50</a:t>
                      </a:r>
                      <a:endParaRPr lang="ru-RU" b="1" dirty="0"/>
                    </a:p>
                  </a:txBody>
                  <a:tcPr marL="59469" marR="5946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3"/>
                  </a:ext>
                </a:extLst>
              </a:tr>
              <a:tr h="270872">
                <a:tc>
                  <a:txBody>
                    <a:bodyPr/>
                    <a:lstStyle/>
                    <a:p>
                      <a:r>
                        <a:rPr lang="ru-RU" b="1" dirty="0" smtClean="0"/>
                        <a:t>Майонез</a:t>
                      </a:r>
                      <a:endParaRPr lang="ru-RU" b="1" dirty="0"/>
                    </a:p>
                  </a:txBody>
                  <a:tcPr marL="59469" marR="5946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ru-RU" b="1" dirty="0" smtClean="0"/>
                        <a:t>                  40</a:t>
                      </a:r>
                      <a:endParaRPr lang="ru-RU" b="1" dirty="0"/>
                    </a:p>
                  </a:txBody>
                  <a:tcPr marL="59469" marR="5946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ru-RU" b="1" dirty="0" smtClean="0"/>
                        <a:t>                       40</a:t>
                      </a:r>
                      <a:endParaRPr lang="ru-RU" b="1" dirty="0"/>
                    </a:p>
                  </a:txBody>
                  <a:tcPr marL="59469" marR="5946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4"/>
                  </a:ext>
                </a:extLst>
              </a:tr>
              <a:tr h="265152">
                <a:tc>
                  <a:txBody>
                    <a:bodyPr/>
                    <a:lstStyle/>
                    <a:p>
                      <a:r>
                        <a:rPr lang="ru-RU" b="1" dirty="0" smtClean="0"/>
                        <a:t>Укроп </a:t>
                      </a:r>
                      <a:endParaRPr lang="ru-RU" b="1" dirty="0"/>
                    </a:p>
                  </a:txBody>
                  <a:tcPr marL="59469" marR="5946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ru-RU" b="1" dirty="0" smtClean="0"/>
                        <a:t>                  20</a:t>
                      </a:r>
                      <a:endParaRPr lang="ru-RU" b="1" dirty="0"/>
                    </a:p>
                  </a:txBody>
                  <a:tcPr marL="59469" marR="5946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ru-RU" b="1" dirty="0" smtClean="0"/>
                        <a:t>                       17</a:t>
                      </a:r>
                      <a:endParaRPr lang="ru-RU" b="1" dirty="0"/>
                    </a:p>
                  </a:txBody>
                  <a:tcPr marL="59469" marR="5946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5"/>
                  </a:ext>
                </a:extLst>
              </a:tr>
              <a:tr h="450916">
                <a:tc>
                  <a:txBody>
                    <a:bodyPr/>
                    <a:lstStyle/>
                    <a:p>
                      <a:r>
                        <a:rPr lang="ru-RU" b="1" dirty="0" smtClean="0"/>
                        <a:t>ВЫХОД</a:t>
                      </a:r>
                      <a:endParaRPr lang="ru-RU" b="1" dirty="0"/>
                    </a:p>
                  </a:txBody>
                  <a:tcPr marL="59469" marR="5946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ru-RU" b="1" dirty="0"/>
                    </a:p>
                  </a:txBody>
                  <a:tcPr marL="59469" marR="5946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ru-RU" b="1" dirty="0" smtClean="0"/>
                        <a:t>                     300</a:t>
                      </a:r>
                      <a:endParaRPr lang="ru-RU" b="1" dirty="0"/>
                    </a:p>
                  </a:txBody>
                  <a:tcPr marL="59469" marR="5946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6"/>
                  </a:ext>
                </a:extLst>
              </a:tr>
            </a:tbl>
          </a:graphicData>
        </a:graphic>
      </p:graphicFrame>
    </p:spTree>
    <p:extLst>
      <p:ext uri="{BB962C8B-B14F-4D97-AF65-F5344CB8AC3E}">
        <p14:creationId xmlns="" xmlns:p14="http://schemas.microsoft.com/office/powerpoint/2010/main" val="420549738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p:cNvPicPr>
            <a:picLocks noGrp="1" noChangeAspect="1"/>
          </p:cNvPicPr>
          <p:nvPr>
            <p:ph type="pic" idx="1"/>
          </p:nvPr>
        </p:nvPicPr>
        <p:blipFill rotWithShape="1">
          <a:blip r:embed="rId2">
            <a:extLst>
              <a:ext uri="{28A0092B-C50C-407E-A947-70E740481C1C}">
                <a14:useLocalDpi xmlns="" xmlns:a14="http://schemas.microsoft.com/office/drawing/2010/main" val="0"/>
              </a:ext>
            </a:extLst>
          </a:blip>
          <a:srcRect l="10837" r="10837"/>
          <a:stretch/>
        </p:blipFill>
        <p:spPr/>
      </p:pic>
    </p:spTree>
    <p:extLst>
      <p:ext uri="{BB962C8B-B14F-4D97-AF65-F5344CB8AC3E}">
        <p14:creationId xmlns="" xmlns:p14="http://schemas.microsoft.com/office/powerpoint/2010/main" val="250040763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descr="C:\Users\User\Desktop\img13.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descr="C:\Users\User\Desktop\901ba46bbd13a1e7570a336c79254a4f.jpg"/>
          <p:cNvPicPr>
            <a:picLocks noChangeAspect="1" noChangeArrowheads="1"/>
          </p:cNvPicPr>
          <p:nvPr/>
        </p:nvPicPr>
        <p:blipFill>
          <a:blip r:embed="rId2"/>
          <a:srcRect/>
          <a:stretch>
            <a:fillRect/>
          </a:stretch>
        </p:blipFill>
        <p:spPr bwMode="auto">
          <a:xfrm>
            <a:off x="714348" y="914400"/>
            <a:ext cx="7772400" cy="59436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User\Desktop\c3d77f42dd8ebed56b98710b5ded14c0d2.jpg"/>
          <p:cNvPicPr>
            <a:picLocks noChangeAspect="1" noChangeArrowheads="1"/>
          </p:cNvPicPr>
          <p:nvPr/>
        </p:nvPicPr>
        <p:blipFill>
          <a:blip r:embed="rId2"/>
          <a:srcRect/>
          <a:stretch>
            <a:fillRect/>
          </a:stretch>
        </p:blipFill>
        <p:spPr bwMode="auto">
          <a:xfrm>
            <a:off x="642910" y="781050"/>
            <a:ext cx="7772400" cy="6076950"/>
          </a:xfrm>
          <a:prstGeom prst="rect">
            <a:avLst/>
          </a:prstGeom>
          <a:noFill/>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User\Desktop\59ee660541082739425761eb813d1de6.jpg"/>
          <p:cNvPicPr>
            <a:picLocks noChangeAspect="1" noChangeArrowheads="1"/>
          </p:cNvPicPr>
          <p:nvPr/>
        </p:nvPicPr>
        <p:blipFill>
          <a:blip r:embed="rId2"/>
          <a:srcRect/>
          <a:stretch>
            <a:fillRect/>
          </a:stretch>
        </p:blipFill>
        <p:spPr bwMode="auto">
          <a:xfrm>
            <a:off x="714348" y="1257300"/>
            <a:ext cx="7772400" cy="5600700"/>
          </a:xfrm>
          <a:prstGeom prst="rect">
            <a:avLst/>
          </a:prstGeom>
          <a:noFill/>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Users\User\Desktop\1fcb1d29f9cd7082428f334aebca079f24.jpg"/>
          <p:cNvPicPr>
            <a:picLocks noChangeAspect="1" noChangeArrowheads="1"/>
          </p:cNvPicPr>
          <p:nvPr/>
        </p:nvPicPr>
        <p:blipFill>
          <a:blip r:embed="rId2"/>
          <a:srcRect/>
          <a:stretch>
            <a:fillRect/>
          </a:stretch>
        </p:blipFill>
        <p:spPr bwMode="auto">
          <a:xfrm>
            <a:off x="714348" y="1085850"/>
            <a:ext cx="7772400" cy="5772150"/>
          </a:xfrm>
          <a:prstGeom prst="rect">
            <a:avLst/>
          </a:prstGeom>
          <a:noFill/>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28596" y="2643182"/>
            <a:ext cx="8229600" cy="1143000"/>
          </a:xfrm>
        </p:spPr>
        <p:txBody>
          <a:bodyPr/>
          <a:lstStyle/>
          <a:p>
            <a:r>
              <a:rPr lang="ru-RU" dirty="0" smtClean="0"/>
              <a:t>СПАСИБО ЗА ВНИМАНИЕ</a:t>
            </a:r>
            <a:endParaRPr lang="ru-RU"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Поток">
  <a:themeElements>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269</TotalTime>
  <Words>607</Words>
  <Application>Microsoft Office PowerPoint</Application>
  <PresentationFormat>Экран (4:3)</PresentationFormat>
  <Paragraphs>74</Paragraphs>
  <Slides>14</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14</vt:i4>
      </vt:variant>
    </vt:vector>
  </HeadingPairs>
  <TitlesOfParts>
    <vt:vector size="15" baseType="lpstr">
      <vt:lpstr>Поток</vt:lpstr>
      <vt:lpstr>Краевое государственное бюджетное профессиональное образовательное учреждение "Спасский политехнический колледж" </vt:lpstr>
      <vt:lpstr>Слайд 2</vt:lpstr>
      <vt:lpstr>Слайд 3</vt:lpstr>
      <vt:lpstr>Слайд 4</vt:lpstr>
      <vt:lpstr>Технологическая карта на блюдо Закуска «Уссурийская»</vt:lpstr>
      <vt:lpstr>Слайд 6</vt:lpstr>
      <vt:lpstr>   Технологическая карта на блюдо «Селедочка-изумрудная» </vt:lpstr>
      <vt:lpstr>Слайд 8</vt:lpstr>
      <vt:lpstr>Слайд 9</vt:lpstr>
      <vt:lpstr>Слайд 10</vt:lpstr>
      <vt:lpstr>Слайд 11</vt:lpstr>
      <vt:lpstr>Слайд 12</vt:lpstr>
      <vt:lpstr>Слайд 13</vt:lpstr>
      <vt:lpstr>СПАСИБО ЗА ВНИМАНИЕ</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-ДЕГУСТАЦИЯ</dc:title>
  <dc:creator>1</dc:creator>
  <cp:lastModifiedBy>Ядова Татьяна Викторовна</cp:lastModifiedBy>
  <cp:revision>39</cp:revision>
  <dcterms:created xsi:type="dcterms:W3CDTF">2019-11-16T11:39:53Z</dcterms:created>
  <dcterms:modified xsi:type="dcterms:W3CDTF">2022-01-31T12:47:53Z</dcterms:modified>
</cp:coreProperties>
</file>