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8" r:id="rId1"/>
  </p:sldMasterIdLst>
  <p:notesMasterIdLst>
    <p:notesMasterId r:id="rId14"/>
  </p:notesMasterIdLst>
  <p:sldIdLst>
    <p:sldId id="301" r:id="rId2"/>
    <p:sldId id="417" r:id="rId3"/>
    <p:sldId id="429" r:id="rId4"/>
    <p:sldId id="430" r:id="rId5"/>
    <p:sldId id="431" r:id="rId6"/>
    <p:sldId id="432" r:id="rId7"/>
    <p:sldId id="433" r:id="rId8"/>
    <p:sldId id="438" r:id="rId9"/>
    <p:sldId id="435" r:id="rId10"/>
    <p:sldId id="434" r:id="rId11"/>
    <p:sldId id="439" r:id="rId12"/>
    <p:sldId id="43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692" autoAdjust="0"/>
    <p:restoredTop sz="87101" autoAdjust="0"/>
  </p:normalViewPr>
  <p:slideViewPr>
    <p:cSldViewPr>
      <p:cViewPr varScale="1">
        <p:scale>
          <a:sx n="87" d="100"/>
          <a:sy n="87" d="100"/>
        </p:scale>
        <p:origin x="-1555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0B733-41AE-4086-9C3C-1DFD9994EADD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356633-C8F1-4B9F-A3FA-37E0DA861D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4940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56633-C8F1-4B9F-A3FA-37E0DA861DDC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7294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E3A94B-5935-4054-8893-54EBD295A51E}" type="datetimeFigureOut">
              <a:rPr lang="ru-RU" smtClean="0"/>
              <a:pPr/>
              <a:t>30.03.2026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D54995-1B21-4642-A3F3-E1C3A93AE74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507288" cy="47678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функциональной грамотности на уроках русского языка в начальной школе</a:t>
            </a:r>
          </a:p>
          <a:p>
            <a:pPr marL="0" indent="0" algn="r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Аскольская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Т.В.                                                    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учитель-логопед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МБОУ г. Мурманска СОШ № 50</a:t>
            </a:r>
          </a:p>
          <a:p>
            <a:pPr marL="0" indent="0" algn="r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5814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2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Функциональная грамотность на уроках русского языка </a:t>
            </a: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начальной школе предполагает свободное владение всеми видами речевой деятельности: чтением, письмом, говорением слушанием.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В понятие функциональной грамотности на уроках русского языка входит: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</a:t>
            </a: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находить в слове </a:t>
            </a:r>
            <a:r>
              <a:rPr lang="ru-RU" sz="21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ошибкоопасные</a:t>
            </a:r>
            <a:r>
              <a:rPr lang="ru-RU" sz="2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места и применять орфографические правила.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</a:t>
            </a: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работать с текстом: составлять из слов предложения, из предложений – текст, составлять план прочитанного, пересказ, определять тему и основную идею текста, задавать вопросы по содержанию текста, на которые нельзя ответить однозначно.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</a:t>
            </a: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правильно выражать свои мысли в устной и письменной </a:t>
            </a:r>
            <a:r>
              <a:rPr lang="ru-RU" sz="2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речи</a:t>
            </a: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абота осуществляется на уровне: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слова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словосочетания и предложения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текста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0715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уровне слова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предлагаются задания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Например,  </a:t>
            </a:r>
            <a:r>
              <a:rPr lang="ru-RU" sz="24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аздел: Фонетика (1-2 класс)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а) 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выпиши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данных слов те, в которых буквы обозначают согласные звуки –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все звонкие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(глухие, мягкие, твёрдые и т.д.) –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опорой на зрительный анализатор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Например: вишня, </a:t>
            </a:r>
            <a:r>
              <a:rPr lang="ru-RU" sz="2800" b="1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малина,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ягода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черешня </a:t>
            </a:r>
            <a:endParaRPr lang="ru-RU" sz="28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б)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запиши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(на слух) только те слова,  в которых буквы обозначают согласные звуки – 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глухие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(глухие, мягкие, твёрдые и т.д.)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без опоры на зрительный анализатор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                    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Например: гуси, лебеди, </a:t>
            </a:r>
            <a:r>
              <a:rPr lang="ru-RU" sz="2800" b="1" u="sng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утки,</a:t>
            </a:r>
            <a:r>
              <a:rPr lang="ru-RU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цапли, </a:t>
            </a:r>
            <a:r>
              <a:rPr lang="ru-RU" sz="2800" b="1" u="sng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петухи</a:t>
            </a:r>
          </a:p>
        </p:txBody>
      </p:sp>
    </p:spTree>
    <p:extLst>
      <p:ext uri="{BB962C8B-B14F-4D97-AF65-F5344CB8AC3E}">
        <p14:creationId xmlns="" xmlns:p14="http://schemas.microsoft.com/office/powerpoint/2010/main" val="3623986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90465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Например, </a:t>
            </a: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аздел Орфография (1-2 класс):</a:t>
            </a:r>
            <a:endParaRPr lang="ru-RU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а) </a:t>
            </a:r>
            <a:r>
              <a:rPr lang="ru-RU" sz="20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выпиши 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данных слов те, в которых есть орфограмма  «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-ШИ» («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-ЩА». «ЧУ-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ЩУ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«ЧК-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ЧН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и т.п.) –  </a:t>
            </a:r>
            <a:r>
              <a:rPr lang="ru-RU" sz="2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опорой на зрительный анализатор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На доске,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</a:t>
            </a:r>
            <a:r>
              <a:rPr lang="ru-RU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машина, чудо, точка, туча, ёжик,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щука, роща, ночной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б)</a:t>
            </a:r>
            <a:r>
              <a:rPr lang="ru-RU" sz="20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запиши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(на слух) только те слова,  в которых есть орфограмма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-ШИ» («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-ЩА». «ЧУ-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ЩУ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«ЧК-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ЧН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и т.п.), слова с безударными гласными проверяемыми и непроверяемыми ударением и т.п.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ru-RU" sz="20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 опоры на зрительный анализатор.                      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в) или, например, (на слух под диктовку) запиши слова в три столбика по виду орфограмм: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-ШИ              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-ЩА                 ЧУ-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ЩУ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ЧК-</a:t>
            </a:r>
            <a:r>
              <a:rPr lang="ru-RU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ЧН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машина            туча                  чудо                точка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…                         …                            …                           …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3075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Подобные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упражнения формируют орфографическую зоркость и развивают языковое чутьё. Автоматизируя навык вдумчивого грамотного написания слов.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Особенно полезно предлагать такие задания на слух, под диктовку: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Сначала в качестве объяснительных диктантов, объясняя написание вслух в классе – фронтально, на этапе изучения темы.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Затем – самостоятельное выполнение с проверкой в классе, на этапе закрепления темы.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И затем уже в качестве самостоятельного выполнения с последующей проверкой учителем и выставления оценок – на этапе контроля усвоения темы.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7126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548788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Например, </a:t>
            </a:r>
            <a:r>
              <a:rPr lang="ru-RU" sz="24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аздел «Морфология (3-4 класс)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4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Задания, типа:</a:t>
            </a:r>
            <a:endParaRPr lang="ru-RU" sz="24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найди и выпиши слово с приставкой: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полка, полёт, потолок, порошок;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утка, уши, укол, урок, ударение;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найди и выпиши слово с суффиксом:</a:t>
            </a:r>
            <a:endParaRPr lang="ru-RU" sz="22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проход, полёт, забег, грибок, призвук </a:t>
            </a:r>
          </a:p>
        </p:txBody>
      </p:sp>
    </p:spTree>
    <p:extLst>
      <p:ext uri="{BB962C8B-B14F-4D97-AF65-F5344CB8AC3E}">
        <p14:creationId xmlns="" xmlns:p14="http://schemas.microsoft.com/office/powerpoint/2010/main" val="2136027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548788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</a:t>
            </a:r>
            <a:r>
              <a:rPr lang="ru-RU" sz="24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аздел «Лексическое значение слова»(3-4 </a:t>
            </a:r>
            <a:r>
              <a:rPr lang="ru-RU" sz="2400" b="1" u="sng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2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2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айди лишнее слово, например: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антоним среди синонимов: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смелость, храбрость, трусость, отвага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многозначное слово среди однозначных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ром, молния, ветер, снег, дождь 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найди и выпиши слово, не являющееся родственным остальным словам среди группы слов с одинаковыми корнями  и т.п.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г</a:t>
            </a:r>
            <a:r>
              <a:rPr lang="ru-RU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ора, горный, горе, горка, </a:t>
            </a:r>
          </a:p>
          <a:p>
            <a:pPr marL="0" indent="0">
              <a:spcAft>
                <a:spcPts val="800"/>
              </a:spcAft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водичка, водный, водитель, водяной</a:t>
            </a:r>
            <a:endParaRPr lang="ru-RU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8817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48788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уровне предложений и текста (3-4 </a:t>
            </a:r>
            <a:r>
              <a:rPr lang="ru-RU" u="sng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</a:t>
            </a:r>
            <a:r>
              <a:rPr lang="ru-RU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.):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 расположи 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предложения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правильной последовательности,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чтобы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получился текст;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 найди 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лишнее предложение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тексте,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 расположи части текста (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абзацы)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правильной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последовательности так, чтобы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получился 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текст.</a:t>
            </a:r>
            <a:endParaRPr lang="ru-RU" sz="24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1878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уровне словосочетаний и предложений (3-4 </a:t>
            </a:r>
            <a:r>
              <a:rPr lang="ru-RU" sz="2400" u="sng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Например, задание: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- 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выпиши среди предложенных пар слов те, которые не будут являться словосочетанием. Запиши эту пару слов правильно.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ЗЕЛЁНАЯ ТРАВА,    </a:t>
            </a:r>
            <a:r>
              <a:rPr lang="ru-RU" sz="2200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ПОЮТ ПТИЦЫ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НА ВЕТКАХ ДЕРЕВЬЕВ,   ГРОМКО ПОЮТ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- составь из данных слов словосочетания, предложения.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- составь из словосочетаний предложение: 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МЕДЛЕННО ПАДАЛ,   </a:t>
            </a:r>
            <a:r>
              <a:rPr lang="ru-RU" sz="18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ПУШИСЫЙ</a:t>
            </a:r>
            <a:r>
              <a:rPr lang="ru-RU" sz="1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СНЕГ,   ПАДАЛ НА ЗЕМЛЮ</a:t>
            </a:r>
            <a:endParaRPr lang="ru-RU" sz="18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2917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77592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На начальных этапах, особенно в 1-2 классах следует избегать заданий на нахождение ошибок: в словах, словосочетаниях, предложениях, т.к. на начальных этапах становления и усвоения норм и правил написания русского языка зрительная опора на неправильный словарный материал влечёт зрительное запоминание и закрепление детьми ошибочного написания слов, словосочетаний и предложений, т.е. может привести к обратному эффекту.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рекомендуется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особенно в 1-2 классах, предлагать задания, типа «Найди ошибку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Нельзя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деформированные слова, нельзя предлагать слова с ошибками в написании орфограмм </a:t>
            </a:r>
            <a:r>
              <a:rPr lang="ru-RU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ЖИ-ШИ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«</a:t>
            </a:r>
            <a:r>
              <a:rPr lang="ru-RU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ЧА-ЩА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«</a:t>
            </a:r>
            <a:r>
              <a:rPr lang="ru-RU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ЧУ-ЩУ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ЧК-ЧН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а также ошибочное написание словарных слов.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ОБРАЗЕЦ НАПИСАНИЯ БУКВ, СЛОВ, ПРЕДЛОЖЕНИЙ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ДОЛЖЕН БЫТЬ ВСЕГДА </a:t>
            </a:r>
            <a:r>
              <a:rPr lang="ru-RU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ПРАВИЛЬНЫМ!</a:t>
            </a:r>
            <a:endParaRPr lang="ru-RU" sz="18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6761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08720"/>
            <a:ext cx="8229600" cy="548788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 ЗА  ВНИМАНИЕ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78012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1816</TotalTime>
  <Words>882</Words>
  <Application>Microsoft Office PowerPoint</Application>
  <PresentationFormat>Экран (4:3)</PresentationFormat>
  <Paragraphs>77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методики обследования уровня развития ВПФ у детей</dc:title>
  <dc:creator>Сергей</dc:creator>
  <cp:lastModifiedBy>пк</cp:lastModifiedBy>
  <cp:revision>157</cp:revision>
  <dcterms:created xsi:type="dcterms:W3CDTF">2013-04-03T19:21:45Z</dcterms:created>
  <dcterms:modified xsi:type="dcterms:W3CDTF">2026-03-30T20:16:50Z</dcterms:modified>
</cp:coreProperties>
</file>