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70" r:id="rId5"/>
    <p:sldId id="263" r:id="rId6"/>
    <p:sldId id="264" r:id="rId7"/>
    <p:sldId id="269" r:id="rId8"/>
    <p:sldId id="265" r:id="rId9"/>
    <p:sldId id="259" r:id="rId10"/>
    <p:sldId id="260" r:id="rId11"/>
    <p:sldId id="266" r:id="rId12"/>
    <p:sldId id="267" r:id="rId13"/>
    <p:sldId id="268" r:id="rId14"/>
    <p:sldId id="261" r:id="rId15"/>
    <p:sldId id="271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>
        <p:scale>
          <a:sx n="150" d="100"/>
          <a:sy n="150" d="100"/>
        </p:scale>
        <p:origin x="-744" y="-4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47CB-62CD-4EF2-8010-E93446D608DB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A1CBF-26AA-460A-8E1C-9D6F409385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4274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47CB-62CD-4EF2-8010-E93446D608DB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A1CBF-26AA-460A-8E1C-9D6F409385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319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47CB-62CD-4EF2-8010-E93446D608DB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A1CBF-26AA-460A-8E1C-9D6F409385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0446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47CB-62CD-4EF2-8010-E93446D608DB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A1CBF-26AA-460A-8E1C-9D6F409385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9378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47CB-62CD-4EF2-8010-E93446D608DB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A1CBF-26AA-460A-8E1C-9D6F409385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727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47CB-62CD-4EF2-8010-E93446D608DB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A1CBF-26AA-460A-8E1C-9D6F409385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858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47CB-62CD-4EF2-8010-E93446D608DB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A1CBF-26AA-460A-8E1C-9D6F409385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534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47CB-62CD-4EF2-8010-E93446D608DB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A1CBF-26AA-460A-8E1C-9D6F409385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0106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47CB-62CD-4EF2-8010-E93446D608DB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A1CBF-26AA-460A-8E1C-9D6F409385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9694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47CB-62CD-4EF2-8010-E93446D608DB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A1CBF-26AA-460A-8E1C-9D6F409385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201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47CB-62CD-4EF2-8010-E93446D608DB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A1CBF-26AA-460A-8E1C-9D6F409385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1231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  <a:alpha val="1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947CB-62CD-4EF2-8010-E93446D608DB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A1CBF-26AA-460A-8E1C-9D6F409385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38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9778" r="-333"/>
          <a:stretch/>
        </p:blipFill>
        <p:spPr>
          <a:xfrm>
            <a:off x="0" y="0"/>
            <a:ext cx="12232641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8840" y="239649"/>
            <a:ext cx="9144000" cy="1655762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Якутская лошадь на фронтах Великой Отечественной вой</a:t>
            </a:r>
            <a:r>
              <a:rPr lang="ru-RU" sz="4000" b="1" dirty="0" smtClean="0"/>
              <a:t>ны</a:t>
            </a:r>
            <a:endParaRPr lang="ru-RU" sz="4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907977" y="1204036"/>
            <a:ext cx="33246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 презентации:</a:t>
            </a:r>
          </a:p>
          <a:p>
            <a:pPr lvl="0"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Тюляхская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СОШ </a:t>
            </a:r>
          </a:p>
          <a:p>
            <a:pPr lvl="0" algn="ctr"/>
            <a:r>
              <a:rPr lang="ru-RU" sz="1600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Д. Д. </a:t>
            </a:r>
            <a:r>
              <a:rPr lang="ru-RU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Оллонова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математики</a:t>
            </a:r>
          </a:p>
          <a:p>
            <a:pPr lvl="0"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Охлопков М. П.</a:t>
            </a:r>
            <a:endPara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2572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3883" y="329076"/>
            <a:ext cx="90627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0" dirty="0" smtClean="0">
                <a:solidFill>
                  <a:srgbClr val="3A3A3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Якутская лошадь, прошедшая от Москвы и Сталинграда до Берлина, достойна памятника на самом почетном месте.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1200" y="1060828"/>
            <a:ext cx="111353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0" i="0" dirty="0" smtClean="0">
                <a:solidFill>
                  <a:srgbClr val="3A3A3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 нужд армии – 27 марта 1939 года в СССР был создан фонд «Лошадь – Красной Армии». Колхозы, совхозы, государственные, кооперативные учреждения и предприятия обязывались собрать для нужд армии жеребцов от трёх до семи лет. Отобранные жеребцы содержались отдельно под присмотром выделенных конюхов и ветеринаров до отправки по первому требованию в армию, их запрещалось использовать на колхозных работах. Лошадей собирали в основном из близлежащих – центральных и западных – районов СССР. Отдельно – с Кавказа и из Средней Азии – собирались лошади скаковых пород и тяжеловозы.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4959" y="3002721"/>
            <a:ext cx="4645447" cy="34387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77022" y="3002721"/>
            <a:ext cx="4943845" cy="3438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321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1520" y="0"/>
            <a:ext cx="1122601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0" dirty="0" smtClean="0">
                <a:solidFill>
                  <a:srgbClr val="3A3A3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Правота Буденного </a:t>
            </a:r>
          </a:p>
          <a:p>
            <a:pPr algn="just"/>
            <a:r>
              <a:rPr lang="ru-RU" b="0" i="0" dirty="0" smtClean="0">
                <a:solidFill>
                  <a:srgbClr val="3A3A3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 в 1930-е годы началось военное реформирование армий всего мира. Стратеги считали будущую войну войной моторов, предрекая конец кавалерии и службы лошадей в армии. В СССР данной точки зрения придерживался маршал Тухачевский и его сторонники. А маршал Буденный, напротив, считал, что армии рано отказываться от лошадей. Победила точка зрения Тухачевского, но начало войны показало, что прав был Буденный: Красная Армия потеряла тогда более 60% своей техники, и положение спасли лошади. – Кстати, немецкая армия также была вынуждена перейти на гужевой транспорт и пересмотреть роль кавалерии в боевых операциях. Главной причиной перехода от моторизованной техники на гужевой было бездорожье, а фронт надо было обеспечивать боеприпасами, бензином, продовольствием и т.д. Также, по воспоминаниям немецких генералов, большую проблему под Москвой создали им кавалерийские части Красной Армии, которые, возникнув словно ниоткуда, налетали на них, громили их тылы, склады и тут же исчезали. Это были знаменитые рейды конников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Доватора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других кавалеристов.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460" y="3724565"/>
            <a:ext cx="3712008" cy="26111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0627" y="3802125"/>
            <a:ext cx="3708400" cy="2552252"/>
          </a:xfrm>
          <a:prstGeom prst="rect">
            <a:avLst/>
          </a:prstGeom>
        </p:spPr>
      </p:pic>
      <p:pic>
        <p:nvPicPr>
          <p:cNvPr id="7170" name="Picture 2" descr="БУДЁННЫЙ ВНУК ЛОШАДЬ ПРОГУЛКА | Библиотека изображений &amp;quot;РИА Новости&amp;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3891" y="4192425"/>
            <a:ext cx="2581275" cy="177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33536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960" y="256857"/>
            <a:ext cx="10849414" cy="596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497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2560" y="182890"/>
            <a:ext cx="117246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0" dirty="0" smtClean="0">
                <a:solidFill>
                  <a:srgbClr val="3A3A3A"/>
                </a:solidFill>
                <a:effectLst/>
                <a:latin typeface="Roboto"/>
              </a:rPr>
              <a:t>Неоценимая помощь </a:t>
            </a:r>
          </a:p>
          <a:p>
            <a:pPr algn="just"/>
            <a:r>
              <a:rPr lang="ru-RU" b="0" i="0" dirty="0" smtClean="0">
                <a:solidFill>
                  <a:srgbClr val="3A3A3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 известно, в начальный период войны Красная Армия потеряла основную часть боевой техники и значительную часть лошадей, а поставлявшие их регионы были оккупированы немцами. И тут неоценимую помощь Советскому Союзу оказали Монголия и Тува – в то время независимое государство, подарив более 500 тысяч лошадей. Но и этого было мало, ведь всего в годы войны воюющие стороны потеряли более 6 миллионов лошадей. Точная цифра неизвестна. Поэтому Фонд «Лошадь – Красной Армии» расширил территорию сбора лошадей вплоть до Якутии. – Приказом от 10 января 1942 г.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Наркомзем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РСФСР установил для Якутской республики план поставки лошадей – 8368 голов. Этот план колхозы Якутии выполнили. Первые отобранные лошади были отправлены на фронт осенью 1941 года. Подход к отбору был строгий – требования включали 25 пунктов. Например, коня могли забраковать за отсутствие двух зубов (в одной челюсти) и дурные привычки, нарушающие работоспособность. При этом лошади, удовлетворяющие требованиям, но имеющие в момент осмотра излечимые заразные болезни (мыт, лишай и т.п.), могли по заключению ветеринарного врача быть записаны в фонд условно – до выздоровления.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380" y="3881896"/>
            <a:ext cx="3995420" cy="26103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9729" y="3881896"/>
            <a:ext cx="3919339" cy="2610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885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0079" y="163681"/>
            <a:ext cx="113385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С русскими кличками </a:t>
            </a:r>
          </a:p>
          <a:p>
            <a:pPr algn="just"/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У каждой отобранной лошади имелась индивидуальная карточка – паспорт, где указывалось место призыва, кличка, масть, по возможности – отец и мать, год рождения и другие данные, включая особые приметы. Якутским лошадям, отправлявшимся на фронт, давали русские клички – Орлик, Рыжик, которые выбивалась на специальной бляхе, прикрепленной к уздечке. Сегодня поисковики иногда находят эти бляхи на полях сражений. Жизнь лошади на войне была короткой…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360" y="2292984"/>
            <a:ext cx="4937760" cy="3172897"/>
          </a:xfrm>
          <a:prstGeom prst="rect">
            <a:avLst/>
          </a:prstGeom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760719" y="1918007"/>
            <a:ext cx="6217920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Порядковый N ____________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                         ИНДИВИДУАЛЬНАЯ КАРТОЧКА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            лошади, выделенной в фонд "Лошадь Красной Армии"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___________________________________________________________________________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   (Наименование колхоза, совхоза, государственного или кооперативного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                        предприятия, учреждения)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_______________________________ сельсовета ________________________________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_________________________ района ______________________________ края (обл.)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___________________________________________________________________________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Кличка _____________________________________│Отец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Пол ________________________________________│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Масть ______________________________________├──────────────────────────────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                                           │Мать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____________________________________________│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────────────┬────────┬──────────────┬───────┴┬─────────────────────────────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Год рождения│  Рост  │ Обхват пясти │  Сорт  │ Особые приметы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────────────┼────────┼──────────────┼────────┼─────────────────────────────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────────────┴────────┴──────────────┴────────┴───┬─────────────────────────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Время записи в фонд районной комиссией           │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_________________________________________________│_________________________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Фамилия, имя, отчество прикрепленного конюха     │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_________________________________________________│_________________________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Расписка конюха в приеме лошади                  │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_________________________________________________│_________________________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Номер паспорта                                   │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_________________________________________________│_________________________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077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0475951"/>
              </p:ext>
            </p:extLst>
          </p:nvPr>
        </p:nvGraphicFramePr>
        <p:xfrm>
          <a:off x="1706879" y="1640076"/>
          <a:ext cx="7498080" cy="1508760"/>
        </p:xfrm>
        <a:graphic>
          <a:graphicData uri="http://schemas.openxmlformats.org/drawingml/2006/table">
            <a:tbl>
              <a:tblPr/>
              <a:tblGrid>
                <a:gridCol w="2431808"/>
                <a:gridCol w="1215904"/>
                <a:gridCol w="1317232"/>
                <a:gridCol w="1215904"/>
                <a:gridCol w="1317232"/>
              </a:tblGrid>
              <a:tr h="449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</a:rPr>
                        <a:t>Наименование кормов </a:t>
                      </a:r>
                      <a:endParaRPr lang="ru-RU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</a:rPr>
                        <a:t>I    </a:t>
                      </a:r>
                      <a:endParaRPr lang="en-US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</a:rPr>
                        <a:t>II    </a:t>
                      </a:r>
                      <a:endParaRPr lang="en-US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</a:rPr>
                        <a:t>III   </a:t>
                      </a:r>
                      <a:endParaRPr lang="en-US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</a:rPr>
                        <a:t>IV    </a:t>
                      </a:r>
                      <a:endParaRPr lang="en-US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8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</a:rPr>
                        <a:t>Овес                  </a:t>
                      </a:r>
                      <a:br>
                        <a:rPr lang="ru-RU" sz="1100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100" dirty="0">
                          <a:effectLst/>
                          <a:latin typeface="Calibri" panose="020F0502020204030204" pitchFamily="34" charset="0"/>
                        </a:rPr>
                        <a:t>Ячмень                </a:t>
                      </a:r>
                      <a:br>
                        <a:rPr lang="ru-RU" sz="1100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100" dirty="0">
                          <a:effectLst/>
                          <a:latin typeface="Calibri" panose="020F0502020204030204" pitchFamily="34" charset="0"/>
                        </a:rPr>
                        <a:t>Отруби                </a:t>
                      </a:r>
                      <a:br>
                        <a:rPr lang="ru-RU" sz="1100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100" dirty="0">
                          <a:effectLst/>
                          <a:latin typeface="Calibri" panose="020F0502020204030204" pitchFamily="34" charset="0"/>
                        </a:rPr>
                        <a:t>Сено                  </a:t>
                      </a:r>
                      <a:br>
                        <a:rPr lang="ru-RU" sz="1100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100" dirty="0">
                          <a:effectLst/>
                          <a:latin typeface="Calibri" panose="020F0502020204030204" pitchFamily="34" charset="0"/>
                        </a:rPr>
                        <a:t>Морковь               </a:t>
                      </a:r>
                      <a:endParaRPr lang="ru-RU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3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3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517775" y="255081"/>
            <a:ext cx="6362065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НОРМЫ КОРМЛЕНИЯ (в килограммах поквартально)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   Ветеринарно-санитарные отметки.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   Председатель районной комиссии ________________________________________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Зоотехник ________________________ Ветврач ________________________________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3678574"/>
              </p:ext>
            </p:extLst>
          </p:nvPr>
        </p:nvGraphicFramePr>
        <p:xfrm>
          <a:off x="2033907" y="5016530"/>
          <a:ext cx="6845933" cy="1444837"/>
        </p:xfrm>
        <a:graphic>
          <a:graphicData uri="http://schemas.openxmlformats.org/drawingml/2006/table">
            <a:tbl>
              <a:tblPr/>
              <a:tblGrid>
                <a:gridCol w="508000"/>
                <a:gridCol w="694664"/>
                <a:gridCol w="555075"/>
                <a:gridCol w="740101"/>
                <a:gridCol w="555075"/>
                <a:gridCol w="740101"/>
                <a:gridCol w="462564"/>
                <a:gridCol w="740101"/>
                <a:gridCol w="940599"/>
                <a:gridCol w="909653"/>
              </a:tblGrid>
              <a:tr h="12771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</a:rPr>
                        <a:t>N</a:t>
                      </a:r>
                      <a:br>
                        <a:rPr lang="en-US" sz="110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п/п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Кличка</a:t>
                      </a:r>
                      <a:br>
                        <a:rPr lang="ru-RU" sz="110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лошади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Пол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Масть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Год</a:t>
                      </a:r>
                      <a:br>
                        <a:rPr lang="ru-RU" sz="110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рожд.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Особые</a:t>
                      </a:r>
                      <a:br>
                        <a:rPr lang="ru-RU" sz="110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приметы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Рост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Время </a:t>
                      </a:r>
                      <a:br>
                        <a:rPr lang="ru-RU" sz="110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выделе-</a:t>
                      </a:r>
                      <a:br>
                        <a:rPr lang="ru-RU" sz="110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ния в </a:t>
                      </a:r>
                      <a:br>
                        <a:rPr lang="ru-RU" sz="110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фонд  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Фамилия</a:t>
                      </a:r>
                      <a:br>
                        <a:rPr lang="ru-RU" sz="110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прикреп-</a:t>
                      </a:r>
                      <a:br>
                        <a:rPr lang="ru-RU" sz="110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ленного</a:t>
                      </a:r>
                      <a:br>
                        <a:rPr lang="ru-RU" sz="110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конюха 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Примечание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6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ru-RU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050415" y="3330243"/>
            <a:ext cx="6829425" cy="1677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ОПИСЬ ЛОШАДЯМ, ВЫДЕЛЕННЫМ В ФОНД "ЛОШАДЬ КРАСНОЙ АРМИИ"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___________________________________________________________________________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    (Наименование колхоза, совхоза, государственного и кооперативного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                        предприятия и учреждения)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________________ сельсовета _______________ района ____________ края (обл.)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Подпись руководителя предприятия (учреждения) ________________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6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5440" y="335846"/>
            <a:ext cx="114604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«Приучали к звукам выстрелов и взрывов» </a:t>
            </a:r>
          </a:p>
          <a:p>
            <a:pPr algn="just"/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Выполняя свой план по сбору лошадей (от 10 до 100), каждый колхоз был обязан заготавливать корм для лошадей – его должно было хватить до прибытия на место назначения. Заречные колхозы доставляли собранных лошадей и сено в Нижний Бестях, западные колхозы – на Даркылах. Вилюйская группа – на пристани Вилюя.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Олекминчане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,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ленчане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 и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алданцы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 сами сгоняли их на пристани, где ждали баржи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ЛОРПа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, шедшие в район Витима, на острова близ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Мухтуи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 (Ленска). Доставленных туда лошадей объезжали и приучали к упряжи призванные на трудовой фронт колхозники. Готовых к службе лошадей они доставляли в Иркутск, грузили на железнодорожные составы и сопровождали до места назначения. В Забайкальском военном округе были созданы конские депо №20 и № 21, где лошадей приучали к звукам выстрелов, взрывов и т.д.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3007" t="6011" r="4343" b="13240"/>
          <a:stretch/>
        </p:blipFill>
        <p:spPr>
          <a:xfrm>
            <a:off x="6590111" y="3242975"/>
            <a:ext cx="4876801" cy="3218407"/>
          </a:xfrm>
          <a:prstGeom prst="rect">
            <a:avLst/>
          </a:prstGeom>
        </p:spPr>
      </p:pic>
      <p:pic>
        <p:nvPicPr>
          <p:cNvPr id="5122" name="Picture 2" descr="Лошади на фронте и их клички | SmolBattl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55" y="3242194"/>
            <a:ext cx="4926132" cy="3218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67787" y="2968680"/>
            <a:ext cx="2089294" cy="1566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491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1520" y="195729"/>
            <a:ext cx="110744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На восстановление хозяйства </a:t>
            </a:r>
          </a:p>
          <a:p>
            <a:pPr algn="just"/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Помимо этого, для западных районов страны, освобожденных от оккупации, на восстановление разрушенного войной хозяйства из Якутии было отправлено около 27 тысяч лошадей. Наряду с этим для нужд промышленности, в частности, золотодобывающей, было поставлено 19466 лошадей. В колхозах остались старые или бракованные лошади. Ещё быки. По воспоминаниям тружеников тыла, траву в войну косили в основном вручную именно из-за нехватки лошадей, не использовались конные косилки, грабли и т.д., и работать приходилось от зари до зари. – На войне якутские лошади в основном служили в артиллерии, продовольственных и санитарных обозах. Ветераны вспоминали, что низкорослые, лохматые монгольского типа лошади были гораздо выносливее и сильнее своих породистых собратьев. Дважды Герой Советского Союза генерал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Исса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 Плиев тепло отзывался об этих лошадках, которые, питаясь прошлогодней соломой с крыш, под снегом и дождем дошли до Берлина трудными дорогами войны. А наблюдая, как воевали под его началом якуты, генерал Плиев отмечал, что они «прирожденные наездники и отличные бойцы».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6450" y="4026381"/>
            <a:ext cx="3633470" cy="23710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2445" y="4026380"/>
            <a:ext cx="3580320" cy="2371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5019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359" y="29537"/>
            <a:ext cx="1156051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«Служили при лошадях» </a:t>
            </a:r>
          </a:p>
          <a:p>
            <a:pPr algn="just"/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 Многие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якутяне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 сражались в кавалерии: Герой Советского Союза И.П.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Папышев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, И.П.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Канаев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, Е.М. Скрябин, уроженец Вилюйска С.Д. Скобелев, прославившийся как кавалерист еще в годы Гражданской войны – в одном из боев на Амуре он сломанной шашкой сумел сразить трех казаков! Служили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якутяне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 в артиллерии при лошадях, в обозах, наездниками. Родной брат моей матери Николай Иванович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Саввин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 из села Булгунняхтах Орджоникидзевского района (ныне –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Хангаласский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 улус) был наездником артиллерийского полка 45 мм пушек и одновременно – подносчиком и наводчиком. Погиб под Полтавой на Украине в 1943 году.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9555" y="2727007"/>
            <a:ext cx="1731645" cy="248202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41680" y="5589329"/>
            <a:ext cx="374904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b="1" dirty="0">
                <a:solidFill>
                  <a:srgbClr val="202124"/>
                </a:solidFill>
                <a:latin typeface="arial" panose="020B0604020202020204" pitchFamily="34" charset="0"/>
              </a:rPr>
              <a:t>Герой Советского Союза </a:t>
            </a:r>
            <a:r>
              <a:rPr lang="ru-RU" sz="1000" b="1" dirty="0" err="1">
                <a:solidFill>
                  <a:srgbClr val="202124"/>
                </a:solidFill>
                <a:latin typeface="arial" panose="020B0604020202020204" pitchFamily="34" charset="0"/>
              </a:rPr>
              <a:t>Папышев</a:t>
            </a:r>
            <a:r>
              <a:rPr lang="ru-RU" sz="1000" dirty="0">
                <a:solidFill>
                  <a:srgbClr val="202124"/>
                </a:solidFill>
                <a:latin typeface="arial" panose="020B0604020202020204" pitchFamily="34" charset="0"/>
              </a:rPr>
              <a:t> Иван Петрович :: </a:t>
            </a:r>
            <a:r>
              <a:rPr lang="ru-RU" sz="1000" b="1" dirty="0">
                <a:solidFill>
                  <a:srgbClr val="202124"/>
                </a:solidFill>
                <a:latin typeface="arial" panose="020B0604020202020204" pitchFamily="34" charset="0"/>
              </a:rPr>
              <a:t>Герои</a:t>
            </a:r>
            <a:r>
              <a:rPr lang="ru-RU" sz="1000" dirty="0">
                <a:solidFill>
                  <a:srgbClr val="202124"/>
                </a:solidFill>
                <a:latin typeface="arial" panose="020B0604020202020204" pitchFamily="34" charset="0"/>
              </a:rPr>
              <a:t> страны </a:t>
            </a:r>
            <a:r>
              <a:rPr lang="ru-RU" sz="1000" b="1" dirty="0" err="1">
                <a:solidFill>
                  <a:srgbClr val="202124"/>
                </a:solidFill>
                <a:latin typeface="arial" panose="020B0604020202020204" pitchFamily="34" charset="0"/>
              </a:rPr>
              <a:t>Папышев</a:t>
            </a:r>
            <a:r>
              <a:rPr lang="ru-RU" sz="1000" dirty="0">
                <a:solidFill>
                  <a:srgbClr val="202124"/>
                </a:solidFill>
                <a:latin typeface="arial" panose="020B0604020202020204" pitchFamily="34" charset="0"/>
              </a:rPr>
              <a:t> Иван Петрович - командир разведывательного взвода 60-го гвардейского кавалерийского полка 16-й гвардейской Черниговской кавалерийской дивизии, 7-го гвардейского кавалерийского корпуса 69-й армии 1-го Белорусского фронта, гвардии старшина</a:t>
            </a:r>
            <a:r>
              <a:rPr lang="ru-RU" dirty="0">
                <a:solidFill>
                  <a:srgbClr val="202124"/>
                </a:solidFill>
                <a:latin typeface="arial" panose="020B0604020202020204" pitchFamily="34" charset="0"/>
              </a:rPr>
              <a:t>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5234" t="1" r="2844" b="69967"/>
          <a:stretch/>
        </p:blipFill>
        <p:spPr>
          <a:xfrm>
            <a:off x="5253502" y="2716581"/>
            <a:ext cx="2568856" cy="239832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172274" y="5571092"/>
            <a:ext cx="265008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>
                <a:solidFill>
                  <a:srgbClr val="3A3A3A"/>
                </a:solidFill>
                <a:latin typeface="Roboto"/>
              </a:rPr>
              <a:t>Герой Советского </a:t>
            </a:r>
            <a:r>
              <a:rPr lang="ru-RU" sz="1100" dirty="0" smtClean="0">
                <a:solidFill>
                  <a:srgbClr val="3A3A3A"/>
                </a:solidFill>
                <a:latin typeface="Roboto"/>
              </a:rPr>
              <a:t>Союза </a:t>
            </a:r>
            <a:r>
              <a:rPr lang="ru-RU" sz="1100" dirty="0" err="1" smtClean="0">
                <a:solidFill>
                  <a:srgbClr val="3A3A3A"/>
                </a:solidFill>
                <a:latin typeface="Roboto"/>
              </a:rPr>
              <a:t>И.П.Канаев</a:t>
            </a:r>
            <a:r>
              <a:rPr lang="ru-RU" sz="1100" dirty="0" smtClean="0">
                <a:solidFill>
                  <a:srgbClr val="3A3A3A"/>
                </a:solidFill>
                <a:latin typeface="Roboto"/>
              </a:rPr>
              <a:t> </a:t>
            </a:r>
            <a:endParaRPr lang="ru-RU" sz="11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l="5555" t="7759" r="12223" b="4741"/>
          <a:stretch/>
        </p:blipFill>
        <p:spPr>
          <a:xfrm>
            <a:off x="9292161" y="2733498"/>
            <a:ext cx="1856269" cy="263389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904069" y="5595820"/>
            <a:ext cx="2632452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50" dirty="0">
                <a:solidFill>
                  <a:srgbClr val="3A3A3A"/>
                </a:solidFill>
                <a:latin typeface="Roboto"/>
              </a:rPr>
              <a:t>Герой Советского </a:t>
            </a:r>
            <a:r>
              <a:rPr lang="ru-RU" sz="1050" dirty="0" smtClean="0">
                <a:solidFill>
                  <a:srgbClr val="3A3A3A"/>
                </a:solidFill>
                <a:latin typeface="Roboto"/>
              </a:rPr>
              <a:t>Союза </a:t>
            </a:r>
            <a:r>
              <a:rPr lang="ru-RU" sz="1050" dirty="0" err="1" smtClean="0">
                <a:solidFill>
                  <a:srgbClr val="3A3A3A"/>
                </a:solidFill>
                <a:latin typeface="Roboto"/>
              </a:rPr>
              <a:t>Е.М.Скрябин</a:t>
            </a:r>
            <a:r>
              <a:rPr lang="ru-RU" sz="1050" dirty="0" smtClean="0">
                <a:solidFill>
                  <a:srgbClr val="3A3A3A"/>
                </a:solidFill>
                <a:latin typeface="Roboto"/>
              </a:rPr>
              <a:t> </a:t>
            </a:r>
            <a:endParaRPr lang="ru-RU" sz="1050" dirty="0"/>
          </a:p>
        </p:txBody>
      </p:sp>
    </p:spTree>
    <p:extLst>
      <p:ext uri="{BB962C8B-B14F-4D97-AF65-F5344CB8AC3E}">
        <p14:creationId xmlns:p14="http://schemas.microsoft.com/office/powerpoint/2010/main" val="18110771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9280" y="259924"/>
            <a:ext cx="112166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0" dirty="0" smtClean="0">
                <a:solidFill>
                  <a:srgbClr val="3A3A3A"/>
                </a:solidFill>
                <a:effectLst/>
                <a:latin typeface="Roboto"/>
              </a:rPr>
              <a:t>«</a:t>
            </a:r>
            <a:r>
              <a:rPr lang="ru-RU" b="1" i="0" dirty="0" err="1" smtClean="0">
                <a:solidFill>
                  <a:srgbClr val="3A3A3A"/>
                </a:solidFill>
                <a:effectLst/>
                <a:latin typeface="Roboto"/>
              </a:rPr>
              <a:t>Сат</a:t>
            </a:r>
            <a:r>
              <a:rPr lang="ru-RU" b="1" i="0" dirty="0" smtClean="0">
                <a:solidFill>
                  <a:srgbClr val="3A3A3A"/>
                </a:solidFill>
                <a:effectLst/>
                <a:latin typeface="Roboto"/>
              </a:rPr>
              <a:t>» при форсировании Днепра </a:t>
            </a:r>
          </a:p>
          <a:p>
            <a:pPr algn="just"/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 Я не знаю, довелось ли моему дяде повстречать на войне своих «земляков», но повар из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Намского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 улуса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М.А.Слепцова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, прошедшая всю войну, вспоминала, что была у нее невысокая якутская лошадка, к которой она прикипела сердцем, и во время коротких стоянок, пока солдаты ели, старалась вволю попотчевать свою любимицу сеном. Увы, пробыли они вместе недолго. А ветеран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А.А.Дьяконов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 не мог забыть, как во время форсирования Днепра, когда вокруг свистели пули и рвались снаряды, он вдруг услышал якутское «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сат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», обернулся и увидел земляка-артиллериста, подгонявшего на родном языке шестерых низкорослых коренастых лошадей, тащивших тяжелую пушку.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313" y="2845246"/>
            <a:ext cx="4876800" cy="3590925"/>
          </a:xfrm>
          <a:prstGeom prst="rect">
            <a:avLst/>
          </a:prstGeom>
        </p:spPr>
      </p:pic>
      <p:pic>
        <p:nvPicPr>
          <p:cNvPr id="6146" name="Picture 2" descr="Животные на войне| Лошади во Второй мировой войне — Всё о Второй мирово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146" y="2868692"/>
            <a:ext cx="5593807" cy="356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25123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8000" y="321896"/>
            <a:ext cx="1168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0" dirty="0" smtClean="0">
                <a:solidFill>
                  <a:srgbClr val="3A3A3A"/>
                </a:solidFill>
                <a:effectLst/>
                <a:latin typeface="Roboto"/>
              </a:rPr>
              <a:t>Памятник должен быть </a:t>
            </a:r>
          </a:p>
          <a:p>
            <a:pPr algn="just"/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 По данным Государственного комитета по статистике РС (Я), в 1941 году в Якутской АССР насчитывалось 193,7 тысячи лошадей, в 1945 году – 124,7 тысячи. Для сравнения: в 1917 году в Якутии насчитывалось 133,3 тысячи лошадей, то есть за 24 года их поголовье возросло на 60 тысяч, а за четыре военных года мы потеряли 69 тысяч. …В Нарьян-Маре есть памятник «Подвигу участников </a:t>
            </a:r>
            <a:r>
              <a:rPr lang="ru-RU" b="0" i="0" dirty="0" err="1" smtClean="0">
                <a:solidFill>
                  <a:srgbClr val="3A3A3A"/>
                </a:solidFill>
                <a:effectLst/>
                <a:latin typeface="Roboto"/>
              </a:rPr>
              <a:t>оленно</a:t>
            </a:r>
            <a:r>
              <a:rPr lang="ru-RU" b="0" i="0" dirty="0" smtClean="0">
                <a:solidFill>
                  <a:srgbClr val="3A3A3A"/>
                </a:solidFill>
                <a:effectLst/>
                <a:latin typeface="Roboto"/>
              </a:rPr>
              <a:t>-транспортных батальонов» – на Северном фронте были огромные территории, по которым могли пройти только олени, и семь тысяч ездовых оленей несли там службу. В Ахтубинске (Астраханская область) установлен памятник верблюдам 902-го стрелкового полка, вставшим под ружье в 1942-м, когда немцы рвались к Волге, а в выжженных солнцем степях не хватало воды ни для людей, ни для лошадей. В Москве стоят памятники фронтовой собаке и монгольской лошади. Последний, кстати – дар Монголии. В Лондоне находится целый мемориал «Животные на войне» с фигурами мулов, лошади, собаки и надписью «У них не было выбора». Поэтому я считаю, что памятник якутской лошади обязательно должен быть.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7402" y="3919271"/>
            <a:ext cx="3996910" cy="2531376"/>
          </a:xfrm>
          <a:prstGeom prst="rect">
            <a:avLst/>
          </a:prstGeom>
        </p:spPr>
      </p:pic>
      <p:pic>
        <p:nvPicPr>
          <p:cNvPr id="4098" name="Picture 2" descr="Лошади – участники Великой Отечественной войн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1692" y="3919271"/>
            <a:ext cx="3806825" cy="2531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23254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0880" y="202704"/>
            <a:ext cx="112572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Выполняя свой план по сбору лошадей (от 10 до 100), каждый колхоз был обязан заготавливать корм для лошадей — его должно было хватить до прибытия на место назначения. Заречные кол- 126 </a:t>
            </a:r>
            <a:r>
              <a:rPr lang="ru-RU" dirty="0" err="1" smtClean="0"/>
              <a:t>хозы</a:t>
            </a:r>
            <a:r>
              <a:rPr lang="ru-RU" dirty="0" smtClean="0"/>
              <a:t> доставляли собранных лошадей и сено в Нижний Бестях, западные колхозы — на Даркылах. Вилюйская группа — на пристани Вилюя. </a:t>
            </a:r>
            <a:r>
              <a:rPr lang="ru-RU" dirty="0" err="1" smtClean="0"/>
              <a:t>Олекминчане</a:t>
            </a:r>
            <a:r>
              <a:rPr lang="ru-RU" dirty="0" smtClean="0"/>
              <a:t>, </a:t>
            </a:r>
            <a:r>
              <a:rPr lang="ru-RU" dirty="0" err="1" smtClean="0"/>
              <a:t>ленчане</a:t>
            </a:r>
            <a:r>
              <a:rPr lang="ru-RU" dirty="0" smtClean="0"/>
              <a:t> и </a:t>
            </a:r>
            <a:r>
              <a:rPr lang="ru-RU" dirty="0" err="1" smtClean="0"/>
              <a:t>алданцы</a:t>
            </a:r>
            <a:r>
              <a:rPr lang="ru-RU" dirty="0" smtClean="0"/>
              <a:t> сами сгоняли их на пристани, где ждали баржи </a:t>
            </a:r>
            <a:r>
              <a:rPr lang="ru-RU" dirty="0" err="1" smtClean="0"/>
              <a:t>ЛОРПа</a:t>
            </a:r>
            <a:r>
              <a:rPr lang="ru-RU" dirty="0" smtClean="0"/>
              <a:t>, шедшие в район Витима, на острова близ </a:t>
            </a:r>
            <a:r>
              <a:rPr lang="ru-RU" dirty="0" err="1" smtClean="0"/>
              <a:t>Мухтуи</a:t>
            </a:r>
            <a:r>
              <a:rPr lang="ru-RU" dirty="0" smtClean="0"/>
              <a:t> (Ленска). Доставленных туда лошадей объезжали и приучали к упряжи призванные на трудовой фронт колхозники. Готовых к службе лошадей они доставляли в Иркутск, грузили на железнодорожные составы и сопровождали до места назначения. В Забайкальском военном округе были созданы конские депо № 20 и № 21, где лошадей приучали к звукам выстрелов, взрывов и т.д. Сведения о выделении лошадей в  фонд «Лошадь — Красной Армии» [7]. (на начало года; голов) Годы Всего по ЯАССР 1942 1263, 1943 5588 ,1944 5800, 1945 5135 ,1946 5819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7068" y="3065026"/>
            <a:ext cx="4877223" cy="32189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880" y="3065025"/>
            <a:ext cx="5075550" cy="3218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4735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2884" y="236854"/>
            <a:ext cx="8935828" cy="6062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8698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7272" y="1755013"/>
            <a:ext cx="6239256" cy="1325563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8965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245</TotalTime>
  <Words>1403</Words>
  <Application>Microsoft Office PowerPoint</Application>
  <PresentationFormat>Произвольный</PresentationFormat>
  <Paragraphs>109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Sargylan</dc:creator>
  <cp:lastModifiedBy>ohulyop</cp:lastModifiedBy>
  <cp:revision>25</cp:revision>
  <dcterms:created xsi:type="dcterms:W3CDTF">2021-11-09T12:42:14Z</dcterms:created>
  <dcterms:modified xsi:type="dcterms:W3CDTF">2021-12-03T05:18:30Z</dcterms:modified>
</cp:coreProperties>
</file>