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sldIdLst>
    <p:sldId id="257" r:id="rId2"/>
    <p:sldId id="256" r:id="rId3"/>
    <p:sldId id="258" r:id="rId4"/>
    <p:sldId id="269" r:id="rId5"/>
    <p:sldId id="267" r:id="rId6"/>
    <p:sldId id="270" r:id="rId7"/>
    <p:sldId id="271" r:id="rId8"/>
    <p:sldId id="275" r:id="rId9"/>
    <p:sldId id="274" r:id="rId10"/>
    <p:sldId id="277" r:id="rId11"/>
    <p:sldId id="27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843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640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898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509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797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810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116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056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24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364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8310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4364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24855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7635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283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712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53F08-1E49-4B85-B608-D07962FC8F25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DCA74EB-A74B-4C28-BBBE-AEB6AADEB1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53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B4CDDD4-FC14-4FC4-9702-0CFC2DCEFA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881"/>
            <a:ext cx="12192000" cy="685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740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C1082C-DA97-4471-B4F2-D3DB7B168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932873"/>
            <a:ext cx="8596668" cy="3417453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Повторительно – обобщающий урок по теме «Плотность вещества» по формированию естественно-научной грамотности</a:t>
            </a:r>
            <a:br>
              <a:rPr lang="ru-RU" sz="4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4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102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56302D2-A21A-49C7-801B-616B58AA124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855" y="858981"/>
            <a:ext cx="8543637" cy="47382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33056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D20B7D1B-FC70-4A67-9418-3DF4308879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342935"/>
            <a:ext cx="9414372" cy="252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- исследование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Используя информацию на этикетке растительного масла, установите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его качество (наличие примесей).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 работы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определить плотность растительного масла и сравнить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 табличным значением и дать рекомендацию к покупке.   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Оборудование</a:t>
            </a: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36A6B16-5C7F-4128-AF0A-673320EAC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910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33D8A17-2953-4239-B894-8E9F39B616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5280" y="2557855"/>
            <a:ext cx="8015302" cy="3999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08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1E031E-4519-4CB9-B522-0E71B408B50B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2546" y="785091"/>
            <a:ext cx="7084290" cy="3906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0219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BAE902FC-915D-4C73-BB16-A74D3E07BF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712024"/>
              </p:ext>
            </p:extLst>
          </p:nvPr>
        </p:nvGraphicFramePr>
        <p:xfrm>
          <a:off x="812801" y="4562762"/>
          <a:ext cx="9005455" cy="16071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54068">
                  <a:extLst>
                    <a:ext uri="{9D8B030D-6E8A-4147-A177-3AD203B41FA5}">
                      <a16:colId xmlns:a16="http://schemas.microsoft.com/office/drawing/2014/main" val="1725793411"/>
                    </a:ext>
                  </a:extLst>
                </a:gridCol>
                <a:gridCol w="1683768">
                  <a:extLst>
                    <a:ext uri="{9D8B030D-6E8A-4147-A177-3AD203B41FA5}">
                      <a16:colId xmlns:a16="http://schemas.microsoft.com/office/drawing/2014/main" val="891807116"/>
                    </a:ext>
                  </a:extLst>
                </a:gridCol>
                <a:gridCol w="1683768">
                  <a:extLst>
                    <a:ext uri="{9D8B030D-6E8A-4147-A177-3AD203B41FA5}">
                      <a16:colId xmlns:a16="http://schemas.microsoft.com/office/drawing/2014/main" val="136057356"/>
                    </a:ext>
                  </a:extLst>
                </a:gridCol>
                <a:gridCol w="1823090">
                  <a:extLst>
                    <a:ext uri="{9D8B030D-6E8A-4147-A177-3AD203B41FA5}">
                      <a16:colId xmlns:a16="http://schemas.microsoft.com/office/drawing/2014/main" val="722931730"/>
                    </a:ext>
                  </a:extLst>
                </a:gridCol>
                <a:gridCol w="1760761">
                  <a:extLst>
                    <a:ext uri="{9D8B030D-6E8A-4147-A177-3AD203B41FA5}">
                      <a16:colId xmlns:a16="http://schemas.microsoft.com/office/drawing/2014/main" val="1110790857"/>
                    </a:ext>
                  </a:extLst>
                </a:gridCol>
              </a:tblGrid>
              <a:tr h="9054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100">
                          <a:effectLst/>
                        </a:rPr>
                        <a:t>Вещество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100">
                          <a:effectLst/>
                        </a:rPr>
                        <a:t>Масса m, г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100">
                          <a:effectLst/>
                        </a:rPr>
                        <a:t>Объем V, см</a:t>
                      </a:r>
                      <a:r>
                        <a:rPr lang="ru-RU" sz="1100" baseline="30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100">
                          <a:effectLst/>
                        </a:rPr>
                        <a:t>Плотность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100">
                          <a:effectLst/>
                        </a:rPr>
                        <a:t>ρ, г/см</a:t>
                      </a:r>
                      <a:r>
                        <a:rPr lang="ru-RU" sz="1100" baseline="30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100">
                          <a:effectLst/>
                        </a:rPr>
                        <a:t>Плотность ρ, кг/м</a:t>
                      </a:r>
                      <a:r>
                        <a:rPr lang="ru-RU" sz="1100" baseline="300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810954051"/>
                  </a:ext>
                </a:extLst>
              </a:tr>
              <a:tr h="7016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100">
                          <a:effectLst/>
                        </a:rPr>
                        <a:t>Растительное масло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/>
                </a:tc>
                <a:extLst>
                  <a:ext uri="{0D108BD9-81ED-4DB2-BD59-A6C34878D82A}">
                    <a16:rowId xmlns:a16="http://schemas.microsoft.com/office/drawing/2014/main" val="2841561626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FC23D516-A6DC-44D2-ABDC-5470ECC55A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801" y="319528"/>
            <a:ext cx="10289308" cy="4185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Ход исследования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Изучите этикетку растительного масла и результаты занесите в таблицу.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Рассчитайте плотность масла и результаты занесите в таблицу.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Сравните результат с табличным значением.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altLang="ru-RU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Сделайте вывод и занесите его в протокол исследования</a:t>
            </a:r>
            <a:endParaRPr kumimoji="0" lang="ru-RU" alt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br>
              <a:rPr kumimoji="0" lang="ru-RU" altLang="ru-RU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ru-RU" altLang="ru-RU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altLang="ru-RU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Расчеты:_</a:t>
            </a:r>
            <a:r>
              <a:rPr kumimoji="0" lang="ru-RU" altLang="ru-RU" sz="1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kumimoji="0" lang="ru-RU" alt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altLang="ru-RU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kumimoji="0" lang="ru-RU" alt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25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23F014F-E91C-4E22-BBBD-CE657D9F4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004" y="674255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Решить задачи: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Задача №1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altLang="ru-RU" dirty="0">
                <a:solidFill>
                  <a:srgbClr val="DC1712"/>
                </a:solidFill>
              </a:rPr>
              <a:t>«Наша родная школа!»:</a:t>
            </a:r>
            <a:r>
              <a:rPr lang="ru-RU" altLang="ru-RU" dirty="0"/>
              <a:t> </a:t>
            </a:r>
            <a:br>
              <a:rPr lang="ru-RU" altLang="ru-RU" dirty="0"/>
            </a:br>
            <a:r>
              <a:rPr lang="ru-RU" altLang="ru-RU" sz="3600" b="1" dirty="0">
                <a:solidFill>
                  <a:srgbClr val="000C0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Определите массу одного кирпича, если его длина  равна 25 см, </a:t>
            </a:r>
            <a:br>
              <a:rPr lang="ru-RU" altLang="ru-RU" sz="3600" b="1" dirty="0">
                <a:solidFill>
                  <a:srgbClr val="000C0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ru-RU" altLang="ru-RU" sz="3600" b="1" dirty="0">
                <a:solidFill>
                  <a:srgbClr val="000C0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ширина 15 см, высота 8 см.</a:t>
            </a:r>
            <a:br>
              <a:rPr lang="ru-RU" altLang="ru-RU" sz="3600" b="1" dirty="0">
                <a:solidFill>
                  <a:srgbClr val="000C0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ru-RU" altLang="ru-RU" sz="3600" b="1" dirty="0">
                <a:solidFill>
                  <a:srgbClr val="000C0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Плотность кирпича 1800кг/м</a:t>
            </a:r>
            <a:r>
              <a:rPr lang="ru-RU" altLang="ru-RU" sz="3600" b="1" baseline="30000" dirty="0">
                <a:solidFill>
                  <a:srgbClr val="000C0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3</a:t>
            </a:r>
            <a:br>
              <a:rPr lang="ru-RU" dirty="0"/>
            </a:b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28461CC-B223-4535-83B8-CE6D12BFE2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8655" y="3287665"/>
            <a:ext cx="5394035" cy="348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5454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1853249-4B4E-423D-82A3-EDCA188BA9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8837" y="360218"/>
            <a:ext cx="9536545" cy="2071255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Задача №2</a:t>
            </a:r>
            <a:br>
              <a:rPr lang="ru-RU" altLang="ru-RU" dirty="0">
                <a:solidFill>
                  <a:srgbClr val="DC1712"/>
                </a:solidFill>
              </a:rPr>
            </a:br>
            <a:r>
              <a:rPr lang="ru-RU" altLang="ru-RU" dirty="0">
                <a:solidFill>
                  <a:srgbClr val="DC1712"/>
                </a:solidFill>
              </a:rPr>
              <a:t>«Походная задача»:</a:t>
            </a:r>
            <a:r>
              <a:rPr lang="ru-RU" altLang="ru-RU" dirty="0"/>
              <a:t> </a:t>
            </a:r>
            <a:r>
              <a:rPr lang="ru-RU" altLang="ru-RU" sz="4000" dirty="0"/>
              <a:t> </a:t>
            </a:r>
            <a:br>
              <a:rPr lang="ru-RU" altLang="ru-RU" sz="4000" dirty="0"/>
            </a:br>
            <a:r>
              <a:rPr lang="ru-RU" altLang="ru-RU" sz="4000" b="1" dirty="0">
                <a:solidFill>
                  <a:srgbClr val="000C0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Масса восьмилитрового ведра с супом оказалась равной 9 кг. Масса пустого ведра 600 г. Определите плотность супа.</a:t>
            </a:r>
            <a:br>
              <a:rPr lang="ru-RU" altLang="ru-RU" sz="4000" b="1" dirty="0">
                <a:solidFill>
                  <a:srgbClr val="000C0C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ru-RU" altLang="ru-RU" sz="4000" b="1" dirty="0">
              <a:solidFill>
                <a:srgbClr val="000C0C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4103" name="Picture 7">
            <a:extLst>
              <a:ext uri="{FF2B5EF4-FFF2-40B4-BE49-F238E27FC236}">
                <a16:creationId xmlns:a16="http://schemas.microsoft.com/office/drawing/2014/main" id="{927FA034-2FDA-4F1A-8579-D6B1B914D6D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87255" y="3326450"/>
            <a:ext cx="3969327" cy="308820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788DD362-CA1A-4F30-8BBF-B5A4560C23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>
                <a:solidFill>
                  <a:srgbClr val="DC1712"/>
                </a:solidFill>
              </a:rPr>
              <a:t>Домашнее задание:</a:t>
            </a:r>
            <a:br>
              <a:rPr lang="ru-RU" altLang="ru-RU" b="1" dirty="0">
                <a:solidFill>
                  <a:srgbClr val="DC1712"/>
                </a:solidFill>
              </a:rPr>
            </a:br>
            <a:r>
              <a:rPr lang="ru-RU" altLang="ru-RU" b="1" dirty="0">
                <a:solidFill>
                  <a:srgbClr val="DC1712"/>
                </a:solidFill>
              </a:rPr>
              <a:t>«Вкусная задача»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2F2C9AD3-C854-46B9-812B-5C6DE0E60D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1981200"/>
            <a:ext cx="8915400" cy="4114800"/>
          </a:xfrm>
        </p:spPr>
        <p:txBody>
          <a:bodyPr/>
          <a:lstStyle/>
          <a:p>
            <a:pPr marL="609600" indent="-609600"/>
            <a:r>
              <a:rPr lang="ru-RU" altLang="ru-RU" b="1" dirty="0">
                <a:solidFill>
                  <a:srgbClr val="DC1712"/>
                </a:solidFill>
              </a:rPr>
              <a:t>0,1 кг</a:t>
            </a:r>
            <a:r>
              <a:rPr lang="ru-RU" altLang="ru-RU" b="1" dirty="0"/>
              <a:t> молока плотностью </a:t>
            </a:r>
            <a:r>
              <a:rPr lang="ru-RU" altLang="ru-RU" b="1" dirty="0">
                <a:solidFill>
                  <a:srgbClr val="DC1712"/>
                </a:solidFill>
              </a:rPr>
              <a:t>1028 кг/м</a:t>
            </a:r>
            <a:r>
              <a:rPr lang="ru-RU" altLang="ru-RU" b="1" baseline="30000" dirty="0">
                <a:solidFill>
                  <a:srgbClr val="DC1712"/>
                </a:solidFill>
              </a:rPr>
              <a:t>3</a:t>
            </a:r>
          </a:p>
          <a:p>
            <a:pPr marL="609600" indent="-609600"/>
            <a:r>
              <a:rPr lang="ru-RU" altLang="ru-RU" b="1" dirty="0">
                <a:solidFill>
                  <a:srgbClr val="DC1712"/>
                </a:solidFill>
              </a:rPr>
              <a:t>0,5 кг</a:t>
            </a:r>
            <a:r>
              <a:rPr lang="ru-RU" altLang="ru-RU" b="1" dirty="0"/>
              <a:t> муки объёмом </a:t>
            </a:r>
            <a:r>
              <a:rPr lang="ru-RU" altLang="ru-RU" b="1" dirty="0">
                <a:solidFill>
                  <a:srgbClr val="DC1712"/>
                </a:solidFill>
              </a:rPr>
              <a:t>0,0005 м</a:t>
            </a:r>
            <a:r>
              <a:rPr lang="ru-RU" altLang="ru-RU" b="1" baseline="30000" dirty="0">
                <a:solidFill>
                  <a:srgbClr val="DC1712"/>
                </a:solidFill>
              </a:rPr>
              <a:t>3</a:t>
            </a:r>
          </a:p>
          <a:p>
            <a:pPr marL="609600" indent="-609600"/>
            <a:r>
              <a:rPr lang="ru-RU" altLang="ru-RU" b="1" dirty="0">
                <a:solidFill>
                  <a:srgbClr val="DC1712"/>
                </a:solidFill>
              </a:rPr>
              <a:t>0,05 кг</a:t>
            </a:r>
            <a:r>
              <a:rPr lang="ru-RU" altLang="ru-RU" b="1" dirty="0"/>
              <a:t> мёда плотностью </a:t>
            </a:r>
            <a:r>
              <a:rPr lang="ru-RU" altLang="ru-RU" b="1" dirty="0">
                <a:solidFill>
                  <a:srgbClr val="DC1712"/>
                </a:solidFill>
              </a:rPr>
              <a:t>1345 кг/м</a:t>
            </a:r>
            <a:r>
              <a:rPr lang="ru-RU" altLang="ru-RU" b="1" baseline="30000" dirty="0">
                <a:solidFill>
                  <a:srgbClr val="DC1712"/>
                </a:solidFill>
              </a:rPr>
              <a:t>3</a:t>
            </a:r>
            <a:r>
              <a:rPr lang="ru-RU" altLang="ru-RU" b="1" dirty="0">
                <a:solidFill>
                  <a:srgbClr val="DC1712"/>
                </a:solidFill>
              </a:rPr>
              <a:t>.</a:t>
            </a:r>
          </a:p>
          <a:p>
            <a:pPr marL="609600" indent="-609600"/>
            <a:r>
              <a:rPr lang="ru-RU" altLang="ru-RU" b="1" dirty="0">
                <a:solidFill>
                  <a:srgbClr val="DC1712"/>
                </a:solidFill>
              </a:rPr>
              <a:t>0,1 кг</a:t>
            </a:r>
            <a:r>
              <a:rPr lang="ru-RU" altLang="ru-RU" b="1" dirty="0"/>
              <a:t>  масла плотностью </a:t>
            </a:r>
            <a:r>
              <a:rPr lang="ru-RU" altLang="ru-RU" b="1" dirty="0">
                <a:solidFill>
                  <a:srgbClr val="DC1712"/>
                </a:solidFill>
              </a:rPr>
              <a:t>950 кг/м</a:t>
            </a:r>
            <a:r>
              <a:rPr lang="ru-RU" altLang="ru-RU" b="1" baseline="30000" dirty="0">
                <a:solidFill>
                  <a:srgbClr val="DC1712"/>
                </a:solidFill>
              </a:rPr>
              <a:t>3</a:t>
            </a:r>
            <a:endParaRPr lang="ru-RU" altLang="ru-RU" b="1" dirty="0">
              <a:solidFill>
                <a:srgbClr val="DC1712"/>
              </a:solidFill>
            </a:endParaRPr>
          </a:p>
          <a:p>
            <a:pPr marL="609600" indent="-609600" algn="ctr">
              <a:buNone/>
            </a:pPr>
            <a:r>
              <a:rPr lang="ru-RU" altLang="ru-RU" sz="2800" dirty="0"/>
              <a:t>Всё я хорошо перемешала.</a:t>
            </a:r>
            <a:r>
              <a:rPr lang="ru-RU" altLang="ru-RU" sz="2800" b="1" dirty="0"/>
              <a:t> </a:t>
            </a:r>
          </a:p>
          <a:p>
            <a:pPr marL="609600" indent="-609600" algn="ctr">
              <a:buNone/>
            </a:pPr>
            <a:r>
              <a:rPr lang="ru-RU" altLang="ru-RU" sz="2800" dirty="0"/>
              <a:t>Используя свои знания, определите плотность получившегося теста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D97F05A-94A3-4ADB-8305-E8B357258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873" y="0"/>
            <a:ext cx="97322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537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82D25CFF-1BD5-40CE-89E5-939F9D513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844717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436</TotalTime>
  <Words>245</Words>
  <Application>Microsoft Office PowerPoint</Application>
  <PresentationFormat>Широкоэкранный</PresentationFormat>
  <Paragraphs>33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Повторительно – обобщающий урок по теме «Плотность вещества» по формированию естественно-научной грамотности </vt:lpstr>
      <vt:lpstr>Презентация PowerPoint</vt:lpstr>
      <vt:lpstr>Презентация PowerPoint</vt:lpstr>
      <vt:lpstr>Презентация PowerPoint</vt:lpstr>
      <vt:lpstr>Презентация PowerPoint</vt:lpstr>
      <vt:lpstr>Решить задачи: Задача №1 «Наша родная школа!»:  Определите массу одного кирпича, если его длина  равна 25 см,  ширина 15 см, высота 8 см. Плотность кирпича 1800кг/м3 </vt:lpstr>
      <vt:lpstr>Задача №2 «Походная задача»:   Масса восьмилитрового ведра с супом оказалась равной 9 кг. Масса пустого ведра 600 г. Определите плотность супа. </vt:lpstr>
      <vt:lpstr>Домашнее задание: «Вкусная задача»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30</cp:revision>
  <dcterms:created xsi:type="dcterms:W3CDTF">2025-02-23T04:40:11Z</dcterms:created>
  <dcterms:modified xsi:type="dcterms:W3CDTF">2025-03-16T15:47:06Z</dcterms:modified>
</cp:coreProperties>
</file>