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3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4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5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6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6" r:id="rId3"/>
    <p:sldMasterId id="2147483672" r:id="rId4"/>
    <p:sldMasterId id="2147483678" r:id="rId5"/>
    <p:sldMasterId id="2147483684" r:id="rId6"/>
    <p:sldMasterId id="2147483690" r:id="rId7"/>
  </p:sldMasterIdLst>
  <p:notesMasterIdLst>
    <p:notesMasterId r:id="rId32"/>
  </p:notesMasterIdLst>
  <p:sldIdLst>
    <p:sldId id="256" r:id="rId8"/>
    <p:sldId id="270" r:id="rId9"/>
    <p:sldId id="271" r:id="rId10"/>
    <p:sldId id="272" r:id="rId11"/>
    <p:sldId id="273" r:id="rId12"/>
    <p:sldId id="268" r:id="rId13"/>
    <p:sldId id="257" r:id="rId14"/>
    <p:sldId id="261" r:id="rId15"/>
    <p:sldId id="263" r:id="rId16"/>
    <p:sldId id="264" r:id="rId17"/>
    <p:sldId id="278" r:id="rId18"/>
    <p:sldId id="279" r:id="rId19"/>
    <p:sldId id="258" r:id="rId20"/>
    <p:sldId id="281" r:id="rId21"/>
    <p:sldId id="283" r:id="rId22"/>
    <p:sldId id="285" r:id="rId23"/>
    <p:sldId id="287" r:id="rId24"/>
    <p:sldId id="289" r:id="rId25"/>
    <p:sldId id="265" r:id="rId26"/>
    <p:sldId id="274" r:id="rId27"/>
    <p:sldId id="275" r:id="rId28"/>
    <p:sldId id="269" r:id="rId29"/>
    <p:sldId id="276" r:id="rId30"/>
    <p:sldId id="277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323F73-4BAA-4EEA-ACA5-83ADBBA0EA2B}" type="doc">
      <dgm:prSet loTypeId="urn:microsoft.com/office/officeart/2005/8/layout/process4" loCatId="process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3C4A330B-3D74-47EA-8A63-136E31886A53}">
      <dgm:prSet phldrT="[Текст]" custT="1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ru-RU" sz="2800" b="1" dirty="0" smtClean="0"/>
            <a:t>Виды деятельности</a:t>
          </a:r>
          <a:endParaRPr lang="ru-RU" sz="2800" b="1" dirty="0"/>
        </a:p>
      </dgm:t>
    </dgm:pt>
    <dgm:pt modelId="{3055C481-5AD1-493F-B4D5-724964A6B908}" type="parTrans" cxnId="{54C7A692-6BDF-4AE3-A898-132F06D0F1D4}">
      <dgm:prSet/>
      <dgm:spPr/>
      <dgm:t>
        <a:bodyPr/>
        <a:lstStyle/>
        <a:p>
          <a:endParaRPr lang="ru-RU"/>
        </a:p>
      </dgm:t>
    </dgm:pt>
    <dgm:pt modelId="{1D9AFB32-0117-41D6-9D2A-28F8DAC6317C}" type="sibTrans" cxnId="{54C7A692-6BDF-4AE3-A898-132F06D0F1D4}">
      <dgm:prSet/>
      <dgm:spPr/>
      <dgm:t>
        <a:bodyPr/>
        <a:lstStyle/>
        <a:p>
          <a:endParaRPr lang="ru-RU"/>
        </a:p>
      </dgm:t>
    </dgm:pt>
    <dgm:pt modelId="{AD928126-FCA8-4ECC-ABAA-3E2367BFD234}">
      <dgm:prSet phldrT="[Текст]"/>
      <dgm:spPr/>
      <dgm:t>
        <a:bodyPr/>
        <a:lstStyle/>
        <a:p>
          <a:r>
            <a:rPr lang="ru-RU" dirty="0" smtClean="0"/>
            <a:t>Исследовательская</a:t>
          </a:r>
          <a:endParaRPr lang="ru-RU" dirty="0"/>
        </a:p>
      </dgm:t>
    </dgm:pt>
    <dgm:pt modelId="{14F508D5-2EAA-4FF1-802C-622A372C754D}" type="parTrans" cxnId="{A4F1B2D1-EA05-48C8-BE13-646097F9C11D}">
      <dgm:prSet/>
      <dgm:spPr/>
      <dgm:t>
        <a:bodyPr/>
        <a:lstStyle/>
        <a:p>
          <a:endParaRPr lang="ru-RU"/>
        </a:p>
      </dgm:t>
    </dgm:pt>
    <dgm:pt modelId="{7AEC7920-EB69-453E-AF15-F61200F84C8D}" type="sibTrans" cxnId="{A4F1B2D1-EA05-48C8-BE13-646097F9C11D}">
      <dgm:prSet/>
      <dgm:spPr/>
      <dgm:t>
        <a:bodyPr/>
        <a:lstStyle/>
        <a:p>
          <a:endParaRPr lang="ru-RU"/>
        </a:p>
      </dgm:t>
    </dgm:pt>
    <dgm:pt modelId="{778FFB3B-DE2F-4149-9897-568FB0798ED5}">
      <dgm:prSet phldrT="[Текст]"/>
      <dgm:spPr/>
      <dgm:t>
        <a:bodyPr/>
        <a:lstStyle/>
        <a:p>
          <a:r>
            <a:rPr lang="ru-RU" dirty="0" smtClean="0"/>
            <a:t>Игровая</a:t>
          </a:r>
          <a:endParaRPr lang="ru-RU" dirty="0"/>
        </a:p>
      </dgm:t>
    </dgm:pt>
    <dgm:pt modelId="{A4213496-E104-4879-BF10-249C439A93E2}" type="parTrans" cxnId="{C85FA19E-8B33-43A3-AEEA-115698C32B64}">
      <dgm:prSet/>
      <dgm:spPr/>
      <dgm:t>
        <a:bodyPr/>
        <a:lstStyle/>
        <a:p>
          <a:endParaRPr lang="ru-RU"/>
        </a:p>
      </dgm:t>
    </dgm:pt>
    <dgm:pt modelId="{90BB18AB-9B32-42F0-A712-A938C9661375}" type="sibTrans" cxnId="{C85FA19E-8B33-43A3-AEEA-115698C32B64}">
      <dgm:prSet/>
      <dgm:spPr/>
      <dgm:t>
        <a:bodyPr/>
        <a:lstStyle/>
        <a:p>
          <a:endParaRPr lang="ru-RU"/>
        </a:p>
      </dgm:t>
    </dgm:pt>
    <dgm:pt modelId="{761FA6EE-BE1B-4978-BF01-8B22C2FAB65B}">
      <dgm:prSet phldrT="[Текст]"/>
      <dgm:spPr/>
      <dgm:t>
        <a:bodyPr/>
        <a:lstStyle/>
        <a:p>
          <a:r>
            <a:rPr lang="ru-RU" dirty="0" smtClean="0"/>
            <a:t>Проектная </a:t>
          </a:r>
          <a:endParaRPr lang="ru-RU" dirty="0"/>
        </a:p>
      </dgm:t>
    </dgm:pt>
    <dgm:pt modelId="{DEA575A2-14A5-443D-85B4-F7C4D8B89D89}" type="parTrans" cxnId="{E2F69B59-E9A7-4727-9432-CFB61DAE6D07}">
      <dgm:prSet/>
      <dgm:spPr/>
      <dgm:t>
        <a:bodyPr/>
        <a:lstStyle/>
        <a:p>
          <a:endParaRPr lang="ru-RU"/>
        </a:p>
      </dgm:t>
    </dgm:pt>
    <dgm:pt modelId="{3985C6D7-EBA1-4CAA-953D-D0E746379085}" type="sibTrans" cxnId="{E2F69B59-E9A7-4727-9432-CFB61DAE6D07}">
      <dgm:prSet/>
      <dgm:spPr/>
      <dgm:t>
        <a:bodyPr/>
        <a:lstStyle/>
        <a:p>
          <a:endParaRPr lang="ru-RU"/>
        </a:p>
      </dgm:t>
    </dgm:pt>
    <dgm:pt modelId="{E0A6728C-3E49-4A78-988E-242691BC29A3}">
      <dgm:prSet phldrT="[Текст]"/>
      <dgm:spPr/>
      <dgm:t>
        <a:bodyPr/>
        <a:lstStyle/>
        <a:p>
          <a:r>
            <a:rPr lang="ru-RU" dirty="0" smtClean="0"/>
            <a:t>Рефлексивная</a:t>
          </a:r>
          <a:endParaRPr lang="ru-RU" dirty="0"/>
        </a:p>
      </dgm:t>
    </dgm:pt>
    <dgm:pt modelId="{CB0236D3-FDD3-45FF-B507-F0DF88A86E12}" type="parTrans" cxnId="{5C249D74-1E9B-46BE-8559-C7B7511931A0}">
      <dgm:prSet/>
      <dgm:spPr/>
      <dgm:t>
        <a:bodyPr/>
        <a:lstStyle/>
        <a:p>
          <a:endParaRPr lang="ru-RU"/>
        </a:p>
      </dgm:t>
    </dgm:pt>
    <dgm:pt modelId="{9129C96A-AD1F-4E93-8161-42383EEFAB30}" type="sibTrans" cxnId="{5C249D74-1E9B-46BE-8559-C7B7511931A0}">
      <dgm:prSet/>
      <dgm:spPr/>
      <dgm:t>
        <a:bodyPr/>
        <a:lstStyle/>
        <a:p>
          <a:endParaRPr lang="ru-RU"/>
        </a:p>
      </dgm:t>
    </dgm:pt>
    <dgm:pt modelId="{AAE97B46-7363-4247-92BA-BEFC5BC9A5ED}">
      <dgm:prSet phldrT="[Текст]"/>
      <dgm:spPr/>
      <dgm:t>
        <a:bodyPr/>
        <a:lstStyle/>
        <a:p>
          <a:r>
            <a:rPr lang="ru-RU" dirty="0" smtClean="0"/>
            <a:t>Контрольно-оценочная</a:t>
          </a:r>
          <a:endParaRPr lang="ru-RU" dirty="0"/>
        </a:p>
      </dgm:t>
    </dgm:pt>
    <dgm:pt modelId="{68B2C0AB-3363-4D45-9C58-B5BD5914E8A0}" type="parTrans" cxnId="{B084C821-6CDA-40C7-A041-C27361D59B3B}">
      <dgm:prSet/>
      <dgm:spPr/>
      <dgm:t>
        <a:bodyPr/>
        <a:lstStyle/>
        <a:p>
          <a:endParaRPr lang="ru-RU"/>
        </a:p>
      </dgm:t>
    </dgm:pt>
    <dgm:pt modelId="{C6A1FAC5-05CB-4F10-A6E2-8D7B062EA68D}" type="sibTrans" cxnId="{B084C821-6CDA-40C7-A041-C27361D59B3B}">
      <dgm:prSet/>
      <dgm:spPr/>
      <dgm:t>
        <a:bodyPr/>
        <a:lstStyle/>
        <a:p>
          <a:endParaRPr lang="ru-RU"/>
        </a:p>
      </dgm:t>
    </dgm:pt>
    <dgm:pt modelId="{7B8893F3-9B89-430F-BC08-CAB94E53CD88}">
      <dgm:prSet phldrT="[Текст]"/>
      <dgm:spPr/>
      <dgm:t>
        <a:bodyPr/>
        <a:lstStyle/>
        <a:p>
          <a:r>
            <a:rPr lang="ru-RU" dirty="0" smtClean="0"/>
            <a:t>Творческая</a:t>
          </a:r>
          <a:endParaRPr lang="ru-RU" dirty="0"/>
        </a:p>
      </dgm:t>
    </dgm:pt>
    <dgm:pt modelId="{D182D71F-880D-4903-BF22-9B02FC1BC271}" type="parTrans" cxnId="{A1631997-7AE2-4504-A231-A864C93C4057}">
      <dgm:prSet/>
      <dgm:spPr/>
      <dgm:t>
        <a:bodyPr/>
        <a:lstStyle/>
        <a:p>
          <a:endParaRPr lang="ru-RU"/>
        </a:p>
      </dgm:t>
    </dgm:pt>
    <dgm:pt modelId="{CBC1FA04-73CA-474D-909D-946A8A8FA47B}" type="sibTrans" cxnId="{A1631997-7AE2-4504-A231-A864C93C4057}">
      <dgm:prSet/>
      <dgm:spPr/>
      <dgm:t>
        <a:bodyPr/>
        <a:lstStyle/>
        <a:p>
          <a:endParaRPr lang="ru-RU"/>
        </a:p>
      </dgm:t>
    </dgm:pt>
    <dgm:pt modelId="{45951F45-DDCA-417C-AF4B-508CE3F2A946}">
      <dgm:prSet phldrT="[Текст]"/>
      <dgm:spPr/>
      <dgm:t>
        <a:bodyPr/>
        <a:lstStyle/>
        <a:p>
          <a:r>
            <a:rPr lang="ru-RU" dirty="0" smtClean="0"/>
            <a:t>Практическая</a:t>
          </a:r>
          <a:endParaRPr lang="ru-RU" dirty="0"/>
        </a:p>
      </dgm:t>
    </dgm:pt>
    <dgm:pt modelId="{DAB8D79F-5A24-408F-8D58-AB522E3B52E7}" type="parTrans" cxnId="{F47B1F63-67F5-4E33-8174-AF17E39A733C}">
      <dgm:prSet/>
      <dgm:spPr/>
      <dgm:t>
        <a:bodyPr/>
        <a:lstStyle/>
        <a:p>
          <a:endParaRPr lang="ru-RU"/>
        </a:p>
      </dgm:t>
    </dgm:pt>
    <dgm:pt modelId="{B67A0F02-E928-48D7-B753-151F5571B6E4}" type="sibTrans" cxnId="{F47B1F63-67F5-4E33-8174-AF17E39A733C}">
      <dgm:prSet/>
      <dgm:spPr/>
      <dgm:t>
        <a:bodyPr/>
        <a:lstStyle/>
        <a:p>
          <a:endParaRPr lang="ru-RU"/>
        </a:p>
      </dgm:t>
    </dgm:pt>
    <dgm:pt modelId="{E9F30124-C6D3-49AF-8F77-78348DABB0CF}" type="pres">
      <dgm:prSet presAssocID="{80323F73-4BAA-4EEA-ACA5-83ADBBA0EA2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C2C8598-0319-4CD4-97F4-881916A24CFD}" type="pres">
      <dgm:prSet presAssocID="{45951F45-DDCA-417C-AF4B-508CE3F2A946}" presName="boxAndChildren" presStyleCnt="0"/>
      <dgm:spPr/>
    </dgm:pt>
    <dgm:pt modelId="{70ED94AA-DC95-451D-AC51-7862D710483D}" type="pres">
      <dgm:prSet presAssocID="{45951F45-DDCA-417C-AF4B-508CE3F2A946}" presName="parentTextBox" presStyleLbl="node1" presStyleIdx="0" presStyleCnt="8"/>
      <dgm:spPr/>
      <dgm:t>
        <a:bodyPr/>
        <a:lstStyle/>
        <a:p>
          <a:endParaRPr lang="ru-RU"/>
        </a:p>
      </dgm:t>
    </dgm:pt>
    <dgm:pt modelId="{42752F0C-83FC-405B-9303-7601727B3245}" type="pres">
      <dgm:prSet presAssocID="{CBC1FA04-73CA-474D-909D-946A8A8FA47B}" presName="sp" presStyleCnt="0"/>
      <dgm:spPr/>
    </dgm:pt>
    <dgm:pt modelId="{41E81503-6280-4060-905F-186D0B702739}" type="pres">
      <dgm:prSet presAssocID="{7B8893F3-9B89-430F-BC08-CAB94E53CD88}" presName="arrowAndChildren" presStyleCnt="0"/>
      <dgm:spPr/>
    </dgm:pt>
    <dgm:pt modelId="{292D6826-3669-482D-8E93-0F33E04336AA}" type="pres">
      <dgm:prSet presAssocID="{7B8893F3-9B89-430F-BC08-CAB94E53CD88}" presName="parentTextArrow" presStyleLbl="node1" presStyleIdx="1" presStyleCnt="8"/>
      <dgm:spPr/>
      <dgm:t>
        <a:bodyPr/>
        <a:lstStyle/>
        <a:p>
          <a:endParaRPr lang="ru-RU"/>
        </a:p>
      </dgm:t>
    </dgm:pt>
    <dgm:pt modelId="{A04493D1-502A-486D-B439-CF5669B0BCA1}" type="pres">
      <dgm:prSet presAssocID="{C6A1FAC5-05CB-4F10-A6E2-8D7B062EA68D}" presName="sp" presStyleCnt="0"/>
      <dgm:spPr/>
    </dgm:pt>
    <dgm:pt modelId="{E25826F1-D8DC-4D43-92C5-4B8359802B4C}" type="pres">
      <dgm:prSet presAssocID="{AAE97B46-7363-4247-92BA-BEFC5BC9A5ED}" presName="arrowAndChildren" presStyleCnt="0"/>
      <dgm:spPr/>
    </dgm:pt>
    <dgm:pt modelId="{277BC1E1-5854-4BB2-8B5C-870C1939D9C1}" type="pres">
      <dgm:prSet presAssocID="{AAE97B46-7363-4247-92BA-BEFC5BC9A5ED}" presName="parentTextArrow" presStyleLbl="node1" presStyleIdx="2" presStyleCnt="8"/>
      <dgm:spPr/>
      <dgm:t>
        <a:bodyPr/>
        <a:lstStyle/>
        <a:p>
          <a:endParaRPr lang="ru-RU"/>
        </a:p>
      </dgm:t>
    </dgm:pt>
    <dgm:pt modelId="{A3FE6149-65BD-4798-ADCD-1CF2E159EFE1}" type="pres">
      <dgm:prSet presAssocID="{9129C96A-AD1F-4E93-8161-42383EEFAB30}" presName="sp" presStyleCnt="0"/>
      <dgm:spPr/>
    </dgm:pt>
    <dgm:pt modelId="{955BF5E4-FC03-4616-8A9D-4AE76397C22C}" type="pres">
      <dgm:prSet presAssocID="{E0A6728C-3E49-4A78-988E-242691BC29A3}" presName="arrowAndChildren" presStyleCnt="0"/>
      <dgm:spPr/>
    </dgm:pt>
    <dgm:pt modelId="{2E5CECD3-6662-42D1-A361-526C7A7BC208}" type="pres">
      <dgm:prSet presAssocID="{E0A6728C-3E49-4A78-988E-242691BC29A3}" presName="parentTextArrow" presStyleLbl="node1" presStyleIdx="3" presStyleCnt="8"/>
      <dgm:spPr/>
      <dgm:t>
        <a:bodyPr/>
        <a:lstStyle/>
        <a:p>
          <a:endParaRPr lang="ru-RU"/>
        </a:p>
      </dgm:t>
    </dgm:pt>
    <dgm:pt modelId="{CCA679C8-22CD-4D62-A166-4E5410D8C878}" type="pres">
      <dgm:prSet presAssocID="{3985C6D7-EBA1-4CAA-953D-D0E746379085}" presName="sp" presStyleCnt="0"/>
      <dgm:spPr/>
    </dgm:pt>
    <dgm:pt modelId="{4234834D-9EC2-4A91-8984-D183AA94FF85}" type="pres">
      <dgm:prSet presAssocID="{761FA6EE-BE1B-4978-BF01-8B22C2FAB65B}" presName="arrowAndChildren" presStyleCnt="0"/>
      <dgm:spPr/>
    </dgm:pt>
    <dgm:pt modelId="{4E60F69B-8779-406A-838D-B0CB9DC0054B}" type="pres">
      <dgm:prSet presAssocID="{761FA6EE-BE1B-4978-BF01-8B22C2FAB65B}" presName="parentTextArrow" presStyleLbl="node1" presStyleIdx="4" presStyleCnt="8"/>
      <dgm:spPr/>
      <dgm:t>
        <a:bodyPr/>
        <a:lstStyle/>
        <a:p>
          <a:endParaRPr lang="ru-RU"/>
        </a:p>
      </dgm:t>
    </dgm:pt>
    <dgm:pt modelId="{B36C1124-47BD-496F-89FB-FF0F074135B0}" type="pres">
      <dgm:prSet presAssocID="{90BB18AB-9B32-42F0-A712-A938C9661375}" presName="sp" presStyleCnt="0"/>
      <dgm:spPr/>
    </dgm:pt>
    <dgm:pt modelId="{E1028216-8434-49B0-A146-094AB3E09553}" type="pres">
      <dgm:prSet presAssocID="{778FFB3B-DE2F-4149-9897-568FB0798ED5}" presName="arrowAndChildren" presStyleCnt="0"/>
      <dgm:spPr/>
    </dgm:pt>
    <dgm:pt modelId="{8F724947-94E6-41B4-AA08-DF427332D8D3}" type="pres">
      <dgm:prSet presAssocID="{778FFB3B-DE2F-4149-9897-568FB0798ED5}" presName="parentTextArrow" presStyleLbl="node1" presStyleIdx="5" presStyleCnt="8"/>
      <dgm:spPr/>
      <dgm:t>
        <a:bodyPr/>
        <a:lstStyle/>
        <a:p>
          <a:endParaRPr lang="ru-RU"/>
        </a:p>
      </dgm:t>
    </dgm:pt>
    <dgm:pt modelId="{0BCAC11B-83ED-4B88-9C3E-C0D72334AC26}" type="pres">
      <dgm:prSet presAssocID="{7AEC7920-EB69-453E-AF15-F61200F84C8D}" presName="sp" presStyleCnt="0"/>
      <dgm:spPr/>
    </dgm:pt>
    <dgm:pt modelId="{58BD2712-9626-4B04-9C6F-31EB39AD6824}" type="pres">
      <dgm:prSet presAssocID="{AD928126-FCA8-4ECC-ABAA-3E2367BFD234}" presName="arrowAndChildren" presStyleCnt="0"/>
      <dgm:spPr/>
    </dgm:pt>
    <dgm:pt modelId="{41F065BB-68EE-42D3-BF0A-F710F8FB95A3}" type="pres">
      <dgm:prSet presAssocID="{AD928126-FCA8-4ECC-ABAA-3E2367BFD234}" presName="parentTextArrow" presStyleLbl="node1" presStyleIdx="6" presStyleCnt="8"/>
      <dgm:spPr/>
      <dgm:t>
        <a:bodyPr/>
        <a:lstStyle/>
        <a:p>
          <a:endParaRPr lang="ru-RU"/>
        </a:p>
      </dgm:t>
    </dgm:pt>
    <dgm:pt modelId="{4585485F-D411-473D-925B-52B2DD0DBEF3}" type="pres">
      <dgm:prSet presAssocID="{1D9AFB32-0117-41D6-9D2A-28F8DAC6317C}" presName="sp" presStyleCnt="0"/>
      <dgm:spPr/>
    </dgm:pt>
    <dgm:pt modelId="{41754D33-77AB-4C2F-BA87-E09990421F8B}" type="pres">
      <dgm:prSet presAssocID="{3C4A330B-3D74-47EA-8A63-136E31886A53}" presName="arrowAndChildren" presStyleCnt="0"/>
      <dgm:spPr/>
    </dgm:pt>
    <dgm:pt modelId="{73DB6F23-A097-48DC-B2E8-9741D2BDE0F9}" type="pres">
      <dgm:prSet presAssocID="{3C4A330B-3D74-47EA-8A63-136E31886A53}" presName="parentTextArrow" presStyleLbl="node1" presStyleIdx="7" presStyleCnt="8" custLinFactNeighborX="320" custLinFactNeighborY="7217"/>
      <dgm:spPr/>
      <dgm:t>
        <a:bodyPr/>
        <a:lstStyle/>
        <a:p>
          <a:endParaRPr lang="ru-RU"/>
        </a:p>
      </dgm:t>
    </dgm:pt>
  </dgm:ptLst>
  <dgm:cxnLst>
    <dgm:cxn modelId="{C85FA19E-8B33-43A3-AEEA-115698C32B64}" srcId="{80323F73-4BAA-4EEA-ACA5-83ADBBA0EA2B}" destId="{778FFB3B-DE2F-4149-9897-568FB0798ED5}" srcOrd="2" destOrd="0" parTransId="{A4213496-E104-4879-BF10-249C439A93E2}" sibTransId="{90BB18AB-9B32-42F0-A712-A938C9661375}"/>
    <dgm:cxn modelId="{E2F69B59-E9A7-4727-9432-CFB61DAE6D07}" srcId="{80323F73-4BAA-4EEA-ACA5-83ADBBA0EA2B}" destId="{761FA6EE-BE1B-4978-BF01-8B22C2FAB65B}" srcOrd="3" destOrd="0" parTransId="{DEA575A2-14A5-443D-85B4-F7C4D8B89D89}" sibTransId="{3985C6D7-EBA1-4CAA-953D-D0E746379085}"/>
    <dgm:cxn modelId="{6B7F03B6-BA53-44A5-82D1-526001ED6634}" type="presOf" srcId="{778FFB3B-DE2F-4149-9897-568FB0798ED5}" destId="{8F724947-94E6-41B4-AA08-DF427332D8D3}" srcOrd="0" destOrd="0" presId="urn:microsoft.com/office/officeart/2005/8/layout/process4"/>
    <dgm:cxn modelId="{11843577-54CD-4BF6-9D27-F0E9062FB5FA}" type="presOf" srcId="{E0A6728C-3E49-4A78-988E-242691BC29A3}" destId="{2E5CECD3-6662-42D1-A361-526C7A7BC208}" srcOrd="0" destOrd="0" presId="urn:microsoft.com/office/officeart/2005/8/layout/process4"/>
    <dgm:cxn modelId="{1676A942-71D0-4D46-A5FF-6780FAF64C94}" type="presOf" srcId="{45951F45-DDCA-417C-AF4B-508CE3F2A946}" destId="{70ED94AA-DC95-451D-AC51-7862D710483D}" srcOrd="0" destOrd="0" presId="urn:microsoft.com/office/officeart/2005/8/layout/process4"/>
    <dgm:cxn modelId="{10B31470-C673-4183-BE09-1C1DCF2BF6E0}" type="presOf" srcId="{761FA6EE-BE1B-4978-BF01-8B22C2FAB65B}" destId="{4E60F69B-8779-406A-838D-B0CB9DC0054B}" srcOrd="0" destOrd="0" presId="urn:microsoft.com/office/officeart/2005/8/layout/process4"/>
    <dgm:cxn modelId="{5C249D74-1E9B-46BE-8559-C7B7511931A0}" srcId="{80323F73-4BAA-4EEA-ACA5-83ADBBA0EA2B}" destId="{E0A6728C-3E49-4A78-988E-242691BC29A3}" srcOrd="4" destOrd="0" parTransId="{CB0236D3-FDD3-45FF-B507-F0DF88A86E12}" sibTransId="{9129C96A-AD1F-4E93-8161-42383EEFAB30}"/>
    <dgm:cxn modelId="{16C6F699-463A-41F9-BBE2-17DB3CCBFA19}" type="presOf" srcId="{AAE97B46-7363-4247-92BA-BEFC5BC9A5ED}" destId="{277BC1E1-5854-4BB2-8B5C-870C1939D9C1}" srcOrd="0" destOrd="0" presId="urn:microsoft.com/office/officeart/2005/8/layout/process4"/>
    <dgm:cxn modelId="{54C7A692-6BDF-4AE3-A898-132F06D0F1D4}" srcId="{80323F73-4BAA-4EEA-ACA5-83ADBBA0EA2B}" destId="{3C4A330B-3D74-47EA-8A63-136E31886A53}" srcOrd="0" destOrd="0" parTransId="{3055C481-5AD1-493F-B4D5-724964A6B908}" sibTransId="{1D9AFB32-0117-41D6-9D2A-28F8DAC6317C}"/>
    <dgm:cxn modelId="{5FB7DC06-6AAD-43A0-9D50-E0535EB3C53F}" type="presOf" srcId="{80323F73-4BAA-4EEA-ACA5-83ADBBA0EA2B}" destId="{E9F30124-C6D3-49AF-8F77-78348DABB0CF}" srcOrd="0" destOrd="0" presId="urn:microsoft.com/office/officeart/2005/8/layout/process4"/>
    <dgm:cxn modelId="{A608189C-663D-47BD-8763-71E10B70C580}" type="presOf" srcId="{3C4A330B-3D74-47EA-8A63-136E31886A53}" destId="{73DB6F23-A097-48DC-B2E8-9741D2BDE0F9}" srcOrd="0" destOrd="0" presId="urn:microsoft.com/office/officeart/2005/8/layout/process4"/>
    <dgm:cxn modelId="{F47B1F63-67F5-4E33-8174-AF17E39A733C}" srcId="{80323F73-4BAA-4EEA-ACA5-83ADBBA0EA2B}" destId="{45951F45-DDCA-417C-AF4B-508CE3F2A946}" srcOrd="7" destOrd="0" parTransId="{DAB8D79F-5A24-408F-8D58-AB522E3B52E7}" sibTransId="{B67A0F02-E928-48D7-B753-151F5571B6E4}"/>
    <dgm:cxn modelId="{66198CBC-A0C7-411D-92E1-D9840338B8A6}" type="presOf" srcId="{7B8893F3-9B89-430F-BC08-CAB94E53CD88}" destId="{292D6826-3669-482D-8E93-0F33E04336AA}" srcOrd="0" destOrd="0" presId="urn:microsoft.com/office/officeart/2005/8/layout/process4"/>
    <dgm:cxn modelId="{8147FB69-64D4-44F5-A33C-DC75FB47864F}" type="presOf" srcId="{AD928126-FCA8-4ECC-ABAA-3E2367BFD234}" destId="{41F065BB-68EE-42D3-BF0A-F710F8FB95A3}" srcOrd="0" destOrd="0" presId="urn:microsoft.com/office/officeart/2005/8/layout/process4"/>
    <dgm:cxn modelId="{A4F1B2D1-EA05-48C8-BE13-646097F9C11D}" srcId="{80323F73-4BAA-4EEA-ACA5-83ADBBA0EA2B}" destId="{AD928126-FCA8-4ECC-ABAA-3E2367BFD234}" srcOrd="1" destOrd="0" parTransId="{14F508D5-2EAA-4FF1-802C-622A372C754D}" sibTransId="{7AEC7920-EB69-453E-AF15-F61200F84C8D}"/>
    <dgm:cxn modelId="{B084C821-6CDA-40C7-A041-C27361D59B3B}" srcId="{80323F73-4BAA-4EEA-ACA5-83ADBBA0EA2B}" destId="{AAE97B46-7363-4247-92BA-BEFC5BC9A5ED}" srcOrd="5" destOrd="0" parTransId="{68B2C0AB-3363-4D45-9C58-B5BD5914E8A0}" sibTransId="{C6A1FAC5-05CB-4F10-A6E2-8D7B062EA68D}"/>
    <dgm:cxn modelId="{A1631997-7AE2-4504-A231-A864C93C4057}" srcId="{80323F73-4BAA-4EEA-ACA5-83ADBBA0EA2B}" destId="{7B8893F3-9B89-430F-BC08-CAB94E53CD88}" srcOrd="6" destOrd="0" parTransId="{D182D71F-880D-4903-BF22-9B02FC1BC271}" sibTransId="{CBC1FA04-73CA-474D-909D-946A8A8FA47B}"/>
    <dgm:cxn modelId="{2EBBB7FA-BAEE-46AA-A3C1-4B28ADE8E9FB}" type="presParOf" srcId="{E9F30124-C6D3-49AF-8F77-78348DABB0CF}" destId="{DC2C8598-0319-4CD4-97F4-881916A24CFD}" srcOrd="0" destOrd="0" presId="urn:microsoft.com/office/officeart/2005/8/layout/process4"/>
    <dgm:cxn modelId="{6469F1CF-5F2D-4C7B-BF85-6CEAFA46F25F}" type="presParOf" srcId="{DC2C8598-0319-4CD4-97F4-881916A24CFD}" destId="{70ED94AA-DC95-451D-AC51-7862D710483D}" srcOrd="0" destOrd="0" presId="urn:microsoft.com/office/officeart/2005/8/layout/process4"/>
    <dgm:cxn modelId="{9A87F23A-AAAD-4CBB-89D0-EF7F45765359}" type="presParOf" srcId="{E9F30124-C6D3-49AF-8F77-78348DABB0CF}" destId="{42752F0C-83FC-405B-9303-7601727B3245}" srcOrd="1" destOrd="0" presId="urn:microsoft.com/office/officeart/2005/8/layout/process4"/>
    <dgm:cxn modelId="{184A0EB3-DD09-43F2-9332-3FBC1F757099}" type="presParOf" srcId="{E9F30124-C6D3-49AF-8F77-78348DABB0CF}" destId="{41E81503-6280-4060-905F-186D0B702739}" srcOrd="2" destOrd="0" presId="urn:microsoft.com/office/officeart/2005/8/layout/process4"/>
    <dgm:cxn modelId="{C2FCD0A2-14E1-4045-A37D-CD754152DB95}" type="presParOf" srcId="{41E81503-6280-4060-905F-186D0B702739}" destId="{292D6826-3669-482D-8E93-0F33E04336AA}" srcOrd="0" destOrd="0" presId="urn:microsoft.com/office/officeart/2005/8/layout/process4"/>
    <dgm:cxn modelId="{5DCA31F9-0D9A-4E1B-97B9-3C244432B4E9}" type="presParOf" srcId="{E9F30124-C6D3-49AF-8F77-78348DABB0CF}" destId="{A04493D1-502A-486D-B439-CF5669B0BCA1}" srcOrd="3" destOrd="0" presId="urn:microsoft.com/office/officeart/2005/8/layout/process4"/>
    <dgm:cxn modelId="{F5874A4B-687C-4085-9281-BFF5CA589C88}" type="presParOf" srcId="{E9F30124-C6D3-49AF-8F77-78348DABB0CF}" destId="{E25826F1-D8DC-4D43-92C5-4B8359802B4C}" srcOrd="4" destOrd="0" presId="urn:microsoft.com/office/officeart/2005/8/layout/process4"/>
    <dgm:cxn modelId="{65F3ACFB-D5B0-4B06-B9F0-2A6FF6741690}" type="presParOf" srcId="{E25826F1-D8DC-4D43-92C5-4B8359802B4C}" destId="{277BC1E1-5854-4BB2-8B5C-870C1939D9C1}" srcOrd="0" destOrd="0" presId="urn:microsoft.com/office/officeart/2005/8/layout/process4"/>
    <dgm:cxn modelId="{0303E8FF-91E1-4B42-8B17-8ECB98F5F47C}" type="presParOf" srcId="{E9F30124-C6D3-49AF-8F77-78348DABB0CF}" destId="{A3FE6149-65BD-4798-ADCD-1CF2E159EFE1}" srcOrd="5" destOrd="0" presId="urn:microsoft.com/office/officeart/2005/8/layout/process4"/>
    <dgm:cxn modelId="{6B2A82B1-F08B-425C-ACD5-2B27E3BC9B57}" type="presParOf" srcId="{E9F30124-C6D3-49AF-8F77-78348DABB0CF}" destId="{955BF5E4-FC03-4616-8A9D-4AE76397C22C}" srcOrd="6" destOrd="0" presId="urn:microsoft.com/office/officeart/2005/8/layout/process4"/>
    <dgm:cxn modelId="{E220AA95-97CF-4ED0-A94B-C444C14529CD}" type="presParOf" srcId="{955BF5E4-FC03-4616-8A9D-4AE76397C22C}" destId="{2E5CECD3-6662-42D1-A361-526C7A7BC208}" srcOrd="0" destOrd="0" presId="urn:microsoft.com/office/officeart/2005/8/layout/process4"/>
    <dgm:cxn modelId="{251C8A29-9EC8-47C8-B6A1-13D6E5C40D87}" type="presParOf" srcId="{E9F30124-C6D3-49AF-8F77-78348DABB0CF}" destId="{CCA679C8-22CD-4D62-A166-4E5410D8C878}" srcOrd="7" destOrd="0" presId="urn:microsoft.com/office/officeart/2005/8/layout/process4"/>
    <dgm:cxn modelId="{76903056-6E38-4A9B-9694-C66B974D9E68}" type="presParOf" srcId="{E9F30124-C6D3-49AF-8F77-78348DABB0CF}" destId="{4234834D-9EC2-4A91-8984-D183AA94FF85}" srcOrd="8" destOrd="0" presId="urn:microsoft.com/office/officeart/2005/8/layout/process4"/>
    <dgm:cxn modelId="{15232AF9-532A-4B4E-9937-EECB42295DBE}" type="presParOf" srcId="{4234834D-9EC2-4A91-8984-D183AA94FF85}" destId="{4E60F69B-8779-406A-838D-B0CB9DC0054B}" srcOrd="0" destOrd="0" presId="urn:microsoft.com/office/officeart/2005/8/layout/process4"/>
    <dgm:cxn modelId="{1286C158-769D-4F2B-88C2-860BAE2E9068}" type="presParOf" srcId="{E9F30124-C6D3-49AF-8F77-78348DABB0CF}" destId="{B36C1124-47BD-496F-89FB-FF0F074135B0}" srcOrd="9" destOrd="0" presId="urn:microsoft.com/office/officeart/2005/8/layout/process4"/>
    <dgm:cxn modelId="{A6E78E91-7754-49D9-A2C4-A0AEBC26801E}" type="presParOf" srcId="{E9F30124-C6D3-49AF-8F77-78348DABB0CF}" destId="{E1028216-8434-49B0-A146-094AB3E09553}" srcOrd="10" destOrd="0" presId="urn:microsoft.com/office/officeart/2005/8/layout/process4"/>
    <dgm:cxn modelId="{C2A7964E-7391-4608-B7E3-3F0827969925}" type="presParOf" srcId="{E1028216-8434-49B0-A146-094AB3E09553}" destId="{8F724947-94E6-41B4-AA08-DF427332D8D3}" srcOrd="0" destOrd="0" presId="urn:microsoft.com/office/officeart/2005/8/layout/process4"/>
    <dgm:cxn modelId="{62FD5FC1-5A40-4593-B241-1F7D99FAABD6}" type="presParOf" srcId="{E9F30124-C6D3-49AF-8F77-78348DABB0CF}" destId="{0BCAC11B-83ED-4B88-9C3E-C0D72334AC26}" srcOrd="11" destOrd="0" presId="urn:microsoft.com/office/officeart/2005/8/layout/process4"/>
    <dgm:cxn modelId="{DF1D10D9-E068-4613-BF40-639EB793EC81}" type="presParOf" srcId="{E9F30124-C6D3-49AF-8F77-78348DABB0CF}" destId="{58BD2712-9626-4B04-9C6F-31EB39AD6824}" srcOrd="12" destOrd="0" presId="urn:microsoft.com/office/officeart/2005/8/layout/process4"/>
    <dgm:cxn modelId="{9D35B969-A68E-4AC4-895B-FF8BDC47392A}" type="presParOf" srcId="{58BD2712-9626-4B04-9C6F-31EB39AD6824}" destId="{41F065BB-68EE-42D3-BF0A-F710F8FB95A3}" srcOrd="0" destOrd="0" presId="urn:microsoft.com/office/officeart/2005/8/layout/process4"/>
    <dgm:cxn modelId="{473BCF0B-5667-4E10-8B57-DE7489260409}" type="presParOf" srcId="{E9F30124-C6D3-49AF-8F77-78348DABB0CF}" destId="{4585485F-D411-473D-925B-52B2DD0DBEF3}" srcOrd="13" destOrd="0" presId="urn:microsoft.com/office/officeart/2005/8/layout/process4"/>
    <dgm:cxn modelId="{90BA8505-26A6-4CD0-83AE-3B9557F6FD31}" type="presParOf" srcId="{E9F30124-C6D3-49AF-8F77-78348DABB0CF}" destId="{41754D33-77AB-4C2F-BA87-E09990421F8B}" srcOrd="14" destOrd="0" presId="urn:microsoft.com/office/officeart/2005/8/layout/process4"/>
    <dgm:cxn modelId="{B3083040-2B3E-4FE6-A321-11440543D2C5}" type="presParOf" srcId="{41754D33-77AB-4C2F-BA87-E09990421F8B}" destId="{73DB6F23-A097-48DC-B2E8-9741D2BDE0F9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5A1ED16-FA61-4051-AF22-282FD72C8CE8}" type="doc">
      <dgm:prSet loTypeId="urn:microsoft.com/office/officeart/2005/8/layout/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334594F-425B-4105-8C68-B17ACBCB4FC6}">
      <dgm:prSet phldrT="[Текст]" custT="1"/>
      <dgm:spPr>
        <a:solidFill>
          <a:srgbClr val="0070C0"/>
        </a:solidFill>
      </dgm:spPr>
      <dgm:t>
        <a:bodyPr/>
        <a:lstStyle/>
        <a:p>
          <a:r>
            <a:rPr lang="ru-RU" sz="2400" b="1" dirty="0" smtClean="0"/>
            <a:t>Формы деятельности</a:t>
          </a:r>
          <a:endParaRPr lang="ru-RU" sz="2400" b="1" dirty="0"/>
        </a:p>
      </dgm:t>
    </dgm:pt>
    <dgm:pt modelId="{DA25BBEA-9090-4177-A925-970B6352CA5D}" type="parTrans" cxnId="{88759B46-B6A6-4529-9F1E-52EBD1A6B9EE}">
      <dgm:prSet/>
      <dgm:spPr/>
      <dgm:t>
        <a:bodyPr/>
        <a:lstStyle/>
        <a:p>
          <a:endParaRPr lang="ru-RU"/>
        </a:p>
      </dgm:t>
    </dgm:pt>
    <dgm:pt modelId="{7997E0C0-E347-42D1-9E11-326ECA66E276}" type="sibTrans" cxnId="{88759B46-B6A6-4529-9F1E-52EBD1A6B9EE}">
      <dgm:prSet/>
      <dgm:spPr/>
      <dgm:t>
        <a:bodyPr/>
        <a:lstStyle/>
        <a:p>
          <a:endParaRPr lang="ru-RU"/>
        </a:p>
      </dgm:t>
    </dgm:pt>
    <dgm:pt modelId="{23062CB8-E2FF-4044-BB9D-F4C0BF9B2FA3}">
      <dgm:prSet phldrT="[Текст]" custT="1"/>
      <dgm:spPr/>
      <dgm:t>
        <a:bodyPr/>
        <a:lstStyle/>
        <a:p>
          <a:r>
            <a:rPr lang="ru-RU" sz="1800" dirty="0" smtClean="0"/>
            <a:t>Групповая</a:t>
          </a:r>
          <a:endParaRPr lang="ru-RU" sz="1800" dirty="0"/>
        </a:p>
      </dgm:t>
    </dgm:pt>
    <dgm:pt modelId="{CE104739-B5DD-470D-9BD2-7FAA05047CF9}" type="parTrans" cxnId="{8539BA9C-164E-45B7-BDAA-AA9723325A6E}">
      <dgm:prSet/>
      <dgm:spPr/>
      <dgm:t>
        <a:bodyPr/>
        <a:lstStyle/>
        <a:p>
          <a:endParaRPr lang="ru-RU"/>
        </a:p>
      </dgm:t>
    </dgm:pt>
    <dgm:pt modelId="{FA11F9EB-4427-4DD7-B886-1C4090C2A23F}" type="sibTrans" cxnId="{8539BA9C-164E-45B7-BDAA-AA9723325A6E}">
      <dgm:prSet/>
      <dgm:spPr/>
      <dgm:t>
        <a:bodyPr/>
        <a:lstStyle/>
        <a:p>
          <a:endParaRPr lang="ru-RU"/>
        </a:p>
      </dgm:t>
    </dgm:pt>
    <dgm:pt modelId="{B518E86E-6557-4199-8F45-16ABD91857EE}">
      <dgm:prSet phldrT="[Текст]" custT="1"/>
      <dgm:spPr/>
      <dgm:t>
        <a:bodyPr/>
        <a:lstStyle/>
        <a:p>
          <a:r>
            <a:rPr lang="ru-RU" sz="1800" dirty="0" smtClean="0"/>
            <a:t>Парная </a:t>
          </a:r>
          <a:endParaRPr lang="ru-RU" sz="1800" dirty="0"/>
        </a:p>
      </dgm:t>
    </dgm:pt>
    <dgm:pt modelId="{BE17FAE3-B159-4691-A072-0FB77D139D63}" type="parTrans" cxnId="{5A64F40D-3DA2-4886-8BE3-9019DF0AECC7}">
      <dgm:prSet/>
      <dgm:spPr/>
      <dgm:t>
        <a:bodyPr/>
        <a:lstStyle/>
        <a:p>
          <a:endParaRPr lang="ru-RU"/>
        </a:p>
      </dgm:t>
    </dgm:pt>
    <dgm:pt modelId="{C18DAA2E-F3AF-48C1-B261-94B290900154}" type="sibTrans" cxnId="{5A64F40D-3DA2-4886-8BE3-9019DF0AECC7}">
      <dgm:prSet/>
      <dgm:spPr/>
      <dgm:t>
        <a:bodyPr/>
        <a:lstStyle/>
        <a:p>
          <a:endParaRPr lang="ru-RU"/>
        </a:p>
      </dgm:t>
    </dgm:pt>
    <dgm:pt modelId="{875E86B6-F1BA-450A-8808-AAB9A2454501}">
      <dgm:prSet phldrT="[Текст]" custT="1"/>
      <dgm:spPr/>
      <dgm:t>
        <a:bodyPr/>
        <a:lstStyle/>
        <a:p>
          <a:r>
            <a:rPr lang="ru-RU" sz="1800" dirty="0" smtClean="0"/>
            <a:t>Индивидуальная</a:t>
          </a:r>
          <a:endParaRPr lang="ru-RU" sz="1800" dirty="0"/>
        </a:p>
      </dgm:t>
    </dgm:pt>
    <dgm:pt modelId="{76F3CCC4-875C-47F0-AB1F-98A172AECB33}" type="parTrans" cxnId="{37431A7F-CB6C-4E5E-B7BE-CAF2AEEA0C65}">
      <dgm:prSet/>
      <dgm:spPr/>
      <dgm:t>
        <a:bodyPr/>
        <a:lstStyle/>
        <a:p>
          <a:endParaRPr lang="ru-RU"/>
        </a:p>
      </dgm:t>
    </dgm:pt>
    <dgm:pt modelId="{DAA26547-E28B-46AD-94A3-3A353324D109}" type="sibTrans" cxnId="{37431A7F-CB6C-4E5E-B7BE-CAF2AEEA0C65}">
      <dgm:prSet/>
      <dgm:spPr/>
      <dgm:t>
        <a:bodyPr/>
        <a:lstStyle/>
        <a:p>
          <a:endParaRPr lang="ru-RU"/>
        </a:p>
      </dgm:t>
    </dgm:pt>
    <dgm:pt modelId="{924C2D4D-EE97-41DC-AD35-04393591CE7E}">
      <dgm:prSet phldrT="[Текст]" custT="1"/>
      <dgm:spPr/>
      <dgm:t>
        <a:bodyPr/>
        <a:lstStyle/>
        <a:p>
          <a:r>
            <a:rPr lang="ru-RU" sz="1800" dirty="0" smtClean="0"/>
            <a:t>Фронтальная</a:t>
          </a:r>
          <a:r>
            <a:rPr lang="ru-RU" sz="2500" dirty="0" smtClean="0"/>
            <a:t> </a:t>
          </a:r>
          <a:endParaRPr lang="ru-RU" sz="2500" dirty="0"/>
        </a:p>
      </dgm:t>
    </dgm:pt>
    <dgm:pt modelId="{D69BB950-3754-4CCC-AA6E-10A417DC1A5A}" type="parTrans" cxnId="{06E5C8F1-8374-44E7-8DB5-41C4796D845A}">
      <dgm:prSet/>
      <dgm:spPr/>
      <dgm:t>
        <a:bodyPr/>
        <a:lstStyle/>
        <a:p>
          <a:endParaRPr lang="ru-RU"/>
        </a:p>
      </dgm:t>
    </dgm:pt>
    <dgm:pt modelId="{4F18DD6E-11AD-4564-84CF-3F5B5CEC0C57}" type="sibTrans" cxnId="{06E5C8F1-8374-44E7-8DB5-41C4796D845A}">
      <dgm:prSet/>
      <dgm:spPr/>
      <dgm:t>
        <a:bodyPr/>
        <a:lstStyle/>
        <a:p>
          <a:endParaRPr lang="ru-RU"/>
        </a:p>
      </dgm:t>
    </dgm:pt>
    <dgm:pt modelId="{F3C296D7-3945-4134-A8E7-253EE148E0EE}" type="pres">
      <dgm:prSet presAssocID="{95A1ED16-FA61-4051-AF22-282FD72C8CE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ED676E4-8217-4EE5-8143-59F6ACDAD91D}" type="pres">
      <dgm:prSet presAssocID="{924C2D4D-EE97-41DC-AD35-04393591CE7E}" presName="boxAndChildren" presStyleCnt="0"/>
      <dgm:spPr/>
    </dgm:pt>
    <dgm:pt modelId="{6039C30F-1EBA-4E6C-9566-094DB3BA82E9}" type="pres">
      <dgm:prSet presAssocID="{924C2D4D-EE97-41DC-AD35-04393591CE7E}" presName="parentTextBox" presStyleLbl="node1" presStyleIdx="0" presStyleCnt="5"/>
      <dgm:spPr/>
      <dgm:t>
        <a:bodyPr/>
        <a:lstStyle/>
        <a:p>
          <a:endParaRPr lang="ru-RU"/>
        </a:p>
      </dgm:t>
    </dgm:pt>
    <dgm:pt modelId="{57E70CD7-0F07-40BC-A079-A34A4574B0F0}" type="pres">
      <dgm:prSet presAssocID="{DAA26547-E28B-46AD-94A3-3A353324D109}" presName="sp" presStyleCnt="0"/>
      <dgm:spPr/>
    </dgm:pt>
    <dgm:pt modelId="{65EC28E3-B448-41C3-B059-D8649546417D}" type="pres">
      <dgm:prSet presAssocID="{875E86B6-F1BA-450A-8808-AAB9A2454501}" presName="arrowAndChildren" presStyleCnt="0"/>
      <dgm:spPr/>
    </dgm:pt>
    <dgm:pt modelId="{37FF25A6-7824-4E52-A47B-F039BF7D4419}" type="pres">
      <dgm:prSet presAssocID="{875E86B6-F1BA-450A-8808-AAB9A2454501}" presName="parentTextArrow" presStyleLbl="node1" presStyleIdx="1" presStyleCnt="5"/>
      <dgm:spPr/>
      <dgm:t>
        <a:bodyPr/>
        <a:lstStyle/>
        <a:p>
          <a:endParaRPr lang="ru-RU"/>
        </a:p>
      </dgm:t>
    </dgm:pt>
    <dgm:pt modelId="{561A543A-1772-4C15-BF9C-D68AE217B393}" type="pres">
      <dgm:prSet presAssocID="{C18DAA2E-F3AF-48C1-B261-94B290900154}" presName="sp" presStyleCnt="0"/>
      <dgm:spPr/>
    </dgm:pt>
    <dgm:pt modelId="{FB8BEF75-CB38-458B-B19E-D4CB51DC0877}" type="pres">
      <dgm:prSet presAssocID="{B518E86E-6557-4199-8F45-16ABD91857EE}" presName="arrowAndChildren" presStyleCnt="0"/>
      <dgm:spPr/>
    </dgm:pt>
    <dgm:pt modelId="{151365A9-8239-423F-A5B7-778FC6BDA68A}" type="pres">
      <dgm:prSet presAssocID="{B518E86E-6557-4199-8F45-16ABD91857EE}" presName="parentTextArrow" presStyleLbl="node1" presStyleIdx="2" presStyleCnt="5"/>
      <dgm:spPr/>
      <dgm:t>
        <a:bodyPr/>
        <a:lstStyle/>
        <a:p>
          <a:endParaRPr lang="ru-RU"/>
        </a:p>
      </dgm:t>
    </dgm:pt>
    <dgm:pt modelId="{D6D727A0-6E1A-4C34-A561-9C414E04A8A0}" type="pres">
      <dgm:prSet presAssocID="{FA11F9EB-4427-4DD7-B886-1C4090C2A23F}" presName="sp" presStyleCnt="0"/>
      <dgm:spPr/>
    </dgm:pt>
    <dgm:pt modelId="{FAAFCE46-8557-4283-ACC9-B8FDA84B2079}" type="pres">
      <dgm:prSet presAssocID="{23062CB8-E2FF-4044-BB9D-F4C0BF9B2FA3}" presName="arrowAndChildren" presStyleCnt="0"/>
      <dgm:spPr/>
    </dgm:pt>
    <dgm:pt modelId="{7C470BEB-48DC-4C74-980F-08C21037C656}" type="pres">
      <dgm:prSet presAssocID="{23062CB8-E2FF-4044-BB9D-F4C0BF9B2FA3}" presName="parentTextArrow" presStyleLbl="node1" presStyleIdx="3" presStyleCnt="5"/>
      <dgm:spPr/>
      <dgm:t>
        <a:bodyPr/>
        <a:lstStyle/>
        <a:p>
          <a:endParaRPr lang="ru-RU"/>
        </a:p>
      </dgm:t>
    </dgm:pt>
    <dgm:pt modelId="{9604DE0F-374B-4B48-9C7E-9D38FE4698F1}" type="pres">
      <dgm:prSet presAssocID="{7997E0C0-E347-42D1-9E11-326ECA66E276}" presName="sp" presStyleCnt="0"/>
      <dgm:spPr/>
    </dgm:pt>
    <dgm:pt modelId="{9B573406-A84E-4177-B597-6E3BDFD908A9}" type="pres">
      <dgm:prSet presAssocID="{C334594F-425B-4105-8C68-B17ACBCB4FC6}" presName="arrowAndChildren" presStyleCnt="0"/>
      <dgm:spPr/>
    </dgm:pt>
    <dgm:pt modelId="{FB0DADA4-0609-4DDF-82A5-66EA9FED35E9}" type="pres">
      <dgm:prSet presAssocID="{C334594F-425B-4105-8C68-B17ACBCB4FC6}" presName="parentTextArrow" presStyleLbl="node1" presStyleIdx="4" presStyleCnt="5" custLinFactNeighborX="3962" custLinFactNeighborY="-27984"/>
      <dgm:spPr/>
      <dgm:t>
        <a:bodyPr/>
        <a:lstStyle/>
        <a:p>
          <a:endParaRPr lang="ru-RU"/>
        </a:p>
      </dgm:t>
    </dgm:pt>
  </dgm:ptLst>
  <dgm:cxnLst>
    <dgm:cxn modelId="{88759B46-B6A6-4529-9F1E-52EBD1A6B9EE}" srcId="{95A1ED16-FA61-4051-AF22-282FD72C8CE8}" destId="{C334594F-425B-4105-8C68-B17ACBCB4FC6}" srcOrd="0" destOrd="0" parTransId="{DA25BBEA-9090-4177-A925-970B6352CA5D}" sibTransId="{7997E0C0-E347-42D1-9E11-326ECA66E276}"/>
    <dgm:cxn modelId="{4FB15410-026D-4336-8952-EE0A2A68534E}" type="presOf" srcId="{23062CB8-E2FF-4044-BB9D-F4C0BF9B2FA3}" destId="{7C470BEB-48DC-4C74-980F-08C21037C656}" srcOrd="0" destOrd="0" presId="urn:microsoft.com/office/officeart/2005/8/layout/process4"/>
    <dgm:cxn modelId="{597D20CA-317D-4E87-AB4D-5C2D3939BF25}" type="presOf" srcId="{C334594F-425B-4105-8C68-B17ACBCB4FC6}" destId="{FB0DADA4-0609-4DDF-82A5-66EA9FED35E9}" srcOrd="0" destOrd="0" presId="urn:microsoft.com/office/officeart/2005/8/layout/process4"/>
    <dgm:cxn modelId="{4297CDD9-0A97-4B3C-B4E6-C66F586D23B7}" type="presOf" srcId="{924C2D4D-EE97-41DC-AD35-04393591CE7E}" destId="{6039C30F-1EBA-4E6C-9566-094DB3BA82E9}" srcOrd="0" destOrd="0" presId="urn:microsoft.com/office/officeart/2005/8/layout/process4"/>
    <dgm:cxn modelId="{06E5C8F1-8374-44E7-8DB5-41C4796D845A}" srcId="{95A1ED16-FA61-4051-AF22-282FD72C8CE8}" destId="{924C2D4D-EE97-41DC-AD35-04393591CE7E}" srcOrd="4" destOrd="0" parTransId="{D69BB950-3754-4CCC-AA6E-10A417DC1A5A}" sibTransId="{4F18DD6E-11AD-4564-84CF-3F5B5CEC0C57}"/>
    <dgm:cxn modelId="{6F6DE4C7-F003-4B94-815A-47930450CB7D}" type="presOf" srcId="{95A1ED16-FA61-4051-AF22-282FD72C8CE8}" destId="{F3C296D7-3945-4134-A8E7-253EE148E0EE}" srcOrd="0" destOrd="0" presId="urn:microsoft.com/office/officeart/2005/8/layout/process4"/>
    <dgm:cxn modelId="{5A64F40D-3DA2-4886-8BE3-9019DF0AECC7}" srcId="{95A1ED16-FA61-4051-AF22-282FD72C8CE8}" destId="{B518E86E-6557-4199-8F45-16ABD91857EE}" srcOrd="2" destOrd="0" parTransId="{BE17FAE3-B159-4691-A072-0FB77D139D63}" sibTransId="{C18DAA2E-F3AF-48C1-B261-94B290900154}"/>
    <dgm:cxn modelId="{8539BA9C-164E-45B7-BDAA-AA9723325A6E}" srcId="{95A1ED16-FA61-4051-AF22-282FD72C8CE8}" destId="{23062CB8-E2FF-4044-BB9D-F4C0BF9B2FA3}" srcOrd="1" destOrd="0" parTransId="{CE104739-B5DD-470D-9BD2-7FAA05047CF9}" sibTransId="{FA11F9EB-4427-4DD7-B886-1C4090C2A23F}"/>
    <dgm:cxn modelId="{EB4CD2AF-D7B3-41B6-B721-F8887D391FAF}" type="presOf" srcId="{B518E86E-6557-4199-8F45-16ABD91857EE}" destId="{151365A9-8239-423F-A5B7-778FC6BDA68A}" srcOrd="0" destOrd="0" presId="urn:microsoft.com/office/officeart/2005/8/layout/process4"/>
    <dgm:cxn modelId="{37431A7F-CB6C-4E5E-B7BE-CAF2AEEA0C65}" srcId="{95A1ED16-FA61-4051-AF22-282FD72C8CE8}" destId="{875E86B6-F1BA-450A-8808-AAB9A2454501}" srcOrd="3" destOrd="0" parTransId="{76F3CCC4-875C-47F0-AB1F-98A172AECB33}" sibTransId="{DAA26547-E28B-46AD-94A3-3A353324D109}"/>
    <dgm:cxn modelId="{45DFF6EA-98A8-427F-B0DD-597247BABB22}" type="presOf" srcId="{875E86B6-F1BA-450A-8808-AAB9A2454501}" destId="{37FF25A6-7824-4E52-A47B-F039BF7D4419}" srcOrd="0" destOrd="0" presId="urn:microsoft.com/office/officeart/2005/8/layout/process4"/>
    <dgm:cxn modelId="{C401618A-76F2-4D0F-9C08-3FECB88FCDA1}" type="presParOf" srcId="{F3C296D7-3945-4134-A8E7-253EE148E0EE}" destId="{7ED676E4-8217-4EE5-8143-59F6ACDAD91D}" srcOrd="0" destOrd="0" presId="urn:microsoft.com/office/officeart/2005/8/layout/process4"/>
    <dgm:cxn modelId="{F7D39C88-9338-45BC-A5A3-7E421DC02E71}" type="presParOf" srcId="{7ED676E4-8217-4EE5-8143-59F6ACDAD91D}" destId="{6039C30F-1EBA-4E6C-9566-094DB3BA82E9}" srcOrd="0" destOrd="0" presId="urn:microsoft.com/office/officeart/2005/8/layout/process4"/>
    <dgm:cxn modelId="{187B3CBC-076C-4F1A-8CEF-6290A5FB07A5}" type="presParOf" srcId="{F3C296D7-3945-4134-A8E7-253EE148E0EE}" destId="{57E70CD7-0F07-40BC-A079-A34A4574B0F0}" srcOrd="1" destOrd="0" presId="urn:microsoft.com/office/officeart/2005/8/layout/process4"/>
    <dgm:cxn modelId="{E660616E-F4DD-40C7-8C65-311C8269432C}" type="presParOf" srcId="{F3C296D7-3945-4134-A8E7-253EE148E0EE}" destId="{65EC28E3-B448-41C3-B059-D8649546417D}" srcOrd="2" destOrd="0" presId="urn:microsoft.com/office/officeart/2005/8/layout/process4"/>
    <dgm:cxn modelId="{1E7C6F80-18F9-4DD3-9185-B5CFA697ADD6}" type="presParOf" srcId="{65EC28E3-B448-41C3-B059-D8649546417D}" destId="{37FF25A6-7824-4E52-A47B-F039BF7D4419}" srcOrd="0" destOrd="0" presId="urn:microsoft.com/office/officeart/2005/8/layout/process4"/>
    <dgm:cxn modelId="{487ECB62-5BF3-489B-9FFB-9791475D30C1}" type="presParOf" srcId="{F3C296D7-3945-4134-A8E7-253EE148E0EE}" destId="{561A543A-1772-4C15-BF9C-D68AE217B393}" srcOrd="3" destOrd="0" presId="urn:microsoft.com/office/officeart/2005/8/layout/process4"/>
    <dgm:cxn modelId="{3730719C-C376-45E4-866A-BA580E743A21}" type="presParOf" srcId="{F3C296D7-3945-4134-A8E7-253EE148E0EE}" destId="{FB8BEF75-CB38-458B-B19E-D4CB51DC0877}" srcOrd="4" destOrd="0" presId="urn:microsoft.com/office/officeart/2005/8/layout/process4"/>
    <dgm:cxn modelId="{4FD6465D-71B4-443B-866D-732AE13DC5B7}" type="presParOf" srcId="{FB8BEF75-CB38-458B-B19E-D4CB51DC0877}" destId="{151365A9-8239-423F-A5B7-778FC6BDA68A}" srcOrd="0" destOrd="0" presId="urn:microsoft.com/office/officeart/2005/8/layout/process4"/>
    <dgm:cxn modelId="{4E8E33B7-1F33-41F1-B128-1B5EA5FE0652}" type="presParOf" srcId="{F3C296D7-3945-4134-A8E7-253EE148E0EE}" destId="{D6D727A0-6E1A-4C34-A561-9C414E04A8A0}" srcOrd="5" destOrd="0" presId="urn:microsoft.com/office/officeart/2005/8/layout/process4"/>
    <dgm:cxn modelId="{E7983E4B-3AB5-4604-B1AA-4BC44715622A}" type="presParOf" srcId="{F3C296D7-3945-4134-A8E7-253EE148E0EE}" destId="{FAAFCE46-8557-4283-ACC9-B8FDA84B2079}" srcOrd="6" destOrd="0" presId="urn:microsoft.com/office/officeart/2005/8/layout/process4"/>
    <dgm:cxn modelId="{849E92F6-7074-45BA-A7DE-72208B737F46}" type="presParOf" srcId="{FAAFCE46-8557-4283-ACC9-B8FDA84B2079}" destId="{7C470BEB-48DC-4C74-980F-08C21037C656}" srcOrd="0" destOrd="0" presId="urn:microsoft.com/office/officeart/2005/8/layout/process4"/>
    <dgm:cxn modelId="{466A0EBB-15A4-4668-BD07-5763E5E53C2A}" type="presParOf" srcId="{F3C296D7-3945-4134-A8E7-253EE148E0EE}" destId="{9604DE0F-374B-4B48-9C7E-9D38FE4698F1}" srcOrd="7" destOrd="0" presId="urn:microsoft.com/office/officeart/2005/8/layout/process4"/>
    <dgm:cxn modelId="{2473B843-6010-4604-BC2C-2636DD5D70C2}" type="presParOf" srcId="{F3C296D7-3945-4134-A8E7-253EE148E0EE}" destId="{9B573406-A84E-4177-B597-6E3BDFD908A9}" srcOrd="8" destOrd="0" presId="urn:microsoft.com/office/officeart/2005/8/layout/process4"/>
    <dgm:cxn modelId="{D733D9FD-5B2B-40B1-A854-B1A64B832E8D}" type="presParOf" srcId="{9B573406-A84E-4177-B597-6E3BDFD908A9}" destId="{FB0DADA4-0609-4DDF-82A5-66EA9FED35E9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AC9CB83-C224-40C7-8C67-B1E5408C9325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9BC1483-2B59-44AC-B22C-813EDC54A3B9}">
      <dgm:prSet phldrT="[Текст]" custT="1"/>
      <dgm:spPr>
        <a:solidFill>
          <a:srgbClr val="FF9F9F"/>
        </a:solidFill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</a:rPr>
            <a:t>Познавательные </a:t>
          </a:r>
          <a:endParaRPr lang="ru-RU" sz="1200" b="1" dirty="0">
            <a:solidFill>
              <a:schemeClr val="tx1"/>
            </a:solidFill>
          </a:endParaRPr>
        </a:p>
      </dgm:t>
    </dgm:pt>
    <dgm:pt modelId="{45209321-40DB-4443-B45E-5CE0BE69ACBA}" type="parTrans" cxnId="{F343C172-6852-4CB3-8BED-CC41429F87E1}">
      <dgm:prSet/>
      <dgm:spPr/>
      <dgm:t>
        <a:bodyPr/>
        <a:lstStyle/>
        <a:p>
          <a:endParaRPr lang="ru-RU"/>
        </a:p>
      </dgm:t>
    </dgm:pt>
    <dgm:pt modelId="{720CB8F4-7203-4A09-9E9E-DD67145C33D7}" type="sibTrans" cxnId="{F343C172-6852-4CB3-8BED-CC41429F87E1}">
      <dgm:prSet/>
      <dgm:spPr>
        <a:solidFill>
          <a:srgbClr val="C00000"/>
        </a:solidFill>
      </dgm:spPr>
      <dgm:t>
        <a:bodyPr/>
        <a:lstStyle/>
        <a:p>
          <a:endParaRPr lang="ru-RU"/>
        </a:p>
      </dgm:t>
    </dgm:pt>
    <dgm:pt modelId="{52EB8030-3DE9-45BE-8B8D-B72ACE0CED9C}">
      <dgm:prSet phldrT="[Текст]" custT="1"/>
      <dgm:spPr>
        <a:solidFill>
          <a:srgbClr val="FFD653"/>
        </a:solidFill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</a:rPr>
            <a:t>Коммуникативные</a:t>
          </a:r>
          <a:endParaRPr lang="ru-RU" sz="1200" b="1" dirty="0">
            <a:solidFill>
              <a:schemeClr val="tx1"/>
            </a:solidFill>
          </a:endParaRPr>
        </a:p>
      </dgm:t>
    </dgm:pt>
    <dgm:pt modelId="{9E6DBCC7-BA21-4313-A6CF-2D043FD4D90F}" type="parTrans" cxnId="{7CB59498-4F7F-4F33-85C0-DB72426B3100}">
      <dgm:prSet/>
      <dgm:spPr/>
      <dgm:t>
        <a:bodyPr/>
        <a:lstStyle/>
        <a:p>
          <a:endParaRPr lang="ru-RU"/>
        </a:p>
      </dgm:t>
    </dgm:pt>
    <dgm:pt modelId="{A1A87B37-D1C1-4A8C-A192-9777A408A4FD}" type="sibTrans" cxnId="{7CB59498-4F7F-4F33-85C0-DB72426B3100}">
      <dgm:prSet/>
      <dgm:spPr>
        <a:solidFill>
          <a:srgbClr val="C00000"/>
        </a:solidFill>
      </dgm:spPr>
      <dgm:t>
        <a:bodyPr/>
        <a:lstStyle/>
        <a:p>
          <a:endParaRPr lang="ru-RU"/>
        </a:p>
      </dgm:t>
    </dgm:pt>
    <dgm:pt modelId="{2ADE54B5-34EC-40C2-8996-71E97AEFFB70}">
      <dgm:prSet phldrT="[Текст]" custT="1"/>
      <dgm:spPr>
        <a:solidFill>
          <a:srgbClr val="81DEFF"/>
        </a:solidFill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</a:rPr>
            <a:t>Личностные</a:t>
          </a:r>
          <a:endParaRPr lang="ru-RU" sz="1200" b="1" dirty="0">
            <a:solidFill>
              <a:schemeClr val="tx1"/>
            </a:solidFill>
          </a:endParaRPr>
        </a:p>
      </dgm:t>
    </dgm:pt>
    <dgm:pt modelId="{5B502F2A-E46B-40CB-AB29-1882C3C741E5}" type="sibTrans" cxnId="{743FE93B-33AE-421F-9BE8-3D38F6469FF3}">
      <dgm:prSet/>
      <dgm:spPr>
        <a:solidFill>
          <a:srgbClr val="C00000"/>
        </a:solidFill>
      </dgm:spPr>
      <dgm:t>
        <a:bodyPr/>
        <a:lstStyle/>
        <a:p>
          <a:endParaRPr lang="ru-RU"/>
        </a:p>
      </dgm:t>
    </dgm:pt>
    <dgm:pt modelId="{D2BE3C98-45C0-486F-900C-98D94C41979B}" type="parTrans" cxnId="{743FE93B-33AE-421F-9BE8-3D38F6469FF3}">
      <dgm:prSet/>
      <dgm:spPr/>
      <dgm:t>
        <a:bodyPr/>
        <a:lstStyle/>
        <a:p>
          <a:endParaRPr lang="ru-RU"/>
        </a:p>
      </dgm:t>
    </dgm:pt>
    <dgm:pt modelId="{807A8F1D-B02C-4B75-B1AB-60D6C01FAA2A}">
      <dgm:prSet phldrT="[Текст]" custT="1"/>
      <dgm:spPr>
        <a:solidFill>
          <a:srgbClr val="C39BE1"/>
        </a:solidFill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</a:rPr>
            <a:t>Регулятивные</a:t>
          </a:r>
          <a:endParaRPr lang="ru-RU" sz="1200" b="1" dirty="0">
            <a:solidFill>
              <a:schemeClr val="tx1"/>
            </a:solidFill>
          </a:endParaRPr>
        </a:p>
      </dgm:t>
    </dgm:pt>
    <dgm:pt modelId="{02C06846-02FF-41CE-BD0C-76E4EF1A5B8F}" type="sibTrans" cxnId="{56B661C6-A2BA-4649-9079-F7E25B4D9892}">
      <dgm:prSet/>
      <dgm:spPr>
        <a:solidFill>
          <a:srgbClr val="C00000"/>
        </a:solidFill>
      </dgm:spPr>
      <dgm:t>
        <a:bodyPr/>
        <a:lstStyle/>
        <a:p>
          <a:endParaRPr lang="ru-RU" dirty="0"/>
        </a:p>
      </dgm:t>
    </dgm:pt>
    <dgm:pt modelId="{FE9B9742-5528-4ED9-B23D-25BAA9752271}" type="parTrans" cxnId="{56B661C6-A2BA-4649-9079-F7E25B4D9892}">
      <dgm:prSet/>
      <dgm:spPr/>
      <dgm:t>
        <a:bodyPr/>
        <a:lstStyle/>
        <a:p>
          <a:endParaRPr lang="ru-RU"/>
        </a:p>
      </dgm:t>
    </dgm:pt>
    <dgm:pt modelId="{738169CF-8CDC-4603-B55C-421D5F7AD9CF}" type="pres">
      <dgm:prSet presAssocID="{AAC9CB83-C224-40C7-8C67-B1E5408C9325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0DA0623-7AA7-433D-9909-45E280C21044}" type="pres">
      <dgm:prSet presAssocID="{2ADE54B5-34EC-40C2-8996-71E97AEFFB70}" presName="node" presStyleLbl="node1" presStyleIdx="0" presStyleCnt="4" custAng="19890339" custScaleX="114120" custScaleY="48891" custRadScaleRad="108916" custRadScaleInc="-1598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083E00-E62B-4A31-B7AD-636371AD7578}" type="pres">
      <dgm:prSet presAssocID="{5B502F2A-E46B-40CB-AB29-1882C3C741E5}" presName="sibTrans" presStyleLbl="sibTrans2D1" presStyleIdx="0" presStyleCnt="4" custAng="8920221" custScaleX="137666" custScaleY="107683" custLinFactX="74422" custLinFactNeighborX="100000" custLinFactNeighborY="92495"/>
      <dgm:spPr/>
      <dgm:t>
        <a:bodyPr/>
        <a:lstStyle/>
        <a:p>
          <a:endParaRPr lang="ru-RU"/>
        </a:p>
      </dgm:t>
    </dgm:pt>
    <dgm:pt modelId="{9C1FCCA8-F809-446F-A5F2-3C75ED258B64}" type="pres">
      <dgm:prSet presAssocID="{5B502F2A-E46B-40CB-AB29-1882C3C741E5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084C8D9C-88C9-4B93-959A-2ECDB22A3892}" type="pres">
      <dgm:prSet presAssocID="{807A8F1D-B02C-4B75-B1AB-60D6C01FAA2A}" presName="node" presStyleLbl="node1" presStyleIdx="1" presStyleCnt="4" custAng="1023270" custScaleX="152132" custScaleY="42933" custRadScaleRad="91225" custRadScaleInc="-400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0AB442-2F4B-4703-882D-9B207133E0EA}" type="pres">
      <dgm:prSet presAssocID="{02C06846-02FF-41CE-BD0C-76E4EF1A5B8F}" presName="sibTrans" presStyleLbl="sibTrans2D1" presStyleIdx="1" presStyleCnt="4" custAng="18168885" custScaleX="134306" custLinFactX="-200000" custLinFactNeighborX="-226456" custLinFactNeighborY="-76609"/>
      <dgm:spPr/>
      <dgm:t>
        <a:bodyPr/>
        <a:lstStyle/>
        <a:p>
          <a:endParaRPr lang="ru-RU"/>
        </a:p>
      </dgm:t>
    </dgm:pt>
    <dgm:pt modelId="{AD18F9BE-0CA9-4BEC-8278-38007D5332F8}" type="pres">
      <dgm:prSet presAssocID="{02C06846-02FF-41CE-BD0C-76E4EF1A5B8F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3385372E-88CB-488E-ABFB-E77C0D77FF0E}" type="pres">
      <dgm:prSet presAssocID="{D9BC1483-2B59-44AC-B22C-813EDC54A3B9}" presName="node" presStyleLbl="node1" presStyleIdx="2" presStyleCnt="4" custAng="20829454" custScaleX="162976" custScaleY="51504" custRadScaleRad="110230" custRadScaleInc="-945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8B7A20-5B50-48FE-9882-A29B4F6116D6}" type="pres">
      <dgm:prSet presAssocID="{720CB8F4-7203-4A09-9E9E-DD67145C33D7}" presName="sibTrans" presStyleLbl="sibTrans2D1" presStyleIdx="2" presStyleCnt="4" custAng="7946349" custScaleX="2000000" custScaleY="99800" custLinFactX="-1500000" custLinFactY="-17351" custLinFactNeighborX="-1574868" custLinFactNeighborY="-100000"/>
      <dgm:spPr/>
      <dgm:t>
        <a:bodyPr/>
        <a:lstStyle/>
        <a:p>
          <a:endParaRPr lang="ru-RU"/>
        </a:p>
      </dgm:t>
    </dgm:pt>
    <dgm:pt modelId="{06E722EC-EA11-4F3E-A2E9-1CED97AAFF7E}" type="pres">
      <dgm:prSet presAssocID="{720CB8F4-7203-4A09-9E9E-DD67145C33D7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BA40A35B-82E5-4119-BF6E-AFE3237C5313}" type="pres">
      <dgm:prSet presAssocID="{52EB8030-3DE9-45BE-8B8D-B72ACE0CED9C}" presName="node" presStyleLbl="node1" presStyleIdx="3" presStyleCnt="4" custAng="784803" custScaleX="172480" custScaleY="49259" custRadScaleRad="124183" custRadScaleInc="-843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F842A7-7D43-4DA7-BBB1-39BA912DED8C}" type="pres">
      <dgm:prSet presAssocID="{A1A87B37-D1C1-4A8C-A192-9777A408A4FD}" presName="sibTrans" presStyleLbl="sibTrans2D1" presStyleIdx="3" presStyleCnt="4" custAng="3573035" custFlipHor="1" custScaleX="99668" custScaleY="91373" custLinFactX="179747" custLinFactY="1071" custLinFactNeighborX="200000" custLinFactNeighborY="100000"/>
      <dgm:spPr/>
      <dgm:t>
        <a:bodyPr/>
        <a:lstStyle/>
        <a:p>
          <a:endParaRPr lang="ru-RU"/>
        </a:p>
      </dgm:t>
    </dgm:pt>
    <dgm:pt modelId="{9543C957-BBB3-4BEE-8016-B870E332714D}" type="pres">
      <dgm:prSet presAssocID="{A1A87B37-D1C1-4A8C-A192-9777A408A4FD}" presName="connectorText" presStyleLbl="sibTrans2D1" presStyleIdx="3" presStyleCnt="4"/>
      <dgm:spPr/>
      <dgm:t>
        <a:bodyPr/>
        <a:lstStyle/>
        <a:p>
          <a:endParaRPr lang="ru-RU"/>
        </a:p>
      </dgm:t>
    </dgm:pt>
  </dgm:ptLst>
  <dgm:cxnLst>
    <dgm:cxn modelId="{56B661C6-A2BA-4649-9079-F7E25B4D9892}" srcId="{AAC9CB83-C224-40C7-8C67-B1E5408C9325}" destId="{807A8F1D-B02C-4B75-B1AB-60D6C01FAA2A}" srcOrd="1" destOrd="0" parTransId="{FE9B9742-5528-4ED9-B23D-25BAA9752271}" sibTransId="{02C06846-02FF-41CE-BD0C-76E4EF1A5B8F}"/>
    <dgm:cxn modelId="{A4B2D17B-5826-4CF0-B48A-57308A9EBCDA}" type="presOf" srcId="{5B502F2A-E46B-40CB-AB29-1882C3C741E5}" destId="{CF083E00-E62B-4A31-B7AD-636371AD7578}" srcOrd="0" destOrd="0" presId="urn:microsoft.com/office/officeart/2005/8/layout/cycle2"/>
    <dgm:cxn modelId="{B5617B71-BEFB-408E-A66E-9FF6D56B1832}" type="presOf" srcId="{02C06846-02FF-41CE-BD0C-76E4EF1A5B8F}" destId="{850AB442-2F4B-4703-882D-9B207133E0EA}" srcOrd="0" destOrd="0" presId="urn:microsoft.com/office/officeart/2005/8/layout/cycle2"/>
    <dgm:cxn modelId="{390812AB-519D-4A79-AEC1-F7CC36B81451}" type="presOf" srcId="{02C06846-02FF-41CE-BD0C-76E4EF1A5B8F}" destId="{AD18F9BE-0CA9-4BEC-8278-38007D5332F8}" srcOrd="1" destOrd="0" presId="urn:microsoft.com/office/officeart/2005/8/layout/cycle2"/>
    <dgm:cxn modelId="{CD264C95-FC7F-443A-A520-35D7DBF513CC}" type="presOf" srcId="{A1A87B37-D1C1-4A8C-A192-9777A408A4FD}" destId="{0AF842A7-7D43-4DA7-BBB1-39BA912DED8C}" srcOrd="0" destOrd="0" presId="urn:microsoft.com/office/officeart/2005/8/layout/cycle2"/>
    <dgm:cxn modelId="{B7AA0D0A-54D1-43D8-9CD1-75226188239E}" type="presOf" srcId="{D9BC1483-2B59-44AC-B22C-813EDC54A3B9}" destId="{3385372E-88CB-488E-ABFB-E77C0D77FF0E}" srcOrd="0" destOrd="0" presId="urn:microsoft.com/office/officeart/2005/8/layout/cycle2"/>
    <dgm:cxn modelId="{7CB59498-4F7F-4F33-85C0-DB72426B3100}" srcId="{AAC9CB83-C224-40C7-8C67-B1E5408C9325}" destId="{52EB8030-3DE9-45BE-8B8D-B72ACE0CED9C}" srcOrd="3" destOrd="0" parTransId="{9E6DBCC7-BA21-4313-A6CF-2D043FD4D90F}" sibTransId="{A1A87B37-D1C1-4A8C-A192-9777A408A4FD}"/>
    <dgm:cxn modelId="{3DDDDD19-4DF6-4DE4-8DB4-B6B168B0619C}" type="presOf" srcId="{2ADE54B5-34EC-40C2-8996-71E97AEFFB70}" destId="{A0DA0623-7AA7-433D-9909-45E280C21044}" srcOrd="0" destOrd="0" presId="urn:microsoft.com/office/officeart/2005/8/layout/cycle2"/>
    <dgm:cxn modelId="{5EEE6294-4612-4447-9E9D-A899B02B84E8}" type="presOf" srcId="{807A8F1D-B02C-4B75-B1AB-60D6C01FAA2A}" destId="{084C8D9C-88C9-4B93-959A-2ECDB22A3892}" srcOrd="0" destOrd="0" presId="urn:microsoft.com/office/officeart/2005/8/layout/cycle2"/>
    <dgm:cxn modelId="{D3F2706E-49C3-4C09-94E9-48F1F88F0A97}" type="presOf" srcId="{720CB8F4-7203-4A09-9E9E-DD67145C33D7}" destId="{06E722EC-EA11-4F3E-A2E9-1CED97AAFF7E}" srcOrd="1" destOrd="0" presId="urn:microsoft.com/office/officeart/2005/8/layout/cycle2"/>
    <dgm:cxn modelId="{FDABE5EC-4A80-474B-98F9-76D380452125}" type="presOf" srcId="{720CB8F4-7203-4A09-9E9E-DD67145C33D7}" destId="{648B7A20-5B50-48FE-9882-A29B4F6116D6}" srcOrd="0" destOrd="0" presId="urn:microsoft.com/office/officeart/2005/8/layout/cycle2"/>
    <dgm:cxn modelId="{F343C172-6852-4CB3-8BED-CC41429F87E1}" srcId="{AAC9CB83-C224-40C7-8C67-B1E5408C9325}" destId="{D9BC1483-2B59-44AC-B22C-813EDC54A3B9}" srcOrd="2" destOrd="0" parTransId="{45209321-40DB-4443-B45E-5CE0BE69ACBA}" sibTransId="{720CB8F4-7203-4A09-9E9E-DD67145C33D7}"/>
    <dgm:cxn modelId="{8C16F359-79E3-45F6-BA89-8C8C0C880901}" type="presOf" srcId="{5B502F2A-E46B-40CB-AB29-1882C3C741E5}" destId="{9C1FCCA8-F809-446F-A5F2-3C75ED258B64}" srcOrd="1" destOrd="0" presId="urn:microsoft.com/office/officeart/2005/8/layout/cycle2"/>
    <dgm:cxn modelId="{743FE93B-33AE-421F-9BE8-3D38F6469FF3}" srcId="{AAC9CB83-C224-40C7-8C67-B1E5408C9325}" destId="{2ADE54B5-34EC-40C2-8996-71E97AEFFB70}" srcOrd="0" destOrd="0" parTransId="{D2BE3C98-45C0-486F-900C-98D94C41979B}" sibTransId="{5B502F2A-E46B-40CB-AB29-1882C3C741E5}"/>
    <dgm:cxn modelId="{9EB3C31B-FBDF-472F-9411-BE116112A226}" type="presOf" srcId="{A1A87B37-D1C1-4A8C-A192-9777A408A4FD}" destId="{9543C957-BBB3-4BEE-8016-B870E332714D}" srcOrd="1" destOrd="0" presId="urn:microsoft.com/office/officeart/2005/8/layout/cycle2"/>
    <dgm:cxn modelId="{0B712E6C-2BF6-40F4-8FCF-EBEDD32DB1B9}" type="presOf" srcId="{AAC9CB83-C224-40C7-8C67-B1E5408C9325}" destId="{738169CF-8CDC-4603-B55C-421D5F7AD9CF}" srcOrd="0" destOrd="0" presId="urn:microsoft.com/office/officeart/2005/8/layout/cycle2"/>
    <dgm:cxn modelId="{B01A75F5-E75E-4F86-B59D-56A3D26B6B80}" type="presOf" srcId="{52EB8030-3DE9-45BE-8B8D-B72ACE0CED9C}" destId="{BA40A35B-82E5-4119-BF6E-AFE3237C5313}" srcOrd="0" destOrd="0" presId="urn:microsoft.com/office/officeart/2005/8/layout/cycle2"/>
    <dgm:cxn modelId="{875BD54D-108D-4120-8BE3-4C2D73358227}" type="presParOf" srcId="{738169CF-8CDC-4603-B55C-421D5F7AD9CF}" destId="{A0DA0623-7AA7-433D-9909-45E280C21044}" srcOrd="0" destOrd="0" presId="urn:microsoft.com/office/officeart/2005/8/layout/cycle2"/>
    <dgm:cxn modelId="{3988FA60-32BA-48D4-B9F8-49B150588077}" type="presParOf" srcId="{738169CF-8CDC-4603-B55C-421D5F7AD9CF}" destId="{CF083E00-E62B-4A31-B7AD-636371AD7578}" srcOrd="1" destOrd="0" presId="urn:microsoft.com/office/officeart/2005/8/layout/cycle2"/>
    <dgm:cxn modelId="{78539B94-D37E-476E-BD32-095319F0B560}" type="presParOf" srcId="{CF083E00-E62B-4A31-B7AD-636371AD7578}" destId="{9C1FCCA8-F809-446F-A5F2-3C75ED258B64}" srcOrd="0" destOrd="0" presId="urn:microsoft.com/office/officeart/2005/8/layout/cycle2"/>
    <dgm:cxn modelId="{61BD8352-32D1-4342-9074-15AE535FCAEE}" type="presParOf" srcId="{738169CF-8CDC-4603-B55C-421D5F7AD9CF}" destId="{084C8D9C-88C9-4B93-959A-2ECDB22A3892}" srcOrd="2" destOrd="0" presId="urn:microsoft.com/office/officeart/2005/8/layout/cycle2"/>
    <dgm:cxn modelId="{807DB23D-BA00-41CF-9DA3-5A8D71193E45}" type="presParOf" srcId="{738169CF-8CDC-4603-B55C-421D5F7AD9CF}" destId="{850AB442-2F4B-4703-882D-9B207133E0EA}" srcOrd="3" destOrd="0" presId="urn:microsoft.com/office/officeart/2005/8/layout/cycle2"/>
    <dgm:cxn modelId="{844C1D01-3A78-433E-AF02-22D69B29713F}" type="presParOf" srcId="{850AB442-2F4B-4703-882D-9B207133E0EA}" destId="{AD18F9BE-0CA9-4BEC-8278-38007D5332F8}" srcOrd="0" destOrd="0" presId="urn:microsoft.com/office/officeart/2005/8/layout/cycle2"/>
    <dgm:cxn modelId="{CC5A4ED0-4577-4352-86E1-815FE43636C6}" type="presParOf" srcId="{738169CF-8CDC-4603-B55C-421D5F7AD9CF}" destId="{3385372E-88CB-488E-ABFB-E77C0D77FF0E}" srcOrd="4" destOrd="0" presId="urn:microsoft.com/office/officeart/2005/8/layout/cycle2"/>
    <dgm:cxn modelId="{B9E6E8BB-B195-4930-A457-6347FB564790}" type="presParOf" srcId="{738169CF-8CDC-4603-B55C-421D5F7AD9CF}" destId="{648B7A20-5B50-48FE-9882-A29B4F6116D6}" srcOrd="5" destOrd="0" presId="urn:microsoft.com/office/officeart/2005/8/layout/cycle2"/>
    <dgm:cxn modelId="{C15F5A60-38AB-44A2-9573-F3DF3BC3545A}" type="presParOf" srcId="{648B7A20-5B50-48FE-9882-A29B4F6116D6}" destId="{06E722EC-EA11-4F3E-A2E9-1CED97AAFF7E}" srcOrd="0" destOrd="0" presId="urn:microsoft.com/office/officeart/2005/8/layout/cycle2"/>
    <dgm:cxn modelId="{A4D9DAAD-E617-42E7-9CB2-D190AC006733}" type="presParOf" srcId="{738169CF-8CDC-4603-B55C-421D5F7AD9CF}" destId="{BA40A35B-82E5-4119-BF6E-AFE3237C5313}" srcOrd="6" destOrd="0" presId="urn:microsoft.com/office/officeart/2005/8/layout/cycle2"/>
    <dgm:cxn modelId="{A759A05F-76F0-487C-B638-C28D0A41A0A7}" type="presParOf" srcId="{738169CF-8CDC-4603-B55C-421D5F7AD9CF}" destId="{0AF842A7-7D43-4DA7-BBB1-39BA912DED8C}" srcOrd="7" destOrd="0" presId="urn:microsoft.com/office/officeart/2005/8/layout/cycle2"/>
    <dgm:cxn modelId="{8F0B2885-7D1F-46EF-A04D-36494875B992}" type="presParOf" srcId="{0AF842A7-7D43-4DA7-BBB1-39BA912DED8C}" destId="{9543C957-BBB3-4BEE-8016-B870E332714D}" srcOrd="0" destOrd="0" presId="urn:microsoft.com/office/officeart/2005/8/layout/cycle2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E8E6AD4-19DB-497A-AB9B-EA7E72E73D31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DF603A8-7D32-43BB-B432-DF5434418CD9}">
      <dgm:prSet custT="1"/>
      <dgm:spPr/>
      <dgm:t>
        <a:bodyPr/>
        <a:lstStyle/>
        <a:p>
          <a:r>
            <a:rPr kumimoji="0" lang="ru-RU" altLang="ru-RU" sz="1800" b="1" i="0" u="none" strike="noStrike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eorgia" panose="02040502050405020303" pitchFamily="18" charset="0"/>
            </a:rPr>
            <a:t>Позиция учителя</a:t>
          </a:r>
          <a:endParaRPr kumimoji="0" lang="ru-RU" altLang="ru-RU" sz="1800" b="0" i="0" u="none" strike="noStrike" cap="none" spc="0" normalizeH="0" baseline="0" noProof="0" dirty="0" smtClean="0">
            <a:ln>
              <a:noFill/>
            </a:ln>
            <a:solidFill>
              <a:srgbClr val="000000"/>
            </a:solidFill>
            <a:effectLst/>
            <a:uLnTx/>
            <a:uFillTx/>
            <a:latin typeface="Georgia" panose="02040502050405020303" pitchFamily="18" charset="0"/>
          </a:endParaRPr>
        </a:p>
      </dgm:t>
    </dgm:pt>
    <dgm:pt modelId="{9A3AA053-BCF0-4323-AA3C-1C0B2F3FA458}" type="parTrans" cxnId="{C02CD2D1-2D78-4BD9-89BB-D6E44DEEAFE9}">
      <dgm:prSet/>
      <dgm:spPr/>
      <dgm:t>
        <a:bodyPr/>
        <a:lstStyle/>
        <a:p>
          <a:endParaRPr lang="ru-RU"/>
        </a:p>
      </dgm:t>
    </dgm:pt>
    <dgm:pt modelId="{A498EC65-3B45-45BF-94F1-CD729649AD76}" type="sibTrans" cxnId="{C02CD2D1-2D78-4BD9-89BB-D6E44DEEAFE9}">
      <dgm:prSet/>
      <dgm:spPr/>
      <dgm:t>
        <a:bodyPr/>
        <a:lstStyle/>
        <a:p>
          <a:endParaRPr lang="ru-RU"/>
        </a:p>
      </dgm:t>
    </dgm:pt>
    <dgm:pt modelId="{5C29748D-B603-467A-9F13-1B1892046E15}">
      <dgm:prSet custT="1"/>
      <dgm:spPr/>
      <dgm:t>
        <a:bodyPr/>
        <a:lstStyle/>
        <a:p>
          <a:r>
            <a:rPr kumimoji="0" lang="ru-RU" altLang="ru-RU" sz="1800" b="1" i="0" u="none" strike="noStrike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eorgia" panose="02040502050405020303" pitchFamily="18" charset="0"/>
            </a:rPr>
            <a:t>Позиция ученика</a:t>
          </a:r>
          <a:endParaRPr kumimoji="0" lang="ru-RU" sz="1800" b="0" i="0" u="none" strike="noStrike" cap="none" spc="0" normalizeH="0" baseline="0" noProof="0" dirty="0" smtClean="0">
            <a:ln>
              <a:noFill/>
            </a:ln>
            <a:solidFill>
              <a:sysClr val="windowText" lastClr="000000"/>
            </a:solidFill>
            <a:effectLst/>
            <a:uLnTx/>
            <a:uFillTx/>
            <a:latin typeface="Georgia" panose="02040502050405020303" pitchFamily="18" charset="0"/>
          </a:endParaRPr>
        </a:p>
      </dgm:t>
    </dgm:pt>
    <dgm:pt modelId="{E547F2F8-1E03-4284-A317-CDDD631BDB9E}" type="parTrans" cxnId="{7D32D2A5-C935-4974-92D4-14FB6622D5EB}">
      <dgm:prSet/>
      <dgm:spPr/>
      <dgm:t>
        <a:bodyPr/>
        <a:lstStyle/>
        <a:p>
          <a:endParaRPr lang="ru-RU"/>
        </a:p>
      </dgm:t>
    </dgm:pt>
    <dgm:pt modelId="{48AB9CAE-6120-49FC-9029-69ADDF0FC853}" type="sibTrans" cxnId="{7D32D2A5-C935-4974-92D4-14FB6622D5EB}">
      <dgm:prSet/>
      <dgm:spPr/>
      <dgm:t>
        <a:bodyPr/>
        <a:lstStyle/>
        <a:p>
          <a:endParaRPr lang="ru-RU"/>
        </a:p>
      </dgm:t>
    </dgm:pt>
    <dgm:pt modelId="{5A0F9FE4-3593-450E-9A2D-316E0025E408}">
      <dgm:prSet custT="1"/>
      <dgm:spPr/>
      <dgm:t>
        <a:bodyPr/>
        <a:lstStyle/>
        <a:p>
          <a:r>
            <a:rPr kumimoji="0" lang="ru-RU" altLang="ru-RU" sz="2500" b="0" i="0" u="none" strike="noStrike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eorgia" panose="02040502050405020303" pitchFamily="18" charset="0"/>
            </a:rPr>
            <a:t> </a:t>
          </a:r>
          <a:r>
            <a:rPr kumimoji="0" lang="ru-RU" altLang="ru-RU" sz="1800" b="0" i="0" u="none" strike="noStrike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eorgia" panose="02040502050405020303" pitchFamily="18" charset="0"/>
            </a:rPr>
            <a:t>к классу не с ответом (готовые знания, умения, навыки), а с вопросом.</a:t>
          </a:r>
          <a:endParaRPr lang="ru-RU" sz="1800" dirty="0"/>
        </a:p>
      </dgm:t>
    </dgm:pt>
    <dgm:pt modelId="{680A070C-05EA-449C-9B33-0B24D0C2BA03}" type="parTrans" cxnId="{2417B277-5AD9-412E-BFA3-4B871F13A755}">
      <dgm:prSet/>
      <dgm:spPr/>
      <dgm:t>
        <a:bodyPr/>
        <a:lstStyle/>
        <a:p>
          <a:endParaRPr lang="ru-RU"/>
        </a:p>
      </dgm:t>
    </dgm:pt>
    <dgm:pt modelId="{21FB852F-00B5-46C0-985E-1D9058E8B730}" type="sibTrans" cxnId="{2417B277-5AD9-412E-BFA3-4B871F13A755}">
      <dgm:prSet/>
      <dgm:spPr/>
      <dgm:t>
        <a:bodyPr/>
        <a:lstStyle/>
        <a:p>
          <a:endParaRPr lang="ru-RU"/>
        </a:p>
      </dgm:t>
    </dgm:pt>
    <dgm:pt modelId="{5C6CD414-B007-4819-8087-586265F929EB}">
      <dgm:prSet custT="1"/>
      <dgm:spPr/>
      <dgm:t>
        <a:bodyPr/>
        <a:lstStyle/>
        <a:p>
          <a:r>
            <a:rPr kumimoji="0" lang="ru-RU" altLang="ru-RU" sz="2500" b="0" i="0" u="none" strike="noStrike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eorgia" panose="02040502050405020303" pitchFamily="18" charset="0"/>
            </a:rPr>
            <a:t> </a:t>
          </a:r>
          <a:r>
            <a:rPr kumimoji="0" lang="ru-RU" altLang="ru-RU" sz="1800" b="0" i="0" u="none" strike="noStrike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eorgia" panose="02040502050405020303" pitchFamily="18" charset="0"/>
            </a:rPr>
            <a:t>за познание мира</a:t>
          </a:r>
          <a:r>
            <a:rPr kumimoji="0" lang="ru-RU" altLang="ru-RU" sz="1800" b="0" i="0" u="none" strike="noStrike" cap="none" spc="0" normalizeH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eorgia" panose="02040502050405020303" pitchFamily="18" charset="0"/>
            </a:rPr>
            <a:t> </a:t>
          </a:r>
          <a:r>
            <a:rPr kumimoji="0" lang="ru-RU" altLang="ru-RU" sz="1800" b="0" i="0" u="none" strike="noStrike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eorgia" panose="02040502050405020303" pitchFamily="18" charset="0"/>
            </a:rPr>
            <a:t>(в специально организованных для этого условиях).</a:t>
          </a:r>
          <a:endParaRPr lang="ru-RU" sz="1800" dirty="0"/>
        </a:p>
      </dgm:t>
    </dgm:pt>
    <dgm:pt modelId="{124FEABC-59D5-4D12-ACC7-52D9C9DEDFBF}" type="parTrans" cxnId="{893ACAD3-08B2-4336-A585-02571D587184}">
      <dgm:prSet/>
      <dgm:spPr/>
      <dgm:t>
        <a:bodyPr/>
        <a:lstStyle/>
        <a:p>
          <a:endParaRPr lang="ru-RU"/>
        </a:p>
      </dgm:t>
    </dgm:pt>
    <dgm:pt modelId="{13F13E66-8838-45C8-A032-0A2A58BB267A}" type="sibTrans" cxnId="{893ACAD3-08B2-4336-A585-02571D587184}">
      <dgm:prSet/>
      <dgm:spPr/>
      <dgm:t>
        <a:bodyPr/>
        <a:lstStyle/>
        <a:p>
          <a:endParaRPr lang="ru-RU"/>
        </a:p>
      </dgm:t>
    </dgm:pt>
    <dgm:pt modelId="{2A6EFBAB-BC2C-43BC-9CE8-D5BA25A1135E}" type="pres">
      <dgm:prSet presAssocID="{DE8E6AD4-19DB-497A-AB9B-EA7E72E73D31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1AF467F-D8C0-478F-B3E7-1EA048E7ACDD}" type="pres">
      <dgm:prSet presAssocID="{ADF603A8-7D32-43BB-B432-DF5434418CD9}" presName="horFlow" presStyleCnt="0"/>
      <dgm:spPr/>
    </dgm:pt>
    <dgm:pt modelId="{F979CEF7-AE8E-4616-A22C-26AF5516F400}" type="pres">
      <dgm:prSet presAssocID="{ADF603A8-7D32-43BB-B432-DF5434418CD9}" presName="bigChev" presStyleLbl="node1" presStyleIdx="0" presStyleCnt="2" custLinFactX="-49338" custLinFactNeighborX="-100000"/>
      <dgm:spPr/>
      <dgm:t>
        <a:bodyPr/>
        <a:lstStyle/>
        <a:p>
          <a:endParaRPr lang="ru-RU"/>
        </a:p>
      </dgm:t>
    </dgm:pt>
    <dgm:pt modelId="{F6758B74-2674-4E82-B1A4-9570EF7D9FFA}" type="pres">
      <dgm:prSet presAssocID="{680A070C-05EA-449C-9B33-0B24D0C2BA03}" presName="parTrans" presStyleCnt="0"/>
      <dgm:spPr/>
    </dgm:pt>
    <dgm:pt modelId="{EE54C79F-6757-4A97-A998-A9063337A67F}" type="pres">
      <dgm:prSet presAssocID="{5A0F9FE4-3593-450E-9A2D-316E0025E408}" presName="node" presStyleLbl="alignAccFollowNode1" presStyleIdx="0" presStyleCnt="2" custScaleX="2292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37329C-ED0D-40AA-AEED-0D9A06BCF414}" type="pres">
      <dgm:prSet presAssocID="{ADF603A8-7D32-43BB-B432-DF5434418CD9}" presName="vSp" presStyleCnt="0"/>
      <dgm:spPr/>
    </dgm:pt>
    <dgm:pt modelId="{AEE2EC89-DCD4-4F22-B754-92C9F601E020}" type="pres">
      <dgm:prSet presAssocID="{5C29748D-B603-467A-9F13-1B1892046E15}" presName="horFlow" presStyleCnt="0"/>
      <dgm:spPr/>
    </dgm:pt>
    <dgm:pt modelId="{9144AEDB-D727-44C5-9E74-1B22B6F016A3}" type="pres">
      <dgm:prSet presAssocID="{5C29748D-B603-467A-9F13-1B1892046E15}" presName="bigChev" presStyleLbl="node1" presStyleIdx="1" presStyleCnt="2" custLinFactX="-49338" custLinFactNeighborX="-100000" custLinFactNeighborY="1035"/>
      <dgm:spPr/>
      <dgm:t>
        <a:bodyPr/>
        <a:lstStyle/>
        <a:p>
          <a:endParaRPr lang="ru-RU"/>
        </a:p>
      </dgm:t>
    </dgm:pt>
    <dgm:pt modelId="{25A73257-6794-438E-B0CF-FE3B1F8D8784}" type="pres">
      <dgm:prSet presAssocID="{124FEABC-59D5-4D12-ACC7-52D9C9DEDFBF}" presName="parTrans" presStyleCnt="0"/>
      <dgm:spPr/>
    </dgm:pt>
    <dgm:pt modelId="{EE35493D-9E0E-4DB6-8652-ECCAC209D026}" type="pres">
      <dgm:prSet presAssocID="{5C6CD414-B007-4819-8087-586265F929EB}" presName="node" presStyleLbl="alignAccFollowNode1" presStyleIdx="1" presStyleCnt="2" custScaleX="227815" custLinFactNeighborX="1451" custLinFactNeighborY="10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D1C4CBA-9850-4F7C-B528-39A607C7F528}" type="presOf" srcId="{ADF603A8-7D32-43BB-B432-DF5434418CD9}" destId="{F979CEF7-AE8E-4616-A22C-26AF5516F400}" srcOrd="0" destOrd="0" presId="urn:microsoft.com/office/officeart/2005/8/layout/lProcess3"/>
    <dgm:cxn modelId="{81CDCF4F-E8D2-481F-8F89-E636FC625602}" type="presOf" srcId="{DE8E6AD4-19DB-497A-AB9B-EA7E72E73D31}" destId="{2A6EFBAB-BC2C-43BC-9CE8-D5BA25A1135E}" srcOrd="0" destOrd="0" presId="urn:microsoft.com/office/officeart/2005/8/layout/lProcess3"/>
    <dgm:cxn modelId="{E0CBCEA0-E7B0-43CB-B6E1-77E95C4618AB}" type="presOf" srcId="{5C29748D-B603-467A-9F13-1B1892046E15}" destId="{9144AEDB-D727-44C5-9E74-1B22B6F016A3}" srcOrd="0" destOrd="0" presId="urn:microsoft.com/office/officeart/2005/8/layout/lProcess3"/>
    <dgm:cxn modelId="{893ACAD3-08B2-4336-A585-02571D587184}" srcId="{5C29748D-B603-467A-9F13-1B1892046E15}" destId="{5C6CD414-B007-4819-8087-586265F929EB}" srcOrd="0" destOrd="0" parTransId="{124FEABC-59D5-4D12-ACC7-52D9C9DEDFBF}" sibTransId="{13F13E66-8838-45C8-A032-0A2A58BB267A}"/>
    <dgm:cxn modelId="{C02CD2D1-2D78-4BD9-89BB-D6E44DEEAFE9}" srcId="{DE8E6AD4-19DB-497A-AB9B-EA7E72E73D31}" destId="{ADF603A8-7D32-43BB-B432-DF5434418CD9}" srcOrd="0" destOrd="0" parTransId="{9A3AA053-BCF0-4323-AA3C-1C0B2F3FA458}" sibTransId="{A498EC65-3B45-45BF-94F1-CD729649AD76}"/>
    <dgm:cxn modelId="{7D32D2A5-C935-4974-92D4-14FB6622D5EB}" srcId="{DE8E6AD4-19DB-497A-AB9B-EA7E72E73D31}" destId="{5C29748D-B603-467A-9F13-1B1892046E15}" srcOrd="1" destOrd="0" parTransId="{E547F2F8-1E03-4284-A317-CDDD631BDB9E}" sibTransId="{48AB9CAE-6120-49FC-9029-69ADDF0FC853}"/>
    <dgm:cxn modelId="{EFA84C87-F10F-4832-A41C-13F5D682BE78}" type="presOf" srcId="{5A0F9FE4-3593-450E-9A2D-316E0025E408}" destId="{EE54C79F-6757-4A97-A998-A9063337A67F}" srcOrd="0" destOrd="0" presId="urn:microsoft.com/office/officeart/2005/8/layout/lProcess3"/>
    <dgm:cxn modelId="{2417B277-5AD9-412E-BFA3-4B871F13A755}" srcId="{ADF603A8-7D32-43BB-B432-DF5434418CD9}" destId="{5A0F9FE4-3593-450E-9A2D-316E0025E408}" srcOrd="0" destOrd="0" parTransId="{680A070C-05EA-449C-9B33-0B24D0C2BA03}" sibTransId="{21FB852F-00B5-46C0-985E-1D9058E8B730}"/>
    <dgm:cxn modelId="{7FBBE5A5-92CE-4487-8273-43D1C0BCDF8F}" type="presOf" srcId="{5C6CD414-B007-4819-8087-586265F929EB}" destId="{EE35493D-9E0E-4DB6-8652-ECCAC209D026}" srcOrd="0" destOrd="0" presId="urn:microsoft.com/office/officeart/2005/8/layout/lProcess3"/>
    <dgm:cxn modelId="{4BC372DF-8CB4-4AF1-8EC4-9D56319870ED}" type="presParOf" srcId="{2A6EFBAB-BC2C-43BC-9CE8-D5BA25A1135E}" destId="{B1AF467F-D8C0-478F-B3E7-1EA048E7ACDD}" srcOrd="0" destOrd="0" presId="urn:microsoft.com/office/officeart/2005/8/layout/lProcess3"/>
    <dgm:cxn modelId="{D56F8C8F-9209-469B-9D70-F12AA91950B7}" type="presParOf" srcId="{B1AF467F-D8C0-478F-B3E7-1EA048E7ACDD}" destId="{F979CEF7-AE8E-4616-A22C-26AF5516F400}" srcOrd="0" destOrd="0" presId="urn:microsoft.com/office/officeart/2005/8/layout/lProcess3"/>
    <dgm:cxn modelId="{8204B693-5666-4410-856B-9A9DF140F00F}" type="presParOf" srcId="{B1AF467F-D8C0-478F-B3E7-1EA048E7ACDD}" destId="{F6758B74-2674-4E82-B1A4-9570EF7D9FFA}" srcOrd="1" destOrd="0" presId="urn:microsoft.com/office/officeart/2005/8/layout/lProcess3"/>
    <dgm:cxn modelId="{5507975E-2C6A-4EC1-AD21-EF09694940D4}" type="presParOf" srcId="{B1AF467F-D8C0-478F-B3E7-1EA048E7ACDD}" destId="{EE54C79F-6757-4A97-A998-A9063337A67F}" srcOrd="2" destOrd="0" presId="urn:microsoft.com/office/officeart/2005/8/layout/lProcess3"/>
    <dgm:cxn modelId="{C70684C9-BA39-4754-9CF3-5E3D45B0A3E7}" type="presParOf" srcId="{2A6EFBAB-BC2C-43BC-9CE8-D5BA25A1135E}" destId="{D037329C-ED0D-40AA-AEED-0D9A06BCF414}" srcOrd="1" destOrd="0" presId="urn:microsoft.com/office/officeart/2005/8/layout/lProcess3"/>
    <dgm:cxn modelId="{91B29A32-375C-4FC1-95F8-7719A628BEA9}" type="presParOf" srcId="{2A6EFBAB-BC2C-43BC-9CE8-D5BA25A1135E}" destId="{AEE2EC89-DCD4-4F22-B754-92C9F601E020}" srcOrd="2" destOrd="0" presId="urn:microsoft.com/office/officeart/2005/8/layout/lProcess3"/>
    <dgm:cxn modelId="{FF9F2DF1-BEAA-49A7-9878-07ECDB169A8D}" type="presParOf" srcId="{AEE2EC89-DCD4-4F22-B754-92C9F601E020}" destId="{9144AEDB-D727-44C5-9E74-1B22B6F016A3}" srcOrd="0" destOrd="0" presId="urn:microsoft.com/office/officeart/2005/8/layout/lProcess3"/>
    <dgm:cxn modelId="{1BD91B57-FA1C-4141-AB72-0634A49AA4FA}" type="presParOf" srcId="{AEE2EC89-DCD4-4F22-B754-92C9F601E020}" destId="{25A73257-6794-438E-B0CF-FE3B1F8D8784}" srcOrd="1" destOrd="0" presId="urn:microsoft.com/office/officeart/2005/8/layout/lProcess3"/>
    <dgm:cxn modelId="{C5DCE672-B284-4891-919E-D687A6C41165}" type="presParOf" srcId="{AEE2EC89-DCD4-4F22-B754-92C9F601E020}" destId="{EE35493D-9E0E-4DB6-8652-ECCAC209D026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ED94AA-DC95-451D-AC51-7862D710483D}">
      <dsp:nvSpPr>
        <dsp:cNvPr id="0" name=""/>
        <dsp:cNvSpPr/>
      </dsp:nvSpPr>
      <dsp:spPr>
        <a:xfrm>
          <a:off x="0" y="4767069"/>
          <a:ext cx="4018208" cy="446971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Практическая</a:t>
          </a:r>
          <a:endParaRPr lang="ru-RU" sz="1500" kern="1200" dirty="0"/>
        </a:p>
      </dsp:txBody>
      <dsp:txXfrm>
        <a:off x="0" y="4767069"/>
        <a:ext cx="4018208" cy="446971"/>
      </dsp:txXfrm>
    </dsp:sp>
    <dsp:sp modelId="{292D6826-3669-482D-8E93-0F33E04336AA}">
      <dsp:nvSpPr>
        <dsp:cNvPr id="0" name=""/>
        <dsp:cNvSpPr/>
      </dsp:nvSpPr>
      <dsp:spPr>
        <a:xfrm rot="10800000">
          <a:off x="0" y="4086331"/>
          <a:ext cx="4018208" cy="687442"/>
        </a:xfrm>
        <a:prstGeom prst="upArrowCallou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Творческая</a:t>
          </a:r>
          <a:endParaRPr lang="ru-RU" sz="1500" kern="1200" dirty="0"/>
        </a:p>
      </dsp:txBody>
      <dsp:txXfrm rot="10800000">
        <a:off x="0" y="4086331"/>
        <a:ext cx="4018208" cy="446679"/>
      </dsp:txXfrm>
    </dsp:sp>
    <dsp:sp modelId="{277BC1E1-5854-4BB2-8B5C-870C1939D9C1}">
      <dsp:nvSpPr>
        <dsp:cNvPr id="0" name=""/>
        <dsp:cNvSpPr/>
      </dsp:nvSpPr>
      <dsp:spPr>
        <a:xfrm rot="10800000">
          <a:off x="0" y="3405593"/>
          <a:ext cx="4018208" cy="687442"/>
        </a:xfrm>
        <a:prstGeom prst="upArrowCallou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Контрольно-оценочная</a:t>
          </a:r>
          <a:endParaRPr lang="ru-RU" sz="1500" kern="1200" dirty="0"/>
        </a:p>
      </dsp:txBody>
      <dsp:txXfrm rot="10800000">
        <a:off x="0" y="3405593"/>
        <a:ext cx="4018208" cy="446679"/>
      </dsp:txXfrm>
    </dsp:sp>
    <dsp:sp modelId="{2E5CECD3-6662-42D1-A361-526C7A7BC208}">
      <dsp:nvSpPr>
        <dsp:cNvPr id="0" name=""/>
        <dsp:cNvSpPr/>
      </dsp:nvSpPr>
      <dsp:spPr>
        <a:xfrm rot="10800000">
          <a:off x="0" y="2724855"/>
          <a:ext cx="4018208" cy="687442"/>
        </a:xfrm>
        <a:prstGeom prst="upArrowCallou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Рефлексивная</a:t>
          </a:r>
          <a:endParaRPr lang="ru-RU" sz="1500" kern="1200" dirty="0"/>
        </a:p>
      </dsp:txBody>
      <dsp:txXfrm rot="10800000">
        <a:off x="0" y="2724855"/>
        <a:ext cx="4018208" cy="446679"/>
      </dsp:txXfrm>
    </dsp:sp>
    <dsp:sp modelId="{4E60F69B-8779-406A-838D-B0CB9DC0054B}">
      <dsp:nvSpPr>
        <dsp:cNvPr id="0" name=""/>
        <dsp:cNvSpPr/>
      </dsp:nvSpPr>
      <dsp:spPr>
        <a:xfrm rot="10800000">
          <a:off x="0" y="2044117"/>
          <a:ext cx="4018208" cy="687442"/>
        </a:xfrm>
        <a:prstGeom prst="upArrowCallou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Проектная </a:t>
          </a:r>
          <a:endParaRPr lang="ru-RU" sz="1500" kern="1200" dirty="0"/>
        </a:p>
      </dsp:txBody>
      <dsp:txXfrm rot="10800000">
        <a:off x="0" y="2044117"/>
        <a:ext cx="4018208" cy="446679"/>
      </dsp:txXfrm>
    </dsp:sp>
    <dsp:sp modelId="{8F724947-94E6-41B4-AA08-DF427332D8D3}">
      <dsp:nvSpPr>
        <dsp:cNvPr id="0" name=""/>
        <dsp:cNvSpPr/>
      </dsp:nvSpPr>
      <dsp:spPr>
        <a:xfrm rot="10800000">
          <a:off x="0" y="1363379"/>
          <a:ext cx="4018208" cy="687442"/>
        </a:xfrm>
        <a:prstGeom prst="upArrowCallou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Игровая</a:t>
          </a:r>
          <a:endParaRPr lang="ru-RU" sz="1500" kern="1200" dirty="0"/>
        </a:p>
      </dsp:txBody>
      <dsp:txXfrm rot="10800000">
        <a:off x="0" y="1363379"/>
        <a:ext cx="4018208" cy="446679"/>
      </dsp:txXfrm>
    </dsp:sp>
    <dsp:sp modelId="{41F065BB-68EE-42D3-BF0A-F710F8FB95A3}">
      <dsp:nvSpPr>
        <dsp:cNvPr id="0" name=""/>
        <dsp:cNvSpPr/>
      </dsp:nvSpPr>
      <dsp:spPr>
        <a:xfrm rot="10800000">
          <a:off x="0" y="682641"/>
          <a:ext cx="4018208" cy="687442"/>
        </a:xfrm>
        <a:prstGeom prst="upArrowCallou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Исследовательская</a:t>
          </a:r>
          <a:endParaRPr lang="ru-RU" sz="1500" kern="1200" dirty="0"/>
        </a:p>
      </dsp:txBody>
      <dsp:txXfrm rot="10800000">
        <a:off x="0" y="682641"/>
        <a:ext cx="4018208" cy="446679"/>
      </dsp:txXfrm>
    </dsp:sp>
    <dsp:sp modelId="{73DB6F23-A097-48DC-B2E8-9741D2BDE0F9}">
      <dsp:nvSpPr>
        <dsp:cNvPr id="0" name=""/>
        <dsp:cNvSpPr/>
      </dsp:nvSpPr>
      <dsp:spPr>
        <a:xfrm rot="10800000">
          <a:off x="0" y="51515"/>
          <a:ext cx="4018208" cy="687442"/>
        </a:xfrm>
        <a:prstGeom prst="upArrowCallout">
          <a:avLst/>
        </a:prstGeom>
        <a:solidFill>
          <a:schemeClr val="accent5">
            <a:lumMod val="5000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Виды деятельности</a:t>
          </a:r>
          <a:endParaRPr lang="ru-RU" sz="2800" b="1" kern="1200" dirty="0"/>
        </a:p>
      </dsp:txBody>
      <dsp:txXfrm rot="10800000">
        <a:off x="0" y="51515"/>
        <a:ext cx="4018208" cy="44667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39C30F-1EBA-4E6C-9566-094DB3BA82E9}">
      <dsp:nvSpPr>
        <dsp:cNvPr id="0" name=""/>
        <dsp:cNvSpPr/>
      </dsp:nvSpPr>
      <dsp:spPr>
        <a:xfrm>
          <a:off x="0" y="3859410"/>
          <a:ext cx="3567448" cy="6331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Фронтальная</a:t>
          </a:r>
          <a:r>
            <a:rPr lang="ru-RU" sz="2500" kern="1200" dirty="0" smtClean="0"/>
            <a:t> </a:t>
          </a:r>
          <a:endParaRPr lang="ru-RU" sz="2500" kern="1200" dirty="0"/>
        </a:p>
      </dsp:txBody>
      <dsp:txXfrm>
        <a:off x="0" y="3859410"/>
        <a:ext cx="3567448" cy="633168"/>
      </dsp:txXfrm>
    </dsp:sp>
    <dsp:sp modelId="{37FF25A6-7824-4E52-A47B-F039BF7D4419}">
      <dsp:nvSpPr>
        <dsp:cNvPr id="0" name=""/>
        <dsp:cNvSpPr/>
      </dsp:nvSpPr>
      <dsp:spPr>
        <a:xfrm rot="10800000">
          <a:off x="0" y="2895094"/>
          <a:ext cx="3567448" cy="973812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Индивидуальная</a:t>
          </a:r>
          <a:endParaRPr lang="ru-RU" sz="1800" kern="1200" dirty="0"/>
        </a:p>
      </dsp:txBody>
      <dsp:txXfrm rot="10800000">
        <a:off x="0" y="2895094"/>
        <a:ext cx="3567448" cy="632754"/>
      </dsp:txXfrm>
    </dsp:sp>
    <dsp:sp modelId="{151365A9-8239-423F-A5B7-778FC6BDA68A}">
      <dsp:nvSpPr>
        <dsp:cNvPr id="0" name=""/>
        <dsp:cNvSpPr/>
      </dsp:nvSpPr>
      <dsp:spPr>
        <a:xfrm rot="10800000">
          <a:off x="0" y="1930779"/>
          <a:ext cx="3567448" cy="973812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Парная </a:t>
          </a:r>
          <a:endParaRPr lang="ru-RU" sz="1800" kern="1200" dirty="0"/>
        </a:p>
      </dsp:txBody>
      <dsp:txXfrm rot="10800000">
        <a:off x="0" y="1930779"/>
        <a:ext cx="3567448" cy="632754"/>
      </dsp:txXfrm>
    </dsp:sp>
    <dsp:sp modelId="{7C470BEB-48DC-4C74-980F-08C21037C656}">
      <dsp:nvSpPr>
        <dsp:cNvPr id="0" name=""/>
        <dsp:cNvSpPr/>
      </dsp:nvSpPr>
      <dsp:spPr>
        <a:xfrm rot="10800000">
          <a:off x="0" y="966463"/>
          <a:ext cx="3567448" cy="973812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Групповая</a:t>
          </a:r>
          <a:endParaRPr lang="ru-RU" sz="1800" kern="1200" dirty="0"/>
        </a:p>
      </dsp:txBody>
      <dsp:txXfrm rot="10800000">
        <a:off x="0" y="966463"/>
        <a:ext cx="3567448" cy="632754"/>
      </dsp:txXfrm>
    </dsp:sp>
    <dsp:sp modelId="{FB0DADA4-0609-4DDF-82A5-66EA9FED35E9}">
      <dsp:nvSpPr>
        <dsp:cNvPr id="0" name=""/>
        <dsp:cNvSpPr/>
      </dsp:nvSpPr>
      <dsp:spPr>
        <a:xfrm rot="10800000">
          <a:off x="0" y="0"/>
          <a:ext cx="3567448" cy="973812"/>
        </a:xfrm>
        <a:prstGeom prst="upArrowCallout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Формы деятельности</a:t>
          </a:r>
          <a:endParaRPr lang="ru-RU" sz="2400" b="1" kern="1200" dirty="0"/>
        </a:p>
      </dsp:txBody>
      <dsp:txXfrm rot="10800000">
        <a:off x="0" y="0"/>
        <a:ext cx="3567448" cy="6327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DA0623-7AA7-433D-9909-45E280C21044}">
      <dsp:nvSpPr>
        <dsp:cNvPr id="0" name=""/>
        <dsp:cNvSpPr/>
      </dsp:nvSpPr>
      <dsp:spPr>
        <a:xfrm rot="19890339">
          <a:off x="59841" y="1361467"/>
          <a:ext cx="1437620" cy="615901"/>
        </a:xfrm>
        <a:prstGeom prst="ellipse">
          <a:avLst/>
        </a:prstGeom>
        <a:solidFill>
          <a:srgbClr val="81DE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</a:rPr>
            <a:t>Личностные</a:t>
          </a:r>
          <a:endParaRPr lang="ru-RU" sz="1200" b="1" kern="1200" dirty="0">
            <a:solidFill>
              <a:schemeClr val="tx1"/>
            </a:solidFill>
          </a:endParaRPr>
        </a:p>
      </dsp:txBody>
      <dsp:txXfrm>
        <a:off x="270376" y="1451664"/>
        <a:ext cx="1016550" cy="435507"/>
      </dsp:txXfrm>
    </dsp:sp>
    <dsp:sp modelId="{CF083E00-E62B-4A31-B7AD-636371AD7578}">
      <dsp:nvSpPr>
        <dsp:cNvPr id="0" name=""/>
        <dsp:cNvSpPr/>
      </dsp:nvSpPr>
      <dsp:spPr>
        <a:xfrm rot="9024722">
          <a:off x="2293879" y="1866827"/>
          <a:ext cx="557648" cy="457828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2422272" y="1924485"/>
        <a:ext cx="420300" cy="274696"/>
      </dsp:txXfrm>
    </dsp:sp>
    <dsp:sp modelId="{084C8D9C-88C9-4B93-959A-2ECDB22A3892}">
      <dsp:nvSpPr>
        <dsp:cNvPr id="0" name=""/>
        <dsp:cNvSpPr/>
      </dsp:nvSpPr>
      <dsp:spPr>
        <a:xfrm rot="1023270">
          <a:off x="2254078" y="1472997"/>
          <a:ext cx="1916474" cy="540845"/>
        </a:xfrm>
        <a:prstGeom prst="ellipse">
          <a:avLst/>
        </a:prstGeom>
        <a:solidFill>
          <a:srgbClr val="C39BE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</a:rPr>
            <a:t>Регулятивные</a:t>
          </a:r>
          <a:endParaRPr lang="ru-RU" sz="1200" b="1" kern="1200" dirty="0">
            <a:solidFill>
              <a:schemeClr val="tx1"/>
            </a:solidFill>
          </a:endParaRPr>
        </a:p>
      </dsp:txBody>
      <dsp:txXfrm>
        <a:off x="2534739" y="1552202"/>
        <a:ext cx="1355152" cy="382435"/>
      </dsp:txXfrm>
    </dsp:sp>
    <dsp:sp modelId="{850AB442-2F4B-4703-882D-9B207133E0EA}">
      <dsp:nvSpPr>
        <dsp:cNvPr id="0" name=""/>
        <dsp:cNvSpPr/>
      </dsp:nvSpPr>
      <dsp:spPr>
        <a:xfrm rot="2685946">
          <a:off x="736668" y="1897495"/>
          <a:ext cx="633724" cy="425163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/>
        </a:p>
      </dsp:txBody>
      <dsp:txXfrm rot="10800000">
        <a:off x="755163" y="1937617"/>
        <a:ext cx="506175" cy="255097"/>
      </dsp:txXfrm>
    </dsp:sp>
    <dsp:sp modelId="{3385372E-88CB-488E-ABFB-E77C0D77FF0E}">
      <dsp:nvSpPr>
        <dsp:cNvPr id="0" name=""/>
        <dsp:cNvSpPr/>
      </dsp:nvSpPr>
      <dsp:spPr>
        <a:xfrm rot="20829454">
          <a:off x="1875770" y="2883626"/>
          <a:ext cx="2053080" cy="648818"/>
        </a:xfrm>
        <a:prstGeom prst="ellipse">
          <a:avLst/>
        </a:prstGeom>
        <a:solidFill>
          <a:srgbClr val="FF9F9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</a:rPr>
            <a:t>Познавательные </a:t>
          </a:r>
          <a:endParaRPr lang="ru-RU" sz="1200" b="1" kern="1200" dirty="0">
            <a:solidFill>
              <a:schemeClr val="tx1"/>
            </a:solidFill>
          </a:endParaRPr>
        </a:p>
      </dsp:txBody>
      <dsp:txXfrm>
        <a:off x="2176437" y="2978643"/>
        <a:ext cx="1451746" cy="458784"/>
      </dsp:txXfrm>
    </dsp:sp>
    <dsp:sp modelId="{648B7A20-5B50-48FE-9882-A29B4F6116D6}">
      <dsp:nvSpPr>
        <dsp:cNvPr id="0" name=""/>
        <dsp:cNvSpPr/>
      </dsp:nvSpPr>
      <dsp:spPr>
        <a:xfrm rot="18848931">
          <a:off x="598817" y="2465600"/>
          <a:ext cx="615169" cy="424313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 rot="10800000">
        <a:off x="618132" y="2596132"/>
        <a:ext cx="487875" cy="254587"/>
      </dsp:txXfrm>
    </dsp:sp>
    <dsp:sp modelId="{BA40A35B-82E5-4119-BF6E-AFE3237C5313}">
      <dsp:nvSpPr>
        <dsp:cNvPr id="0" name=""/>
        <dsp:cNvSpPr/>
      </dsp:nvSpPr>
      <dsp:spPr>
        <a:xfrm rot="784803">
          <a:off x="-344611" y="2833278"/>
          <a:ext cx="2172806" cy="620537"/>
        </a:xfrm>
        <a:prstGeom prst="ellipse">
          <a:avLst/>
        </a:prstGeom>
        <a:solidFill>
          <a:srgbClr val="FFD65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</a:rPr>
            <a:t>Коммуникативные</a:t>
          </a:r>
          <a:endParaRPr lang="ru-RU" sz="1200" b="1" kern="1200" dirty="0">
            <a:solidFill>
              <a:schemeClr val="tx1"/>
            </a:solidFill>
          </a:endParaRPr>
        </a:p>
      </dsp:txBody>
      <dsp:txXfrm>
        <a:off x="-26411" y="2924154"/>
        <a:ext cx="1536406" cy="438785"/>
      </dsp:txXfrm>
    </dsp:sp>
    <dsp:sp modelId="{0AF842A7-7D43-4DA7-BBB1-39BA912DED8C}">
      <dsp:nvSpPr>
        <dsp:cNvPr id="0" name=""/>
        <dsp:cNvSpPr/>
      </dsp:nvSpPr>
      <dsp:spPr>
        <a:xfrm rot="1741026" flipH="1">
          <a:off x="2257031" y="2653632"/>
          <a:ext cx="452280" cy="388484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/>
        </a:p>
      </dsp:txBody>
      <dsp:txXfrm>
        <a:off x="2366261" y="2759595"/>
        <a:ext cx="335735" cy="23309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79CEF7-AE8E-4616-A22C-26AF5516F400}">
      <dsp:nvSpPr>
        <dsp:cNvPr id="0" name=""/>
        <dsp:cNvSpPr/>
      </dsp:nvSpPr>
      <dsp:spPr>
        <a:xfrm>
          <a:off x="4780" y="349"/>
          <a:ext cx="2451586" cy="9806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18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eorgia" panose="02040502050405020303" pitchFamily="18" charset="0"/>
            </a:rPr>
            <a:t>Позиция учителя</a:t>
          </a:r>
          <a:endParaRPr kumimoji="0" lang="ru-RU" altLang="ru-RU" sz="1800" b="0" i="0" u="none" strike="noStrike" kern="1200" cap="none" spc="0" normalizeH="0" baseline="0" noProof="0" dirty="0" smtClean="0">
            <a:ln>
              <a:noFill/>
            </a:ln>
            <a:solidFill>
              <a:srgbClr val="000000"/>
            </a:solidFill>
            <a:effectLst/>
            <a:uLnTx/>
            <a:uFillTx/>
            <a:latin typeface="Georgia" panose="02040502050405020303" pitchFamily="18" charset="0"/>
          </a:endParaRPr>
        </a:p>
      </dsp:txBody>
      <dsp:txXfrm>
        <a:off x="495097" y="349"/>
        <a:ext cx="1470952" cy="980634"/>
      </dsp:txXfrm>
    </dsp:sp>
    <dsp:sp modelId="{EE54C79F-6757-4A97-A998-A9063337A67F}">
      <dsp:nvSpPr>
        <dsp:cNvPr id="0" name=""/>
        <dsp:cNvSpPr/>
      </dsp:nvSpPr>
      <dsp:spPr>
        <a:xfrm>
          <a:off x="3665930" y="83702"/>
          <a:ext cx="4665163" cy="813926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15875" rIns="0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25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eorgia" panose="02040502050405020303" pitchFamily="18" charset="0"/>
            </a:rPr>
            <a:t> </a:t>
          </a:r>
          <a:r>
            <a:rPr kumimoji="0" lang="ru-RU" altLang="ru-RU" sz="18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eorgia" panose="02040502050405020303" pitchFamily="18" charset="0"/>
            </a:rPr>
            <a:t>к классу не с ответом (готовые знания, умения, навыки), а с вопросом.</a:t>
          </a:r>
          <a:endParaRPr lang="ru-RU" sz="1800" kern="1200" dirty="0"/>
        </a:p>
      </dsp:txBody>
      <dsp:txXfrm>
        <a:off x="4072893" y="83702"/>
        <a:ext cx="3851237" cy="813926"/>
      </dsp:txXfrm>
    </dsp:sp>
    <dsp:sp modelId="{9144AEDB-D727-44C5-9E74-1B22B6F016A3}">
      <dsp:nvSpPr>
        <dsp:cNvPr id="0" name=""/>
        <dsp:cNvSpPr/>
      </dsp:nvSpPr>
      <dsp:spPr>
        <a:xfrm>
          <a:off x="4780" y="1118621"/>
          <a:ext cx="2451586" cy="9806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18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eorgia" panose="02040502050405020303" pitchFamily="18" charset="0"/>
            </a:rPr>
            <a:t>Позиция ученика</a:t>
          </a:r>
          <a:endParaRPr kumimoji="0" lang="ru-RU" sz="1800" b="0" i="0" u="none" strike="noStrike" kern="1200" cap="none" spc="0" normalizeH="0" baseline="0" noProof="0" dirty="0" smtClean="0">
            <a:ln>
              <a:noFill/>
            </a:ln>
            <a:solidFill>
              <a:sysClr val="windowText" lastClr="000000"/>
            </a:solidFill>
            <a:effectLst/>
            <a:uLnTx/>
            <a:uFillTx/>
            <a:latin typeface="Georgia" panose="02040502050405020303" pitchFamily="18" charset="0"/>
          </a:endParaRPr>
        </a:p>
      </dsp:txBody>
      <dsp:txXfrm>
        <a:off x="495097" y="1118621"/>
        <a:ext cx="1470952" cy="980634"/>
      </dsp:txXfrm>
    </dsp:sp>
    <dsp:sp modelId="{EE35493D-9E0E-4DB6-8652-ECCAC209D026}">
      <dsp:nvSpPr>
        <dsp:cNvPr id="0" name=""/>
        <dsp:cNvSpPr/>
      </dsp:nvSpPr>
      <dsp:spPr>
        <a:xfrm>
          <a:off x="3670554" y="1210408"/>
          <a:ext cx="4635617" cy="813926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15875" rIns="0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25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eorgia" panose="02040502050405020303" pitchFamily="18" charset="0"/>
            </a:rPr>
            <a:t> </a:t>
          </a:r>
          <a:r>
            <a:rPr kumimoji="0" lang="ru-RU" altLang="ru-RU" sz="18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eorgia" panose="02040502050405020303" pitchFamily="18" charset="0"/>
            </a:rPr>
            <a:t>за познание мира</a:t>
          </a:r>
          <a:r>
            <a:rPr kumimoji="0" lang="ru-RU" altLang="ru-RU" sz="1800" b="0" i="0" u="none" strike="noStrike" kern="1200" cap="none" spc="0" normalizeH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eorgia" panose="02040502050405020303" pitchFamily="18" charset="0"/>
            </a:rPr>
            <a:t> </a:t>
          </a:r>
          <a:r>
            <a:rPr kumimoji="0" lang="ru-RU" altLang="ru-RU" sz="18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eorgia" panose="02040502050405020303" pitchFamily="18" charset="0"/>
            </a:rPr>
            <a:t>(в специально организованных для этого условиях).</a:t>
          </a:r>
          <a:endParaRPr lang="ru-RU" sz="1800" kern="1200" dirty="0"/>
        </a:p>
      </dsp:txBody>
      <dsp:txXfrm>
        <a:off x="4077517" y="1210408"/>
        <a:ext cx="3821691" cy="8139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BA46F4-2281-4360-990C-04FA0B878466}" type="datetimeFigureOut">
              <a:rPr lang="ru-RU" smtClean="0"/>
              <a:t>09.01.2021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3FA1BD-FFE0-4997-ABA9-9DF055F67F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33211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7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D1452-3236-4CF6-B60A-38E930EFD252}" type="datetimeFigureOut">
              <a:rPr lang="ru-RU" smtClean="0"/>
              <a:t>09.01.2021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0505B-84E9-47BB-A01E-5505EAF860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7559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D1452-3236-4CF6-B60A-38E930EFD252}" type="datetimeFigureOut">
              <a:rPr lang="ru-RU" smtClean="0"/>
              <a:t>09.01.2021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0505B-84E9-47BB-A01E-5505EAF860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2362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D1452-3236-4CF6-B60A-38E930EFD252}" type="datetimeFigureOut">
              <a:rPr lang="ru-RU" smtClean="0"/>
              <a:t>09.01.2021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0505B-84E9-47BB-A01E-5505EAF860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8453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D1452-3236-4CF6-B60A-38E930EFD252}" type="datetimeFigureOut">
              <a:rPr lang="ru-RU" smtClean="0"/>
              <a:t>09.01.2021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0505B-84E9-47BB-A01E-5505EAF860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502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D1452-3236-4CF6-B60A-38E930EFD252}" type="datetimeFigureOut">
              <a:rPr lang="ru-RU" smtClean="0"/>
              <a:t>09.01.2021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0505B-84E9-47BB-A01E-5505EAF860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7445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D1452-3236-4CF6-B60A-38E930EFD252}" type="datetimeFigureOut">
              <a:rPr lang="ru-RU" smtClean="0"/>
              <a:t>09.01.2021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0505B-84E9-47BB-A01E-5505EAF860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9122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D1452-3236-4CF6-B60A-38E930EFD252}" type="datetimeFigureOut">
              <a:rPr lang="ru-RU" smtClean="0"/>
              <a:t>09.01.2021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0505B-84E9-47BB-A01E-5505EAF860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634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D1452-3236-4CF6-B60A-38E930EFD252}" type="datetimeFigureOut">
              <a:rPr lang="ru-RU" smtClean="0"/>
              <a:t>09.01.2021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0505B-84E9-47BB-A01E-5505EAF860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2337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D1452-3236-4CF6-B60A-38E930EFD252}" type="datetimeFigureOut">
              <a:rPr lang="ru-RU" smtClean="0"/>
              <a:t>09.01.2021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0505B-84E9-47BB-A01E-5505EAF860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9863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D1452-3236-4CF6-B60A-38E930EFD252}" type="datetimeFigureOut">
              <a:rPr lang="ru-RU" smtClean="0"/>
              <a:t>09.01.2021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0505B-84E9-47BB-A01E-5505EAF860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1990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D1452-3236-4CF6-B60A-38E930EFD252}" type="datetimeFigureOut">
              <a:rPr lang="ru-RU" smtClean="0"/>
              <a:t>09.01.2021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0505B-84E9-47BB-A01E-5505EAF860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88382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:\ProPowerPoint\Шаблоны\В работе\Детский школьный\DetskShko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51584" y="1196753"/>
            <a:ext cx="7680853" cy="122413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31637" y="3068960"/>
            <a:ext cx="6720747" cy="115212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52651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54804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F0C0B1-3A43-4BC0-914A-5C783875B417}" type="datetimeFigureOut">
              <a:rPr lang="ru-RU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09.01.2021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8612C73-C091-49BD-BF11-64C981F10588}" type="slidenum">
              <a:rPr lang="ru-RU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6303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0" y="762000"/>
            <a:ext cx="10566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17601" y="2362201"/>
            <a:ext cx="5027084" cy="37242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347884" y="2362200"/>
            <a:ext cx="5027083" cy="17859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6347884" y="4300539"/>
            <a:ext cx="5027083" cy="17859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2BDC16-90C3-45F6-974E-BD2C8AC6BD22}" type="slidenum">
              <a:rPr lang="ru-RU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92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BA820A2-DF83-4EA0-86E4-7CD834C7F086}" type="datetimeFigureOut">
              <a:rPr lang="ru-RU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09.01.2021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A7AD970-EA32-44E7-B54A-7651DD479E40}" type="slidenum">
              <a:rPr lang="ru-RU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6345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:\ProPowerPoint\Шаблоны\В работе\Детский школьный\DetskShko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51584" y="1196753"/>
            <a:ext cx="7680853" cy="122413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31637" y="3068960"/>
            <a:ext cx="6720747" cy="115212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68551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8510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F0C0B1-3A43-4BC0-914A-5C783875B417}" type="datetimeFigureOut">
              <a:rPr lang="ru-RU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09.01.2021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8612C73-C091-49BD-BF11-64C981F10588}" type="slidenum">
              <a:rPr lang="ru-RU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2138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0" y="762000"/>
            <a:ext cx="10566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17601" y="2362201"/>
            <a:ext cx="5027084" cy="37242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347884" y="2362200"/>
            <a:ext cx="5027083" cy="17859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6347884" y="4300539"/>
            <a:ext cx="5027083" cy="17859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2BDC16-90C3-45F6-974E-BD2C8AC6BD22}" type="slidenum">
              <a:rPr lang="ru-RU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33215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BA820A2-DF83-4EA0-86E4-7CD834C7F086}" type="datetimeFigureOut">
              <a:rPr lang="ru-RU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09.01.2021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A7AD970-EA32-44E7-B54A-7651DD479E40}" type="slidenum">
              <a:rPr lang="ru-RU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1239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:\ProPowerPoint\Шаблоны\В работе\Детский школьный\DetskShko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51584" y="1196753"/>
            <a:ext cx="7680853" cy="122413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31637" y="3068960"/>
            <a:ext cx="6720747" cy="115212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1023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08069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F0C0B1-3A43-4BC0-914A-5C783875B417}" type="datetimeFigureOut">
              <a:rPr lang="ru-RU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09.01.2021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8612C73-C091-49BD-BF11-64C981F10588}" type="slidenum">
              <a:rPr lang="ru-RU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53995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0" y="762000"/>
            <a:ext cx="10566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17601" y="2362201"/>
            <a:ext cx="5027084" cy="37242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347884" y="2362200"/>
            <a:ext cx="5027083" cy="17859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6347884" y="4300539"/>
            <a:ext cx="5027083" cy="17859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2BDC16-90C3-45F6-974E-BD2C8AC6BD22}" type="slidenum">
              <a:rPr lang="ru-RU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5005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BA820A2-DF83-4EA0-86E4-7CD834C7F086}" type="datetimeFigureOut">
              <a:rPr lang="ru-RU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09.01.2021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A7AD970-EA32-44E7-B54A-7651DD479E40}" type="slidenum">
              <a:rPr lang="ru-RU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732694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:\ProPowerPoint\Шаблоны\В работе\Детский школьный\DetskShko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51584" y="1196753"/>
            <a:ext cx="7680853" cy="122413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31637" y="3068960"/>
            <a:ext cx="6720747" cy="115212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79299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589304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F0C0B1-3A43-4BC0-914A-5C783875B417}" type="datetimeFigureOut">
              <a:rPr lang="ru-RU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09.01.2021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8612C73-C091-49BD-BF11-64C981F10588}" type="slidenum">
              <a:rPr lang="ru-RU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47095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0" y="762000"/>
            <a:ext cx="10566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17601" y="2362201"/>
            <a:ext cx="5027084" cy="37242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347884" y="2362200"/>
            <a:ext cx="5027083" cy="17859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6347884" y="4300539"/>
            <a:ext cx="5027083" cy="17859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2BDC16-90C3-45F6-974E-BD2C8AC6BD22}" type="slidenum">
              <a:rPr lang="ru-RU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34203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BA820A2-DF83-4EA0-86E4-7CD834C7F086}" type="datetimeFigureOut">
              <a:rPr lang="ru-RU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09.01.2021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A7AD970-EA32-44E7-B54A-7651DD479E40}" type="slidenum">
              <a:rPr lang="ru-RU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4411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:\ProPowerPoint\Шаблоны\В работе\Детский школьный\DetskShko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51584" y="1196753"/>
            <a:ext cx="7680853" cy="122413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31637" y="3068960"/>
            <a:ext cx="6720747" cy="115212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966826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567243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F0C0B1-3A43-4BC0-914A-5C783875B417}" type="datetimeFigureOut">
              <a:rPr lang="ru-RU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09.01.2021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8612C73-C091-49BD-BF11-64C981F10588}" type="slidenum">
              <a:rPr lang="ru-RU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411713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0" y="762000"/>
            <a:ext cx="10566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17601" y="2362201"/>
            <a:ext cx="5027084" cy="37242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347884" y="2362200"/>
            <a:ext cx="5027083" cy="17859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6347884" y="4300539"/>
            <a:ext cx="5027083" cy="17859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2BDC16-90C3-45F6-974E-BD2C8AC6BD22}" type="slidenum">
              <a:rPr lang="ru-RU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62022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BA820A2-DF83-4EA0-86E4-7CD834C7F086}" type="datetimeFigureOut">
              <a:rPr lang="ru-RU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09.01.2021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A7AD970-EA32-44E7-B54A-7651DD479E40}" type="slidenum">
              <a:rPr lang="ru-RU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74719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:\ProPowerPoint\Шаблоны\В работе\Детский школьный\DetskShko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51584" y="1196753"/>
            <a:ext cx="7680853" cy="122413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31637" y="3068960"/>
            <a:ext cx="6720747" cy="115212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573671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0035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F0C0B1-3A43-4BC0-914A-5C783875B417}" type="datetimeFigureOut">
              <a:rPr lang="ru-RU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09.01.2021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8612C73-C091-49BD-BF11-64C981F10588}" type="slidenum">
              <a:rPr lang="ru-RU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93110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0" y="762000"/>
            <a:ext cx="10566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17601" y="2362201"/>
            <a:ext cx="5027084" cy="37242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347884" y="2362200"/>
            <a:ext cx="5027083" cy="17859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6347884" y="4300539"/>
            <a:ext cx="5027083" cy="17859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2BDC16-90C3-45F6-974E-BD2C8AC6BD22}" type="slidenum">
              <a:rPr lang="ru-RU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23865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BA820A2-DF83-4EA0-86E4-7CD834C7F086}" type="datetimeFigureOut">
              <a:rPr lang="ru-RU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09.01.2021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A7AD970-EA32-44E7-B54A-7651DD479E40}" type="slidenum">
              <a:rPr lang="ru-RU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081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31.xml"/><Relationship Id="rId4" Type="http://schemas.openxmlformats.org/officeDocument/2006/relationships/slideLayout" Target="../slideLayouts/slideLayout30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4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5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9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theme" Target="../theme/theme7.xml"/><Relationship Id="rId5" Type="http://schemas.openxmlformats.org/officeDocument/2006/relationships/slideLayout" Target="../slideLayouts/slideLayout41.xml"/><Relationship Id="rId4" Type="http://schemas.openxmlformats.org/officeDocument/2006/relationships/slideLayout" Target="../slideLayouts/slideLayout4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AD1452-3236-4CF6-B60A-38E930EFD252}" type="datetimeFigureOut">
              <a:rPr lang="ru-RU" smtClean="0"/>
              <a:t>09.01.2021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70505B-84E9-47BB-A01E-5505EAF860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5628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ProPowerPoint\Шаблоны\В работе\Детский школьный\DetskShkSlide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3024718" y="274638"/>
            <a:ext cx="8832849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3024718" y="1600200"/>
            <a:ext cx="8832849" cy="506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9" name="TextBox 1"/>
          <p:cNvSpPr txBox="1">
            <a:spLocks noChangeArrowheads="1"/>
          </p:cNvSpPr>
          <p:nvPr/>
        </p:nvSpPr>
        <p:spPr bwMode="auto">
          <a:xfrm>
            <a:off x="33867" y="6550026"/>
            <a:ext cx="16209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smtClean="0">
                <a:solidFill>
                  <a:srgbClr val="4F6228"/>
                </a:solidFill>
                <a:latin typeface="Ariston" pitchFamily="66" charset="0"/>
              </a:rPr>
              <a:t>ProPowerPoint.Ru</a:t>
            </a:r>
            <a:endParaRPr lang="ru-RU" sz="1400" smtClean="0">
              <a:solidFill>
                <a:srgbClr val="4F6228"/>
              </a:solidFill>
              <a:latin typeface="Ariston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2946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ProPowerPoint\Шаблоны\В работе\Детский школьный\DetskShkSlide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3024718" y="274638"/>
            <a:ext cx="8832849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3024718" y="1600200"/>
            <a:ext cx="8832849" cy="506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9" name="TextBox 1"/>
          <p:cNvSpPr txBox="1">
            <a:spLocks noChangeArrowheads="1"/>
          </p:cNvSpPr>
          <p:nvPr/>
        </p:nvSpPr>
        <p:spPr bwMode="auto">
          <a:xfrm>
            <a:off x="33867" y="6550026"/>
            <a:ext cx="16209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smtClean="0">
                <a:solidFill>
                  <a:srgbClr val="4F6228"/>
                </a:solidFill>
                <a:latin typeface="Ariston" pitchFamily="66" charset="0"/>
              </a:rPr>
              <a:t>ProPowerPoint.Ru</a:t>
            </a:r>
            <a:endParaRPr lang="ru-RU" sz="1400" smtClean="0">
              <a:solidFill>
                <a:srgbClr val="4F6228"/>
              </a:solidFill>
              <a:latin typeface="Ariston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206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ProPowerPoint\Шаблоны\В работе\Детский школьный\DetskShkSlide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3024718" y="274638"/>
            <a:ext cx="8832849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3024718" y="1600200"/>
            <a:ext cx="8832849" cy="506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9" name="TextBox 1"/>
          <p:cNvSpPr txBox="1">
            <a:spLocks noChangeArrowheads="1"/>
          </p:cNvSpPr>
          <p:nvPr/>
        </p:nvSpPr>
        <p:spPr bwMode="auto">
          <a:xfrm>
            <a:off x="33867" y="6550026"/>
            <a:ext cx="16209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smtClean="0">
                <a:solidFill>
                  <a:srgbClr val="4F6228"/>
                </a:solidFill>
                <a:latin typeface="Ariston" pitchFamily="66" charset="0"/>
              </a:rPr>
              <a:t>ProPowerPoint.Ru</a:t>
            </a:r>
            <a:endParaRPr lang="ru-RU" sz="1400" smtClean="0">
              <a:solidFill>
                <a:srgbClr val="4F6228"/>
              </a:solidFill>
              <a:latin typeface="Ariston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8781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ProPowerPoint\Шаблоны\В работе\Детский школьный\DetskShkSlide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3024718" y="274638"/>
            <a:ext cx="8832849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3024718" y="1600200"/>
            <a:ext cx="8832849" cy="506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9" name="TextBox 1"/>
          <p:cNvSpPr txBox="1">
            <a:spLocks noChangeArrowheads="1"/>
          </p:cNvSpPr>
          <p:nvPr/>
        </p:nvSpPr>
        <p:spPr bwMode="auto">
          <a:xfrm>
            <a:off x="33867" y="6550026"/>
            <a:ext cx="16209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smtClean="0">
                <a:solidFill>
                  <a:srgbClr val="4F6228"/>
                </a:solidFill>
                <a:latin typeface="Ariston" pitchFamily="66" charset="0"/>
              </a:rPr>
              <a:t>ProPowerPoint.Ru</a:t>
            </a:r>
            <a:endParaRPr lang="ru-RU" sz="1400" smtClean="0">
              <a:solidFill>
                <a:srgbClr val="4F6228"/>
              </a:solidFill>
              <a:latin typeface="Ariston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653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ProPowerPoint\Шаблоны\В работе\Детский школьный\DetskShkSlide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3024718" y="274638"/>
            <a:ext cx="8832849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3024718" y="1600200"/>
            <a:ext cx="8832849" cy="506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9" name="TextBox 1"/>
          <p:cNvSpPr txBox="1">
            <a:spLocks noChangeArrowheads="1"/>
          </p:cNvSpPr>
          <p:nvPr/>
        </p:nvSpPr>
        <p:spPr bwMode="auto">
          <a:xfrm>
            <a:off x="33867" y="6550026"/>
            <a:ext cx="16209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smtClean="0">
                <a:solidFill>
                  <a:srgbClr val="4F6228"/>
                </a:solidFill>
                <a:latin typeface="Ariston" pitchFamily="66" charset="0"/>
              </a:rPr>
              <a:t>ProPowerPoint.Ru</a:t>
            </a:r>
            <a:endParaRPr lang="ru-RU" sz="1400" smtClean="0">
              <a:solidFill>
                <a:srgbClr val="4F6228"/>
              </a:solidFill>
              <a:latin typeface="Ariston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7473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ProPowerPoint\Шаблоны\В работе\Детский школьный\DetskShkSlide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3024718" y="274638"/>
            <a:ext cx="8832849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3024718" y="1600200"/>
            <a:ext cx="8832849" cy="506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9" name="TextBox 1"/>
          <p:cNvSpPr txBox="1">
            <a:spLocks noChangeArrowheads="1"/>
          </p:cNvSpPr>
          <p:nvPr/>
        </p:nvSpPr>
        <p:spPr bwMode="auto">
          <a:xfrm>
            <a:off x="33867" y="6550026"/>
            <a:ext cx="16209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smtClean="0">
                <a:solidFill>
                  <a:srgbClr val="4F6228"/>
                </a:solidFill>
                <a:latin typeface="Ariston" pitchFamily="66" charset="0"/>
              </a:rPr>
              <a:t>ProPowerPoint.Ru</a:t>
            </a:r>
            <a:endParaRPr lang="ru-RU" sz="1400" smtClean="0">
              <a:solidFill>
                <a:srgbClr val="4F6228"/>
              </a:solidFill>
              <a:latin typeface="Ariston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2918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png"/><Relationship Id="rId9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20.png"/><Relationship Id="rId7" Type="http://schemas.openxmlformats.org/officeDocument/2006/relationships/diagramColors" Target="../diagrams/colors3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kern="50" dirty="0" smtClean="0">
                <a:effectLst/>
                <a:latin typeface="Times New Roman" panose="02020603050405020304" pitchFamily="18" charset="0"/>
                <a:ea typeface="Andale Sans UI"/>
              </a:rPr>
              <a:t>Технология деятельностного метода обучения на уроках </a:t>
            </a:r>
            <a:br>
              <a:rPr lang="ru-RU" b="1" kern="50" dirty="0" smtClean="0">
                <a:effectLst/>
                <a:latin typeface="Times New Roman" panose="02020603050405020304" pitchFamily="18" charset="0"/>
                <a:ea typeface="Andale Sans UI"/>
              </a:rPr>
            </a:br>
            <a:r>
              <a:rPr lang="ru-RU" b="1" kern="50" dirty="0" smtClean="0">
                <a:effectLst/>
                <a:latin typeface="Times New Roman" panose="02020603050405020304" pitchFamily="18" charset="0"/>
                <a:ea typeface="Andale Sans UI"/>
              </a:rPr>
              <a:t>в начальной школе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2364047"/>
          </a:xfrm>
        </p:spPr>
        <p:txBody>
          <a:bodyPr>
            <a:normAutofit fontScale="92500" lnSpcReduction="20000"/>
          </a:bodyPr>
          <a:lstStyle/>
          <a:p>
            <a:pPr algn="r">
              <a:lnSpc>
                <a:spcPct val="110000"/>
              </a:lnSpc>
            </a:pPr>
            <a:r>
              <a:rPr lang="ru-RU" sz="1800" dirty="0" smtClean="0">
                <a:latin typeface="Georgia" panose="02040502050405020303" pitchFamily="18" charset="0"/>
              </a:rPr>
              <a:t> Обобщение опыта работы  учителя начальных классов </a:t>
            </a:r>
          </a:p>
          <a:p>
            <a:pPr algn="r">
              <a:lnSpc>
                <a:spcPct val="110000"/>
              </a:lnSpc>
            </a:pPr>
            <a:r>
              <a:rPr lang="ru-RU" sz="1800" dirty="0" smtClean="0">
                <a:latin typeface="Georgia" panose="02040502050405020303" pitchFamily="18" charset="0"/>
              </a:rPr>
              <a:t>МБОУ «Угранская средняя школа»</a:t>
            </a:r>
          </a:p>
          <a:p>
            <a:pPr algn="r">
              <a:lnSpc>
                <a:spcPct val="110000"/>
              </a:lnSpc>
            </a:pPr>
            <a:endParaRPr lang="ru-RU" sz="1800" dirty="0" smtClean="0">
              <a:latin typeface="Georgia" panose="02040502050405020303" pitchFamily="18" charset="0"/>
            </a:endParaRPr>
          </a:p>
          <a:p>
            <a:pPr algn="r"/>
            <a:r>
              <a:rPr lang="ru-RU" sz="2300" b="1" i="1" dirty="0" smtClean="0">
                <a:latin typeface="Georgia" panose="02040502050405020303" pitchFamily="18" charset="0"/>
              </a:rPr>
              <a:t>Лаврентьевой Елены Васильевны</a:t>
            </a:r>
          </a:p>
          <a:p>
            <a:pPr algn="r"/>
            <a:endParaRPr lang="ru-RU" sz="1800" b="1" i="1" dirty="0">
              <a:latin typeface="Georgia" panose="02040502050405020303" pitchFamily="18" charset="0"/>
            </a:endParaRPr>
          </a:p>
          <a:p>
            <a:pPr algn="r"/>
            <a:endParaRPr lang="ru-RU" sz="1800" b="1" i="1" dirty="0" smtClean="0">
              <a:latin typeface="Georgia" panose="02040502050405020303" pitchFamily="18" charset="0"/>
            </a:endParaRPr>
          </a:p>
          <a:p>
            <a:r>
              <a:rPr lang="ru-RU" sz="2000" dirty="0" smtClean="0">
                <a:latin typeface="Georgia" panose="02040502050405020303" pitchFamily="18" charset="0"/>
              </a:rPr>
              <a:t>2020-2021 уч.год</a:t>
            </a:r>
            <a:endParaRPr lang="ru-RU" sz="20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181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6219" y="553792"/>
            <a:ext cx="10006885" cy="4898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Цель: </a:t>
            </a:r>
            <a:r>
              <a:rPr lang="ru-RU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повысить </a:t>
            </a:r>
            <a:r>
              <a:rPr lang="ru-RU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уровень профессионального мастерства при внедрении технологии деятельностного метода обучения на уроках в начальной школе; развивать способность </a:t>
            </a:r>
            <a:r>
              <a:rPr lang="ru-RU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</a:t>
            </a:r>
            <a:r>
              <a:rPr lang="ru-RU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просто </a:t>
            </a:r>
            <a:r>
              <a:rPr lang="ru-RU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давать </a:t>
            </a:r>
            <a:r>
              <a:rPr lang="ru-RU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учащемуся объем знаний, а </a:t>
            </a:r>
            <a:r>
              <a:rPr lang="ru-RU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научить </a:t>
            </a:r>
            <a:r>
              <a:rPr lang="ru-RU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его учить самого себя, т.е. овладеть умениями учиться. </a:t>
            </a:r>
            <a:endParaRPr lang="ru-RU" dirty="0" smtClean="0"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ru-RU" b="1" spc="-5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Задачи:</a:t>
            </a:r>
            <a:endParaRPr lang="ru-RU" dirty="0" smtClean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изменить психологические условия обучения;</a:t>
            </a:r>
          </a:p>
          <a:p>
            <a:pPr algn="just">
              <a:spcAft>
                <a:spcPts val="0"/>
              </a:spcAft>
            </a:pPr>
            <a:r>
              <a:rPr lang="ru-RU" b="1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изучить деятельностную парадигму образования как важнейшее условие реализации ФГОС;</a:t>
            </a:r>
          </a:p>
          <a:p>
            <a:pPr algn="just">
              <a:spcAft>
                <a:spcPts val="0"/>
              </a:spcAft>
            </a:pPr>
            <a:r>
              <a:rPr lang="ru-RU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создать психологическую комфортность;</a:t>
            </a:r>
          </a:p>
          <a:p>
            <a:pPr algn="just">
              <a:spcAft>
                <a:spcPts val="0"/>
              </a:spcAft>
            </a:pPr>
            <a:r>
              <a:rPr lang="ru-RU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систематизировать </a:t>
            </a:r>
            <a:r>
              <a:rPr lang="ru-RU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знания об активизации деятельности учащихся, накопленных в традиционном подходе обучения; </a:t>
            </a:r>
            <a:endParaRPr lang="ru-RU" dirty="0" smtClean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создать рабочие программы по предметам курса начальной школы, в которых будут выделены планируемые результаты (личностные, метопредметные, предметные)</a:t>
            </a:r>
            <a:endParaRPr lang="ru-RU" dirty="0" smtClean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изучить типологию уроков при системно-деятельностном подходе к обучению; </a:t>
            </a:r>
          </a:p>
          <a:p>
            <a:pPr algn="just">
              <a:spcAft>
                <a:spcPts val="0"/>
              </a:spcAft>
            </a:pPr>
            <a:r>
              <a:rPr lang="ru-RU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повысить качество обучения в соответствии с существующими сегодня измерителями, которые мотивируют к дальнейшему развитию; </a:t>
            </a:r>
            <a:endParaRPr lang="ru-RU" dirty="0" smtClean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включаться в инновационный процесс на посильном для себя уровне.</a:t>
            </a:r>
            <a:endParaRPr lang="ru-RU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946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75008" y="1068946"/>
            <a:ext cx="9955369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lang="ru-RU" sz="2000" b="1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Гипотеза</a:t>
            </a:r>
            <a:r>
              <a:rPr lang="ru-RU" sz="20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20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</a:t>
            </a:r>
            <a:r>
              <a:rPr lang="ru-RU" sz="20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реализации деятельностного метода на уроках в начальной школе у </a:t>
            </a:r>
            <a:r>
              <a:rPr lang="ru-RU" sz="20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обучающихся формируется активность на уроке, прививается любовь к предмету, повышается учебная мотивация, психологическое восприятие школы, развивается слуховая и зрительная память.</a:t>
            </a:r>
            <a:endParaRPr lang="ru-RU" sz="2000" dirty="0" smtClean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Для проверки гипотезы и реализации выдвинутых задач использовались следующие </a:t>
            </a:r>
            <a:r>
              <a:rPr lang="ru-RU" sz="20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методы: </a:t>
            </a:r>
            <a:endParaRPr lang="ru-RU" sz="2000" dirty="0" smtClean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изучение результатов системно-деятельностного подхода в ходе обучения;</a:t>
            </a:r>
            <a:endParaRPr lang="ru-RU" sz="2000" dirty="0" smtClean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педагогическое наблюдение и анализ.</a:t>
            </a:r>
            <a:endParaRPr lang="ru-RU" sz="2000" dirty="0" smtClean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2000" b="1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Практическая значимость</a:t>
            </a:r>
            <a:r>
              <a:rPr lang="ru-RU" sz="2000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опыта заключается в том, что он нацелен на создание условий для повышения качества обученности путём применения технологии системно-деятельностного подхода.</a:t>
            </a:r>
            <a:endParaRPr lang="ru-RU" sz="20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9346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16676" y="270456"/>
            <a:ext cx="886066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b="1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Длительность работы над опытом.</a:t>
            </a:r>
            <a:r>
              <a:rPr lang="ru-RU" sz="16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Работа проводится в течение 4 лет.</a:t>
            </a:r>
          </a:p>
          <a:p>
            <a:pPr algn="just">
              <a:spcAft>
                <a:spcPts val="0"/>
              </a:spcAft>
            </a:pPr>
            <a:r>
              <a:rPr lang="en-US" sz="1600" b="1" spc="-20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ru-RU" sz="1600" b="1" spc="-20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Теоретический этап: 2017-2018 гг. </a:t>
            </a:r>
            <a:endParaRPr lang="ru-RU" sz="1600" dirty="0" smtClean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600" spc="-20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Определение цели работы, исходя из научно-методической темы (проблемы) школы, ШМО </a:t>
            </a:r>
            <a:endParaRPr lang="ru-RU" sz="1600" dirty="0" smtClean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600" spc="-20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Формулирование личной индивидуальной темы, осмысление последовательности своих действий, знакомство с психолого-педагогической и методической литературой по выбранной проблеме самообразования</a:t>
            </a:r>
            <a:endParaRPr lang="ru-RU" sz="1600" dirty="0" smtClean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600" b="1" spc="-20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 smtClean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600" b="1" spc="-20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II. Практическое решение проблемы: 2018-2019, 2019-2020гг.</a:t>
            </a:r>
            <a:endParaRPr lang="ru-RU" sz="1600" dirty="0" smtClean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600" spc="-20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Изучение теоретических изысканий и их практическая отработка. Накопление педагогических фактов, их отбор и анализ, обобщение, проверка новых методов работы, постановка экспериментов. </a:t>
            </a:r>
            <a:endParaRPr lang="ru-RU" sz="1600" dirty="0" smtClean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600" spc="-20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Проведение практической работы с изучением методической литературы и различных разработок уроков. Организация коллективного обсуждения прочитанной педагогической литературы; творческие отчеты о ходе самообразования на заседаниях ШМО.</a:t>
            </a:r>
            <a:endParaRPr lang="ru-RU" sz="1600" dirty="0" smtClean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600" b="1" spc="-20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 smtClean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600" b="1" spc="-20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III. Оценочный этап: 2020-2021 гг.</a:t>
            </a:r>
            <a:endParaRPr lang="ru-RU" sz="1600" dirty="0" smtClean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600" b="1" spc="-20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spc="-20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Подведение итогов своей самостоятельной работы, обобщение наблюдения, оформление результатов работы, описание проведенной работы, установленных фактов, их анализ, теоретическое обоснование результатов, формулирование общих выводов и определение перспектив в работе.  Распространение учебно-методических материалов, организация выступлений, публикации.</a:t>
            </a:r>
            <a:endParaRPr lang="ru-RU" sz="16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415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26523" y="296214"/>
            <a:ext cx="9710671" cy="6015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000" b="1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Ожидаемые результаты</a:t>
            </a:r>
          </a:p>
          <a:p>
            <a:pPr algn="ctr">
              <a:spcAft>
                <a:spcPts val="0"/>
              </a:spcAft>
            </a:pPr>
            <a:r>
              <a:rPr lang="ru-RU" sz="2000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обучающихся:</a:t>
            </a:r>
          </a:p>
          <a:p>
            <a:pPr marL="457200" indent="-457200" algn="just">
              <a:spcAft>
                <a:spcPts val="0"/>
              </a:spcAft>
              <a:buAutoNum type="arabicPeriod"/>
            </a:pPr>
            <a:r>
              <a:rPr lang="ru-RU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</a:t>
            </a:r>
            <a:r>
              <a:rPr lang="ru-RU" sz="14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обучающихся начальных классов прочной </a:t>
            </a:r>
            <a:r>
              <a:rPr lang="ru-RU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базы знаний, умений и навыков, необходимых для перехода в основную школу;</a:t>
            </a:r>
          </a:p>
          <a:p>
            <a:pPr marL="457200" indent="-457200" algn="just">
              <a:spcAft>
                <a:spcPts val="0"/>
              </a:spcAft>
              <a:buAutoNum type="arabicPeriod"/>
            </a:pPr>
            <a:r>
              <a:rPr lang="ru-RU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Содержание обучения должно содействовать развитию любознательности и заинтересованности, осознанию необходимости изучаемого материала, интеллектуальной удовлетворенности, получаемой от процесса обучения;</a:t>
            </a:r>
          </a:p>
          <a:p>
            <a:pPr marL="457200" indent="-457200" algn="just">
              <a:spcAft>
                <a:spcPts val="0"/>
              </a:spcAft>
              <a:buAutoNum type="arabicPeriod"/>
            </a:pPr>
            <a:r>
              <a:rPr lang="ru-RU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Учитель вводит учащихся в сферу учебного предмета, создает атмосферу эмоциональной включенности, возбуждения интереса к предмету, закладывает основы системных знаний, отрабатывает технику исполнения видов деятельности при решении различных учебных задач (т.е. научить учиться), обеспечить в будущем успешность его школьной карьеры до самого выпуска);</a:t>
            </a:r>
          </a:p>
          <a:p>
            <a:pPr marL="457200" indent="-457200" algn="just">
              <a:spcAft>
                <a:spcPts val="0"/>
              </a:spcAft>
              <a:buAutoNum type="arabicPeriod"/>
            </a:pPr>
            <a:r>
              <a:rPr lang="ru-RU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Постепенное наращивание познавательных задач с обязательным выходом на государственные стандарты на финише;</a:t>
            </a:r>
          </a:p>
          <a:p>
            <a:pPr marL="457200" indent="-457200" algn="just">
              <a:spcAft>
                <a:spcPts val="0"/>
              </a:spcAft>
              <a:buAutoNum type="arabicPeriod"/>
            </a:pPr>
            <a:r>
              <a:rPr lang="ru-RU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Развивая личность, оберегая индивидуальность учащихся, учить осознавать себя членами единого коллектива  успешно решающего задачи обучения и воспитания</a:t>
            </a:r>
            <a:r>
              <a:rPr lang="ru-RU" sz="14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 algn="ctr"/>
            <a:r>
              <a:rPr lang="ru-RU" sz="2000" dirty="0">
                <a:solidFill>
                  <a:prstClr val="black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</a:t>
            </a:r>
            <a:r>
              <a:rPr lang="ru-RU" sz="2000" dirty="0" smtClean="0">
                <a:solidFill>
                  <a:prstClr val="black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учителя:</a:t>
            </a:r>
          </a:p>
          <a:p>
            <a:pPr lvl="0"/>
            <a:r>
              <a:rPr lang="ru-RU" sz="1400" dirty="0" smtClean="0">
                <a:solidFill>
                  <a:prstClr val="black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    </a:t>
            </a:r>
            <a:r>
              <a:rPr lang="ru-RU" sz="14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Повышение </a:t>
            </a:r>
            <a:r>
              <a:rPr lang="ru-RU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качества успеваемости по предметам (повышение среднего балла по предмету; отсутствие неуспевающих).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ru-RU" sz="14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Активизация </a:t>
            </a:r>
            <a:r>
              <a:rPr lang="ru-RU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творческой, познавательной и интеллектуальной инициатив </a:t>
            </a:r>
            <a:r>
              <a:rPr lang="ru-RU" sz="14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учащихся: участие </a:t>
            </a:r>
            <a:r>
              <a:rPr lang="ru-RU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конкурсах, олимпиадах, проектной и исследовательской деятельности.  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ru-RU" sz="14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Разработка </a:t>
            </a:r>
            <a:r>
              <a:rPr lang="ru-RU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проведение уроков (в том числе, открытых) с использованием современных образовательных технологий. 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ru-RU" sz="14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Доклады</a:t>
            </a:r>
            <a:r>
              <a:rPr lang="ru-RU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выступления, публикации на школьном, муниципальном и федеральном уровне</a:t>
            </a:r>
          </a:p>
          <a:p>
            <a:pPr lvl="0"/>
            <a:endParaRPr lang="ru-RU" sz="2000" dirty="0">
              <a:solidFill>
                <a:prstClr val="black"/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spcAft>
                <a:spcPts val="0"/>
              </a:spcAft>
              <a:buAutoNum type="arabicPeriod"/>
            </a:pPr>
            <a:endParaRPr lang="ru-RU" sz="1400" dirty="0" smtClean="0"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2341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6165" y="602348"/>
            <a:ext cx="1889924" cy="287146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8916" y="3217676"/>
            <a:ext cx="1780186" cy="256054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1853" y="462127"/>
            <a:ext cx="2133785" cy="3151905"/>
          </a:xfrm>
          <a:prstGeom prst="rect">
            <a:avLst/>
          </a:prstGeom>
        </p:spPr>
      </p:pic>
      <p:pic>
        <p:nvPicPr>
          <p:cNvPr id="5" name="Picture 6" descr="I:\схемы и рис. по д.п\дп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3563" y="3490185"/>
            <a:ext cx="1871663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88487" y="462127"/>
            <a:ext cx="2036240" cy="313971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96999" y="3386466"/>
            <a:ext cx="1725318" cy="251177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02273" y="1736219"/>
            <a:ext cx="1950889" cy="296291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211" y="1603621"/>
            <a:ext cx="1693801" cy="2582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975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43557" y="655680"/>
            <a:ext cx="86239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Системно-деятельностный подход</a:t>
            </a:r>
            <a:r>
              <a:rPr lang="ru-RU" sz="24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  <a:endParaRPr lang="ru-RU" sz="24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62060" y="1204878"/>
            <a:ext cx="96943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i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Основная цель обучения </a:t>
            </a:r>
            <a:r>
              <a:rPr lang="ru-RU" sz="1600" dirty="0" smtClean="0">
                <a:latin typeface="Georgia" panose="02040502050405020303" pitchFamily="18" charset="0"/>
              </a:rPr>
              <a:t>по Федеральному государственному образовательному стандарту начального общего образования второго поколения – </a:t>
            </a:r>
            <a:r>
              <a:rPr lang="ru-RU" sz="1500" b="1" i="1" dirty="0" smtClean="0">
                <a:solidFill>
                  <a:schemeClr val="accent5">
                    <a:lumMod val="75000"/>
                  </a:schemeClr>
                </a:solidFill>
                <a:latin typeface="Georgia" panose="02040502050405020303" pitchFamily="18" charset="0"/>
              </a:rPr>
              <a:t>развитие личности ребёнка на основе усвоения универсальных способов деятельности.</a:t>
            </a:r>
            <a:endParaRPr lang="ru-RU" sz="1500" b="1" i="1" dirty="0">
              <a:solidFill>
                <a:schemeClr val="accent5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3975" y="2203300"/>
            <a:ext cx="3816427" cy="301778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060402" y="2035875"/>
            <a:ext cx="6096000" cy="36779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1200" b="1" dirty="0">
                <a:solidFill>
                  <a:srgbClr val="002060"/>
                </a:solidFill>
                <a:latin typeface="Georgia" panose="02040502050405020303" pitchFamily="18" charset="0"/>
              </a:rPr>
              <a:t>«Научиться играть на флейте можно только, играя самому.»  </a:t>
            </a:r>
            <a:r>
              <a:rPr lang="ru-RU" sz="1200" dirty="0">
                <a:latin typeface="Georgia" panose="02040502050405020303" pitchFamily="18" charset="0"/>
              </a:rPr>
              <a:t>Сократ</a:t>
            </a:r>
          </a:p>
          <a:p>
            <a:pPr lvl="0"/>
            <a:endParaRPr lang="ru-RU" sz="13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/>
            <a:r>
              <a:rPr lang="ru-RU" sz="13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“</a:t>
            </a:r>
            <a:r>
              <a:rPr lang="ru-RU" sz="1300" b="1" dirty="0">
                <a:solidFill>
                  <a:srgbClr val="002060"/>
                </a:solidFill>
                <a:latin typeface="Georgia" panose="02040502050405020303" pitchFamily="18" charset="0"/>
              </a:rPr>
              <a:t>Расскажи – и я забуду,</a:t>
            </a:r>
            <a:endParaRPr lang="ru-RU" sz="1300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/>
            <a:r>
              <a:rPr lang="ru-RU" sz="1300" b="1" dirty="0">
                <a:solidFill>
                  <a:srgbClr val="002060"/>
                </a:solidFill>
                <a:latin typeface="Georgia" panose="02040502050405020303" pitchFamily="18" charset="0"/>
              </a:rPr>
              <a:t>Покажи – и я запомню,</a:t>
            </a:r>
            <a:endParaRPr lang="ru-RU" sz="1300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lvl="0"/>
            <a:r>
              <a:rPr lang="ru-RU" sz="1300" b="1" dirty="0">
                <a:solidFill>
                  <a:srgbClr val="002060"/>
                </a:solidFill>
                <a:latin typeface="Georgia" panose="02040502050405020303" pitchFamily="18" charset="0"/>
              </a:rPr>
              <a:t>Дай попробовать – и я пойму”.</a:t>
            </a:r>
            <a:r>
              <a:rPr lang="ru-RU" sz="1300" dirty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  <a:r>
              <a:rPr lang="ru-RU" sz="1300" dirty="0">
                <a:latin typeface="Georgia" panose="02040502050405020303" pitchFamily="18" charset="0"/>
              </a:rPr>
              <a:t>Конфуций.</a:t>
            </a:r>
          </a:p>
          <a:p>
            <a:pPr lvl="0"/>
            <a:endParaRPr lang="ru-RU" sz="1300" dirty="0">
              <a:solidFill>
                <a:srgbClr val="666666"/>
              </a:solidFill>
              <a:latin typeface="Georgia" panose="02040502050405020303" pitchFamily="18" charset="0"/>
            </a:endParaRPr>
          </a:p>
          <a:p>
            <a:pPr lvl="0"/>
            <a:r>
              <a:rPr lang="ru-RU" sz="1300" b="1" dirty="0">
                <a:solidFill>
                  <a:srgbClr val="002060"/>
                </a:solidFill>
                <a:latin typeface="Georgia" panose="02040502050405020303" pitchFamily="18" charset="0"/>
              </a:rPr>
              <a:t>«Лучше один раз увидеть, чем сто раз услышать», </a:t>
            </a:r>
            <a:r>
              <a:rPr lang="ru-RU" sz="1300" dirty="0">
                <a:latin typeface="Georgia" panose="02040502050405020303" pitchFamily="18" charset="0"/>
              </a:rPr>
              <a:t>— гласит народная мудрость. </a:t>
            </a:r>
          </a:p>
          <a:p>
            <a:pPr lvl="0"/>
            <a:endParaRPr lang="ru-RU" sz="1300" dirty="0">
              <a:solidFill>
                <a:srgbClr val="666666"/>
              </a:solidFill>
              <a:latin typeface="Georgia" panose="02040502050405020303" pitchFamily="18" charset="0"/>
            </a:endParaRPr>
          </a:p>
          <a:p>
            <a:pPr lvl="0"/>
            <a:r>
              <a:rPr lang="ru-RU" sz="1300" b="1" dirty="0">
                <a:solidFill>
                  <a:srgbClr val="002060"/>
                </a:solidFill>
                <a:latin typeface="Georgia" panose="02040502050405020303" pitchFamily="18" charset="0"/>
              </a:rPr>
              <a:t>«Лучше один раз испытать, попробовать, сделать своими руками</a:t>
            </a:r>
            <a:r>
              <a:rPr lang="ru-RU" sz="1300" b="1" dirty="0">
                <a:solidFill>
                  <a:srgbClr val="666666"/>
                </a:solidFill>
                <a:latin typeface="Georgia" panose="02040502050405020303" pitchFamily="18" charset="0"/>
              </a:rPr>
              <a:t>», </a:t>
            </a:r>
            <a:r>
              <a:rPr lang="ru-RU" sz="1300" dirty="0">
                <a:latin typeface="Georgia" panose="02040502050405020303" pitchFamily="18" charset="0"/>
              </a:rPr>
              <a:t>— утверждают педагоги-практики.</a:t>
            </a:r>
          </a:p>
          <a:p>
            <a:pPr lvl="0"/>
            <a:endParaRPr lang="ru-RU" sz="1300" dirty="0">
              <a:solidFill>
                <a:srgbClr val="666666"/>
              </a:solidFill>
              <a:latin typeface="Georgia" panose="02040502050405020303" pitchFamily="18" charset="0"/>
            </a:endParaRPr>
          </a:p>
          <a:p>
            <a:pPr lvl="0" algn="just"/>
            <a:r>
              <a:rPr lang="ru-RU" sz="1300" b="1" dirty="0">
                <a:solidFill>
                  <a:srgbClr val="002060"/>
                </a:solidFill>
                <a:latin typeface="Georgia" panose="02040502050405020303" pitchFamily="18" charset="0"/>
              </a:rPr>
              <a:t>«Чем больше ребенок видит, слышит и переживает, чем больше он узнает и усваивает, чем большим количеством элементов действительности он располагает в своем опыте, тем значительнее и продуктивнее при других равных условиях будет его творческая деятельность», </a:t>
            </a:r>
            <a:r>
              <a:rPr lang="ru-RU" sz="1300" dirty="0">
                <a:latin typeface="Georgia" panose="02040502050405020303" pitchFamily="18" charset="0"/>
              </a:rPr>
              <a:t>— писал классик отечественной психологической науки Лев Семенович Выготский.</a:t>
            </a:r>
            <a:endParaRPr lang="ru-RU" sz="13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4961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9199" y="388393"/>
            <a:ext cx="99210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Какие качества необходимы современному выпускнику? </a:t>
            </a:r>
            <a:endParaRPr lang="ru-RU" sz="24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811628" y="850058"/>
            <a:ext cx="922556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1" indent="0" defTabSz="91440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alt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Georgia" panose="02040502050405020303" pitchFamily="18" charset="0"/>
              </a:rPr>
              <a:t> </a:t>
            </a: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Georgia" panose="02040502050405020303" pitchFamily="18" charset="0"/>
              </a:rPr>
              <a:t>Глубокие и прочные знания? </a:t>
            </a:r>
          </a:p>
          <a:p>
            <a:pPr marL="0" marR="0" lvl="0" indent="0" defTabSz="91440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Georgia" panose="02040502050405020303" pitchFamily="18" charset="0"/>
              </a:rPr>
              <a:t> Воспитанность?</a:t>
            </a:r>
          </a:p>
          <a:p>
            <a:pPr marL="0" marR="0" lvl="0" indent="0" defTabSz="91440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Georgia" panose="02040502050405020303" pitchFamily="18" charset="0"/>
              </a:rPr>
              <a:t> Интеллектуальные и творческие силы? </a:t>
            </a:r>
          </a:p>
          <a:p>
            <a:pPr marL="0" marR="0" lvl="0" indent="0" defTabSz="91440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Georgia" panose="02040502050405020303" pitchFamily="18" charset="0"/>
              </a:rPr>
              <a:t> Умение учиться?</a:t>
            </a:r>
          </a:p>
          <a:p>
            <a:pPr marL="0" marR="0" lvl="0" indent="0" defTabSz="91440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Georgia" panose="02040502050405020303" pitchFamily="18" charset="0"/>
              </a:rPr>
              <a:t> Способность к саморазвитию?....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Georgia" panose="02040502050405020303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88350" y="2547333"/>
            <a:ext cx="44823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200" b="1" dirty="0">
                <a:solidFill>
                  <a:srgbClr val="002060"/>
                </a:solidFill>
                <a:latin typeface="Georgia" panose="02040502050405020303" pitchFamily="18" charset="0"/>
                <a:ea typeface="+mj-ea"/>
                <a:cs typeface="Arial" panose="020B0604020202020204" pitchFamily="34" charset="0"/>
              </a:rPr>
              <a:t>Стать  счастливым!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77530" y="3132108"/>
            <a:ext cx="102043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 smtClean="0">
                <a:solidFill>
                  <a:srgbClr val="000000"/>
                </a:solidFill>
                <a:latin typeface="Georgia" panose="02040502050405020303" pitchFamily="18" charset="0"/>
              </a:rPr>
              <a:t>Найти свое место в жизни, приобрести верных друзей,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 smtClean="0">
                <a:solidFill>
                  <a:srgbClr val="000000"/>
                </a:solidFill>
                <a:latin typeface="Georgia" panose="02040502050405020303" pitchFamily="18" charset="0"/>
              </a:rPr>
              <a:t>построить семью, самореализоваться в выбранной профессии…</a:t>
            </a:r>
            <a:endParaRPr lang="ru-RU" altLang="ru-RU" b="1" dirty="0">
              <a:solidFill>
                <a:srgbClr val="000000"/>
              </a:solidFill>
              <a:latin typeface="Georgia" panose="02040502050405020303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7300" y="3778439"/>
            <a:ext cx="3759676" cy="2506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757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3543" y="953036"/>
            <a:ext cx="9144000" cy="831157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Деятельностный подход</a:t>
            </a:r>
            <a:endParaRPr lang="ru-RU" sz="4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96472" y="1914905"/>
            <a:ext cx="9144000" cy="3082097"/>
          </a:xfrm>
        </p:spPr>
        <p:txBody>
          <a:bodyPr>
            <a:normAutofit/>
          </a:bodyPr>
          <a:lstStyle/>
          <a:p>
            <a:pPr lv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метод обучения, при котором ребёнок не получает знания в готовом виде, а добывает их сам в процессе собственной учебно-познавательной 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деятельности.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8924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82838" y="482042"/>
            <a:ext cx="85558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3200" b="1" dirty="0">
                <a:solidFill>
                  <a:srgbClr val="00206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Основные задачи образования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309349" y="1066817"/>
            <a:ext cx="926420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sz="3200" b="1" dirty="0" smtClean="0">
                <a:solidFill>
                  <a:srgbClr val="000000"/>
                </a:solidFill>
                <a:latin typeface="Georgia" panose="02040502050405020303" pitchFamily="18" charset="0"/>
              </a:rPr>
              <a:t>           </a:t>
            </a:r>
            <a:r>
              <a:rPr lang="ru-RU" altLang="ru-RU" sz="2400" i="1" dirty="0" smtClean="0">
                <a:solidFill>
                  <a:schemeClr val="accent5">
                    <a:lumMod val="75000"/>
                  </a:schemeClr>
                </a:solidFill>
                <a:latin typeface="Georgia" panose="02040502050405020303" pitchFamily="18" charset="0"/>
              </a:rPr>
              <a:t>Не просто вооружить выпускника фиксированным набором знаний, а сформировать у него умение и желание учиться всю жизнь, работать в команде, способность к самоизменению и саморазвитию на основе рефлексивной самоорганизации.</a:t>
            </a:r>
            <a:endParaRPr lang="ru-RU" altLang="ru-RU" sz="2400" i="1" dirty="0">
              <a:solidFill>
                <a:schemeClr val="accent5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75890" y="3498252"/>
            <a:ext cx="957115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Деятельностный подход даёт ТРОЙНОЙ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эффект обучения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 algn="ctr">
              <a:spcBef>
                <a:spcPct val="0"/>
              </a:spcBef>
              <a:defRPr/>
            </a:pP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spcBef>
                <a:spcPct val="0"/>
              </a:spcBef>
              <a:buFont typeface="Wingdings" pitchFamily="2" charset="2"/>
              <a:buChar char="ü"/>
              <a:defRPr/>
            </a:pPr>
            <a:r>
              <a:rPr lang="ru-RU" sz="2800" dirty="0">
                <a:solidFill>
                  <a:srgbClr val="4472C4">
                    <a:lumMod val="75000"/>
                  </a:srgbClr>
                </a:solidFill>
                <a:latin typeface="Times New Roman"/>
              </a:rPr>
              <a:t>более качественное усвоение знаний</a:t>
            </a:r>
            <a:r>
              <a:rPr lang="ru-RU" sz="2800" dirty="0" smtClean="0">
                <a:solidFill>
                  <a:srgbClr val="4472C4">
                    <a:lumMod val="75000"/>
                  </a:srgbClr>
                </a:solidFill>
                <a:latin typeface="Times New Roman"/>
              </a:rPr>
              <a:t>,</a:t>
            </a:r>
            <a:endParaRPr lang="ru-RU" sz="2800" dirty="0">
              <a:solidFill>
                <a:srgbClr val="4472C4">
                  <a:lumMod val="75000"/>
                </a:srgbClr>
              </a:solidFill>
              <a:latin typeface="Times New Roman"/>
            </a:endParaRPr>
          </a:p>
          <a:p>
            <a:pPr lvl="0">
              <a:spcBef>
                <a:spcPct val="0"/>
              </a:spcBef>
              <a:buFont typeface="Wingdings" pitchFamily="2" charset="2"/>
              <a:buChar char="ü"/>
              <a:defRPr/>
            </a:pPr>
            <a:r>
              <a:rPr lang="ru-RU" sz="2800" dirty="0">
                <a:solidFill>
                  <a:srgbClr val="4472C4">
                    <a:lumMod val="75000"/>
                  </a:srgbClr>
                </a:solidFill>
                <a:latin typeface="Times New Roman"/>
              </a:rPr>
              <a:t>мощное развитие интеллекта и творческих способностей</a:t>
            </a:r>
            <a:r>
              <a:rPr lang="ru-RU" sz="2800" dirty="0" smtClean="0">
                <a:solidFill>
                  <a:srgbClr val="4472C4">
                    <a:lumMod val="75000"/>
                  </a:srgbClr>
                </a:solidFill>
                <a:latin typeface="Times New Roman"/>
              </a:rPr>
              <a:t>,</a:t>
            </a:r>
            <a:endParaRPr lang="ru-RU" sz="2800" dirty="0">
              <a:solidFill>
                <a:srgbClr val="4472C4">
                  <a:lumMod val="75000"/>
                </a:srgbClr>
              </a:solidFill>
              <a:latin typeface="Times New Roman"/>
            </a:endParaRPr>
          </a:p>
          <a:p>
            <a:pPr lvl="0">
              <a:spcBef>
                <a:spcPct val="0"/>
              </a:spcBef>
              <a:buFont typeface="Wingdings" pitchFamily="2" charset="2"/>
              <a:buChar char="ü"/>
              <a:defRPr/>
            </a:pPr>
            <a:r>
              <a:rPr lang="ru-RU" sz="2800" dirty="0">
                <a:solidFill>
                  <a:srgbClr val="4472C4">
                    <a:lumMod val="75000"/>
                  </a:srgbClr>
                </a:solidFill>
                <a:latin typeface="Times New Roman"/>
              </a:rPr>
              <a:t>воспитание активной личности.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327355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5686371"/>
              </p:ext>
            </p:extLst>
          </p:nvPr>
        </p:nvGraphicFramePr>
        <p:xfrm>
          <a:off x="1185930" y="1403796"/>
          <a:ext cx="10198995" cy="397032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17890"/>
                <a:gridCol w="2910625"/>
                <a:gridCol w="3670480"/>
              </a:tblGrid>
              <a:tr h="42003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bg1"/>
                          </a:solidFill>
                          <a:effectLst/>
                          <a:latin typeface="Georgia" panose="02040502050405020303" pitchFamily="18" charset="0"/>
                        </a:rPr>
                        <a:t>Объяснительный</a:t>
                      </a:r>
                      <a:br>
                        <a:rPr lang="ru-RU" sz="1200" b="1" dirty="0">
                          <a:solidFill>
                            <a:schemeClr val="bg1"/>
                          </a:solidFill>
                          <a:effectLst/>
                          <a:latin typeface="Georgia" panose="02040502050405020303" pitchFamily="18" charset="0"/>
                        </a:rPr>
                      </a:br>
                      <a:r>
                        <a:rPr lang="ru-RU" sz="1200" b="1" dirty="0">
                          <a:solidFill>
                            <a:schemeClr val="bg1"/>
                          </a:solidFill>
                          <a:effectLst/>
                          <a:latin typeface="Georgia" panose="02040502050405020303" pitchFamily="18" charset="0"/>
                        </a:rPr>
                        <a:t>способ обучения</a:t>
                      </a:r>
                      <a:endParaRPr lang="ru-RU" sz="1100" b="1" dirty="0">
                        <a:solidFill>
                          <a:schemeClr val="bg1"/>
                        </a:solidFill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Georgia" panose="02040502050405020303" pitchFamily="18" charset="0"/>
                        </a:rPr>
                        <a:t>Компоненты деятельности</a:t>
                      </a:r>
                      <a:endParaRPr lang="ru-RU" sz="1100" dirty="0">
                        <a:solidFill>
                          <a:schemeClr val="bg1"/>
                        </a:solidFill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Georgia" panose="02040502050405020303" pitchFamily="18" charset="0"/>
                        </a:rPr>
                        <a:t>Деятельностный</a:t>
                      </a:r>
                      <a:br>
                        <a:rPr lang="ru-RU" sz="1200" dirty="0">
                          <a:effectLst/>
                          <a:latin typeface="Georgia" panose="02040502050405020303" pitchFamily="18" charset="0"/>
                        </a:rPr>
                      </a:br>
                      <a:r>
                        <a:rPr lang="ru-RU" sz="1200" dirty="0">
                          <a:effectLst/>
                          <a:latin typeface="Georgia" panose="02040502050405020303" pitchFamily="18" charset="0"/>
                        </a:rPr>
                        <a:t>способ обучения</a:t>
                      </a:r>
                      <a:endParaRPr lang="ru-RU" sz="1100" dirty="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78485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Задаётся педагогом, может декларироваться лицом, его заменяющим (старшеклассником)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i="1" dirty="0"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1. </a:t>
                      </a:r>
                      <a:r>
                        <a:rPr lang="ru-RU" sz="1200" b="1" i="1" dirty="0"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Цель</a:t>
                      </a:r>
                      <a:r>
                        <a:rPr lang="ru-RU" sz="1200" i="1" dirty="0"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 — модель желаемого будущего, предполагаемый результат</a:t>
                      </a:r>
                      <a:endParaRPr lang="ru-RU" sz="1100" i="1" dirty="0">
                        <a:solidFill>
                          <a:schemeClr val="tx1"/>
                        </a:solidFill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Georgia" panose="02040502050405020303" pitchFamily="18" charset="0"/>
                        </a:rPr>
                        <a:t>В процессе проблематизации обеспечивается внутреннее принятие учащимися цели предстоящей деятельности</a:t>
                      </a:r>
                      <a:endParaRPr lang="ru-RU" sz="1100" dirty="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200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Используются внешние мотивы деятельности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i="1" dirty="0"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2.  </a:t>
                      </a:r>
                      <a:r>
                        <a:rPr lang="ru-RU" sz="1200" b="1" i="1" dirty="0"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Мотивы</a:t>
                      </a:r>
                      <a:r>
                        <a:rPr lang="ru-RU" sz="1200" i="1" dirty="0"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 - побудители к деятельности</a:t>
                      </a:r>
                      <a:endParaRPr lang="ru-RU" sz="1100" i="1" dirty="0">
                        <a:solidFill>
                          <a:schemeClr val="tx1"/>
                        </a:solidFill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Georgia" panose="02040502050405020303" pitchFamily="18" charset="0"/>
                        </a:rPr>
                        <a:t>Опора на внутренние мотивы деятельности</a:t>
                      </a:r>
                      <a:endParaRPr lang="ru-RU" sz="1100" dirty="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62716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Выбираются педагогом,  часто используются привычные, независимо от поставленной цели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i="1" dirty="0"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3.  </a:t>
                      </a:r>
                      <a:r>
                        <a:rPr lang="ru-RU" sz="1200" b="1" i="1" dirty="0"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Средства</a:t>
                      </a:r>
                      <a:r>
                        <a:rPr lang="ru-RU" sz="1200" i="1" dirty="0"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 - способы, с помощью которых осуществляется деятельность</a:t>
                      </a:r>
                      <a:endParaRPr lang="ru-RU" sz="1100" i="1" dirty="0">
                        <a:solidFill>
                          <a:schemeClr val="tx1"/>
                        </a:solidFill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Georgia" panose="02040502050405020303" pitchFamily="18" charset="0"/>
                        </a:rPr>
                        <a:t>Совместный с учащимися выбор разнообразных обучающих средств, адекватных цели</a:t>
                      </a:r>
                      <a:endParaRPr lang="ru-RU" sz="1100" dirty="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626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Организуются инвариантные действия, предусмотренные учителем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i="1" dirty="0"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4. </a:t>
                      </a:r>
                      <a:r>
                        <a:rPr lang="ru-RU" sz="1200" b="1" i="1" dirty="0"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Действия</a:t>
                      </a:r>
                      <a:r>
                        <a:rPr lang="ru-RU" sz="1200" i="1" dirty="0"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 -  основной элемент деятельности</a:t>
                      </a:r>
                      <a:endParaRPr lang="ru-RU" sz="1100" i="1" dirty="0">
                        <a:solidFill>
                          <a:schemeClr val="tx1"/>
                        </a:solidFill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Georgia" panose="02040502050405020303" pitchFamily="18" charset="0"/>
                        </a:rPr>
                        <a:t>Вариативность действий, создание ситуации выбора в соответствии с возможностями ученика</a:t>
                      </a:r>
                      <a:endParaRPr lang="ru-RU" sz="1100" dirty="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277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Прослеживается внешний результат, главным образом, уровень освоения знаний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i="1" dirty="0"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5.  </a:t>
                      </a:r>
                      <a:r>
                        <a:rPr lang="ru-RU" sz="1200" b="1" i="1" dirty="0"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Результат</a:t>
                      </a:r>
                      <a:r>
                        <a:rPr lang="ru-RU" sz="1200" i="1" dirty="0"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 - материальный или духовный продукт</a:t>
                      </a:r>
                      <a:endParaRPr lang="ru-RU" sz="1100" i="1" dirty="0">
                        <a:solidFill>
                          <a:schemeClr val="tx1"/>
                        </a:solidFill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Georgia" panose="02040502050405020303" pitchFamily="18" charset="0"/>
                        </a:rPr>
                        <a:t>Главное - внутренние позитивные личностные изменения в процессе учения</a:t>
                      </a:r>
                      <a:endParaRPr lang="ru-RU" sz="1100" dirty="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5277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Сравнение полученного результата с общепринятыми эталонами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i="1" dirty="0"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6.  </a:t>
                      </a:r>
                      <a:r>
                        <a:rPr lang="ru-RU" sz="1200" b="1" i="1" dirty="0"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Оценка </a:t>
                      </a:r>
                      <a:r>
                        <a:rPr lang="ru-RU" sz="1200" i="1" dirty="0">
                          <a:solidFill>
                            <a:schemeClr val="tx1"/>
                          </a:solidFill>
                          <a:effectLst/>
                          <a:latin typeface="Georgia" panose="02040502050405020303" pitchFamily="18" charset="0"/>
                        </a:rPr>
                        <a:t>- критерий достижения цели</a:t>
                      </a:r>
                      <a:endParaRPr lang="ru-RU" sz="1100" i="1" dirty="0">
                        <a:solidFill>
                          <a:schemeClr val="tx1"/>
                        </a:solidFill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Georgia" panose="02040502050405020303" pitchFamily="18" charset="0"/>
                        </a:rPr>
                        <a:t>Самооценка на основе применения индивидуальных эталонов достижения</a:t>
                      </a:r>
                      <a:endParaRPr lang="ru-RU" sz="1100" dirty="0">
                        <a:effectLst/>
                        <a:latin typeface="Georgia" panose="0204050205040502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971541" y="449689"/>
            <a:ext cx="8627772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Сравним традиционный (объяснительный) и деятельностный способы обучения.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Georgia" panose="02040502050405020303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Механизмы организации учебного процесса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традиционном и деятельностном способах обучения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anose="02040502050405020303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703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54051" y="616606"/>
            <a:ext cx="9135414" cy="50149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5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Как </a:t>
            </a:r>
            <a:r>
              <a:rPr lang="ru-RU" sz="15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видим, </a:t>
            </a:r>
            <a:r>
              <a:rPr lang="ru-RU" sz="1500" b="1" dirty="0">
                <a:solidFill>
                  <a:schemeClr val="accent5">
                    <a:lumMod val="75000"/>
                  </a:schemeClr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объяснительно-иллюстративном способе обучения </a:t>
            </a:r>
            <a:r>
              <a:rPr lang="ru-RU" sz="15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деятельность задаётся учителем извне, а потому чаще всего не воспринимается школьниками и становится для них безразличной, а иногда и нежелательной. Все компоненты деятельности оказываются в руках учителя, личность школьника здесь не представлена, более того, она может восприниматься и как нечто, тормозящее действия учителя. Педагог организует свою деятельность, транслирует готовое содержание, контролирует и оценивает его усвоение. В обязанности ученика входит лишь выполнение предложенных учителем репродуктивных действий.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5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lang="ru-RU" sz="1500" b="1" dirty="0">
                <a:solidFill>
                  <a:schemeClr val="accent5">
                    <a:lumMod val="75000"/>
                  </a:schemeClr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1500" b="1" dirty="0" smtClean="0">
                <a:solidFill>
                  <a:schemeClr val="accent5">
                    <a:lumMod val="75000"/>
                  </a:schemeClr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основе </a:t>
            </a:r>
            <a:r>
              <a:rPr lang="ru-RU" sz="1500" b="1" dirty="0">
                <a:solidFill>
                  <a:schemeClr val="accent5">
                    <a:lumMod val="75000"/>
                  </a:schemeClr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деятельностного способа обучения </a:t>
            </a:r>
            <a:r>
              <a:rPr lang="ru-RU" sz="15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личностное включение школьника в процесс, когда компоненты деятельности им самим направляются и контролируются. Учебный процесс протекает в условиях мотивированного включения школьника в познавательную деятельность, которая становится желаемой, привлекательной для школьников, приносящей удовлетворение от участия в ней. Ученик сам оперирует учебным содержанием и только в этом случае оно усваивается осознанно и прочно, а также идёт процесс развития интеллекта ученика, формируется способность к самообучению, самообразованию, самоорганизации. При данном способе обучения обеспечивается комфортное психологическое самочувствие обучающих и обучающихся, резкое снижение конфликтных ситуаций на уроках. Создаются благоприятные предпосылки для повышения уровня общекультурной подготовки школьников, развития их творческого потенциала. Психологически грамотно организованный процесс обучения обеспечивает возможность формирования иного типа личности: человека знающего, коммуникабельного, рефлектирующего, способного к саморазвитию.</a:t>
            </a:r>
            <a:endParaRPr lang="ru-RU" sz="15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574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668872672"/>
              </p:ext>
            </p:extLst>
          </p:nvPr>
        </p:nvGraphicFramePr>
        <p:xfrm>
          <a:off x="1738648" y="901521"/>
          <a:ext cx="4018208" cy="5215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533778491"/>
              </p:ext>
            </p:extLst>
          </p:nvPr>
        </p:nvGraphicFramePr>
        <p:xfrm>
          <a:off x="6413679" y="901521"/>
          <a:ext cx="3567448" cy="44947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1644202" y="255190"/>
            <a:ext cx="95604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Реализация </a:t>
            </a:r>
            <a:r>
              <a:rPr lang="ru-RU" sz="2000" b="1" dirty="0">
                <a:solidFill>
                  <a:srgbClr val="002060"/>
                </a:solidFill>
                <a:latin typeface="Georgia" panose="02040502050405020303" pitchFamily="18" charset="0"/>
              </a:rPr>
              <a:t>технологии системно-деятельностного метода </a:t>
            </a:r>
            <a:endParaRPr lang="ru-RU" sz="20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в </a:t>
            </a:r>
            <a:r>
              <a:rPr lang="ru-RU" sz="2000" b="1" dirty="0">
                <a:solidFill>
                  <a:srgbClr val="002060"/>
                </a:solidFill>
                <a:latin typeface="Georgia" panose="02040502050405020303" pitchFamily="18" charset="0"/>
              </a:rPr>
              <a:t>практическом преподавании </a:t>
            </a:r>
            <a:r>
              <a:rPr lang="ru-RU" sz="20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обеспечивается через :</a:t>
            </a:r>
            <a:endParaRPr lang="ru-RU" sz="20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080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160358" cy="45083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sz="2000" b="1" dirty="0">
                <a:solidFill>
                  <a:srgbClr val="002060"/>
                </a:solidFill>
                <a:latin typeface="Georgia" panose="02040502050405020303" pitchFamily="18" charset="0"/>
              </a:rPr>
              <a:t>ХАРАКТЕРИСТИКА СОВРЕМЕННОГО УРОКА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611699" y="1304329"/>
            <a:ext cx="2362200" cy="1600200"/>
            <a:chOff x="2243" y="2346"/>
            <a:chExt cx="1278" cy="1376"/>
          </a:xfrm>
        </p:grpSpPr>
        <p:sp>
          <p:nvSpPr>
            <p:cNvPr id="33796" name="AutoShape 4"/>
            <p:cNvSpPr>
              <a:spLocks noChangeArrowheads="1"/>
            </p:cNvSpPr>
            <p:nvPr/>
          </p:nvSpPr>
          <p:spPr bwMode="gray">
            <a:xfrm rot="5400000">
              <a:off x="2195" y="2396"/>
              <a:ext cx="1374" cy="1278"/>
            </a:xfrm>
            <a:prstGeom prst="roundRect">
              <a:avLst>
                <a:gd name="adj" fmla="val 19894"/>
              </a:avLst>
            </a:prstGeom>
            <a:gradFill rotWithShape="1">
              <a:gsLst>
                <a:gs pos="0">
                  <a:srgbClr val="FFFFFF">
                    <a:gamma/>
                    <a:shade val="78824"/>
                    <a:invGamma/>
                    <a:alpha val="98000"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78824"/>
                    <a:invGamma/>
                    <a:alpha val="98000"/>
                  </a:srgbClr>
                </a:gs>
              </a:gsLst>
              <a:lin ang="5400000" scaled="1"/>
            </a:gradFill>
            <a:ln w="38100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3783" name="Freeform 5"/>
            <p:cNvSpPr>
              <a:spLocks/>
            </p:cNvSpPr>
            <p:nvPr/>
          </p:nvSpPr>
          <p:spPr bwMode="gray">
            <a:xfrm>
              <a:off x="2253" y="2346"/>
              <a:ext cx="1261" cy="303"/>
            </a:xfrm>
            <a:custGeom>
              <a:avLst/>
              <a:gdLst>
                <a:gd name="T0" fmla="*/ 6 w 1261"/>
                <a:gd name="T1" fmla="*/ 297 h 303"/>
                <a:gd name="T2" fmla="*/ 18 w 1261"/>
                <a:gd name="T3" fmla="*/ 174 h 303"/>
                <a:gd name="T4" fmla="*/ 171 w 1261"/>
                <a:gd name="T5" fmla="*/ 30 h 303"/>
                <a:gd name="T6" fmla="*/ 352 w 1261"/>
                <a:gd name="T7" fmla="*/ 13 h 303"/>
                <a:gd name="T8" fmla="*/ 922 w 1261"/>
                <a:gd name="T9" fmla="*/ 10 h 303"/>
                <a:gd name="T10" fmla="*/ 1061 w 1261"/>
                <a:gd name="T11" fmla="*/ 12 h 303"/>
                <a:gd name="T12" fmla="*/ 1251 w 1261"/>
                <a:gd name="T13" fmla="*/ 190 h 303"/>
                <a:gd name="T14" fmla="*/ 1257 w 1261"/>
                <a:gd name="T15" fmla="*/ 303 h 303"/>
                <a:gd name="T16" fmla="*/ 6 w 1261"/>
                <a:gd name="T17" fmla="*/ 297 h 30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61"/>
                <a:gd name="T28" fmla="*/ 0 h 303"/>
                <a:gd name="T29" fmla="*/ 1261 w 1261"/>
                <a:gd name="T30" fmla="*/ 303 h 30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61" h="303">
                  <a:moveTo>
                    <a:pt x="6" y="297"/>
                  </a:moveTo>
                  <a:cubicBezTo>
                    <a:pt x="6" y="297"/>
                    <a:pt x="0" y="225"/>
                    <a:pt x="18" y="174"/>
                  </a:cubicBezTo>
                  <a:cubicBezTo>
                    <a:pt x="36" y="123"/>
                    <a:pt x="105" y="45"/>
                    <a:pt x="171" y="30"/>
                  </a:cubicBezTo>
                  <a:cubicBezTo>
                    <a:pt x="237" y="15"/>
                    <a:pt x="227" y="16"/>
                    <a:pt x="352" y="13"/>
                  </a:cubicBezTo>
                  <a:cubicBezTo>
                    <a:pt x="477" y="10"/>
                    <a:pt x="804" y="10"/>
                    <a:pt x="922" y="10"/>
                  </a:cubicBezTo>
                  <a:cubicBezTo>
                    <a:pt x="1039" y="10"/>
                    <a:pt x="988" y="0"/>
                    <a:pt x="1061" y="12"/>
                  </a:cubicBezTo>
                  <a:cubicBezTo>
                    <a:pt x="1133" y="24"/>
                    <a:pt x="1206" y="83"/>
                    <a:pt x="1251" y="190"/>
                  </a:cubicBezTo>
                  <a:cubicBezTo>
                    <a:pt x="1261" y="263"/>
                    <a:pt x="1257" y="303"/>
                    <a:pt x="1257" y="303"/>
                  </a:cubicBezTo>
                  <a:lnTo>
                    <a:pt x="6" y="297"/>
                  </a:lnTo>
                  <a:close/>
                </a:path>
              </a:pathLst>
            </a:custGeom>
            <a:solidFill>
              <a:schemeClr val="hlink">
                <a:alpha val="50195"/>
              </a:schemeClr>
            </a:solidFill>
            <a:ln w="38100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3784" name="Rectangle 6"/>
            <p:cNvSpPr>
              <a:spLocks noChangeArrowheads="1"/>
            </p:cNvSpPr>
            <p:nvPr/>
          </p:nvSpPr>
          <p:spPr bwMode="gray">
            <a:xfrm>
              <a:off x="2805" y="2402"/>
              <a:ext cx="99" cy="31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1C1C1C"/>
                </a:solidFill>
              </a:endParaRPr>
            </a:p>
          </p:txBody>
        </p:sp>
        <p:sp>
          <p:nvSpPr>
            <p:cNvPr id="73785" name="Text Box 7"/>
            <p:cNvSpPr txBox="1">
              <a:spLocks noChangeArrowheads="1"/>
            </p:cNvSpPr>
            <p:nvPr/>
          </p:nvSpPr>
          <p:spPr bwMode="gray">
            <a:xfrm>
              <a:off x="2243" y="2775"/>
              <a:ext cx="1267" cy="25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300">
                <a:solidFill>
                  <a:srgbClr val="1C1C1C"/>
                </a:solidFill>
              </a:endParaRPr>
            </a:p>
          </p:txBody>
        </p:sp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4611560" y="742003"/>
            <a:ext cx="2895600" cy="1524000"/>
            <a:chOff x="3947" y="2348"/>
            <a:chExt cx="1278" cy="1374"/>
          </a:xfrm>
        </p:grpSpPr>
        <p:sp>
          <p:nvSpPr>
            <p:cNvPr id="33801" name="AutoShape 9"/>
            <p:cNvSpPr>
              <a:spLocks noChangeArrowheads="1"/>
            </p:cNvSpPr>
            <p:nvPr/>
          </p:nvSpPr>
          <p:spPr bwMode="gray">
            <a:xfrm rot="5400000">
              <a:off x="3899" y="2396"/>
              <a:ext cx="1374" cy="1278"/>
            </a:xfrm>
            <a:prstGeom prst="roundRect">
              <a:avLst>
                <a:gd name="adj" fmla="val 19894"/>
              </a:avLst>
            </a:prstGeom>
            <a:gradFill rotWithShape="1">
              <a:gsLst>
                <a:gs pos="0">
                  <a:srgbClr val="FFFFFF">
                    <a:gamma/>
                    <a:shade val="78824"/>
                    <a:invGamma/>
                    <a:alpha val="98000"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78824"/>
                    <a:invGamma/>
                    <a:alpha val="98000"/>
                  </a:srgbClr>
                </a:gs>
              </a:gsLst>
              <a:lin ang="5400000" scaled="1"/>
            </a:gradFill>
            <a:ln w="38100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3777" name="Freeform 10"/>
            <p:cNvSpPr>
              <a:spLocks/>
            </p:cNvSpPr>
            <p:nvPr/>
          </p:nvSpPr>
          <p:spPr bwMode="gray">
            <a:xfrm>
              <a:off x="3954" y="2358"/>
              <a:ext cx="1260" cy="292"/>
            </a:xfrm>
            <a:custGeom>
              <a:avLst/>
              <a:gdLst>
                <a:gd name="T0" fmla="*/ 5 w 1260"/>
                <a:gd name="T1" fmla="*/ 292 h 292"/>
                <a:gd name="T2" fmla="*/ 192 w 1260"/>
                <a:gd name="T3" fmla="*/ 0 h 292"/>
                <a:gd name="T4" fmla="*/ 1060 w 1260"/>
                <a:gd name="T5" fmla="*/ 0 h 292"/>
                <a:gd name="T6" fmla="*/ 1254 w 1260"/>
                <a:gd name="T7" fmla="*/ 291 h 292"/>
                <a:gd name="T8" fmla="*/ 5 w 1260"/>
                <a:gd name="T9" fmla="*/ 292 h 29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60"/>
                <a:gd name="T16" fmla="*/ 0 h 292"/>
                <a:gd name="T17" fmla="*/ 1260 w 1260"/>
                <a:gd name="T18" fmla="*/ 292 h 29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60" h="292">
                  <a:moveTo>
                    <a:pt x="5" y="292"/>
                  </a:moveTo>
                  <a:cubicBezTo>
                    <a:pt x="0" y="270"/>
                    <a:pt x="16" y="49"/>
                    <a:pt x="192" y="0"/>
                  </a:cubicBezTo>
                  <a:lnTo>
                    <a:pt x="1060" y="0"/>
                  </a:lnTo>
                  <a:cubicBezTo>
                    <a:pt x="1241" y="48"/>
                    <a:pt x="1260" y="186"/>
                    <a:pt x="1254" y="291"/>
                  </a:cubicBezTo>
                  <a:lnTo>
                    <a:pt x="5" y="292"/>
                  </a:lnTo>
                  <a:close/>
                </a:path>
              </a:pathLst>
            </a:custGeom>
            <a:solidFill>
              <a:schemeClr val="folHlink">
                <a:alpha val="50195"/>
              </a:schemeClr>
            </a:solidFill>
            <a:ln w="38100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3778" name="Rectangle 11"/>
            <p:cNvSpPr>
              <a:spLocks noChangeArrowheads="1"/>
            </p:cNvSpPr>
            <p:nvPr/>
          </p:nvSpPr>
          <p:spPr bwMode="gray">
            <a:xfrm>
              <a:off x="4547" y="2384"/>
              <a:ext cx="81" cy="33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1C1C1C"/>
                </a:solidFill>
              </a:endParaRPr>
            </a:p>
          </p:txBody>
        </p:sp>
        <p:sp>
          <p:nvSpPr>
            <p:cNvPr id="73779" name="Text Box 12"/>
            <p:cNvSpPr txBox="1">
              <a:spLocks noChangeArrowheads="1"/>
            </p:cNvSpPr>
            <p:nvPr/>
          </p:nvSpPr>
          <p:spPr bwMode="gray">
            <a:xfrm>
              <a:off x="3947" y="2775"/>
              <a:ext cx="1267" cy="26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300">
                <a:solidFill>
                  <a:srgbClr val="1C1C1C"/>
                </a:solidFill>
              </a:endParaRP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7767882" y="1362029"/>
            <a:ext cx="2438400" cy="1524000"/>
            <a:chOff x="515" y="2347"/>
            <a:chExt cx="1278" cy="1375"/>
          </a:xfrm>
        </p:grpSpPr>
        <p:sp>
          <p:nvSpPr>
            <p:cNvPr id="33806" name="AutoShape 14"/>
            <p:cNvSpPr>
              <a:spLocks noChangeArrowheads="1"/>
            </p:cNvSpPr>
            <p:nvPr/>
          </p:nvSpPr>
          <p:spPr bwMode="gray">
            <a:xfrm rot="5400000">
              <a:off x="467" y="2396"/>
              <a:ext cx="1374" cy="1278"/>
            </a:xfrm>
            <a:prstGeom prst="roundRect">
              <a:avLst>
                <a:gd name="adj" fmla="val 19894"/>
              </a:avLst>
            </a:prstGeom>
            <a:gradFill rotWithShape="1">
              <a:gsLst>
                <a:gs pos="0">
                  <a:srgbClr val="FFFFFF">
                    <a:gamma/>
                    <a:shade val="78824"/>
                    <a:invGamma/>
                    <a:alpha val="98000"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78824"/>
                    <a:invGamma/>
                    <a:alpha val="98000"/>
                  </a:srgbClr>
                </a:gs>
              </a:gsLst>
              <a:lin ang="5400000" scaled="1"/>
            </a:gradFill>
            <a:ln w="38100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3771" name="Freeform 15"/>
            <p:cNvSpPr>
              <a:spLocks/>
            </p:cNvSpPr>
            <p:nvPr/>
          </p:nvSpPr>
          <p:spPr bwMode="gray">
            <a:xfrm>
              <a:off x="522" y="2347"/>
              <a:ext cx="1264" cy="303"/>
            </a:xfrm>
            <a:custGeom>
              <a:avLst/>
              <a:gdLst>
                <a:gd name="T0" fmla="*/ 5 w 1270"/>
                <a:gd name="T1" fmla="*/ 303 h 303"/>
                <a:gd name="T2" fmla="*/ 21 w 1270"/>
                <a:gd name="T3" fmla="*/ 177 h 303"/>
                <a:gd name="T4" fmla="*/ 166 w 1270"/>
                <a:gd name="T5" fmla="*/ 22 h 303"/>
                <a:gd name="T6" fmla="*/ 349 w 1270"/>
                <a:gd name="T7" fmla="*/ 11 h 303"/>
                <a:gd name="T8" fmla="*/ 908 w 1270"/>
                <a:gd name="T9" fmla="*/ 12 h 303"/>
                <a:gd name="T10" fmla="*/ 1040 w 1270"/>
                <a:gd name="T11" fmla="*/ 14 h 303"/>
                <a:gd name="T12" fmla="*/ 1224 w 1270"/>
                <a:gd name="T13" fmla="*/ 189 h 303"/>
                <a:gd name="T14" fmla="*/ 1230 w 1270"/>
                <a:gd name="T15" fmla="*/ 302 h 303"/>
                <a:gd name="T16" fmla="*/ 5 w 1270"/>
                <a:gd name="T17" fmla="*/ 303 h 30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70"/>
                <a:gd name="T28" fmla="*/ 0 h 303"/>
                <a:gd name="T29" fmla="*/ 1270 w 1270"/>
                <a:gd name="T30" fmla="*/ 303 h 30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70" h="303">
                  <a:moveTo>
                    <a:pt x="5" y="303"/>
                  </a:moveTo>
                  <a:cubicBezTo>
                    <a:pt x="5" y="303"/>
                    <a:pt x="0" y="253"/>
                    <a:pt x="21" y="177"/>
                  </a:cubicBezTo>
                  <a:cubicBezTo>
                    <a:pt x="48" y="130"/>
                    <a:pt x="69" y="44"/>
                    <a:pt x="172" y="22"/>
                  </a:cubicBezTo>
                  <a:cubicBezTo>
                    <a:pt x="275" y="0"/>
                    <a:pt x="235" y="13"/>
                    <a:pt x="361" y="11"/>
                  </a:cubicBezTo>
                  <a:cubicBezTo>
                    <a:pt x="487" y="9"/>
                    <a:pt x="813" y="12"/>
                    <a:pt x="932" y="12"/>
                  </a:cubicBezTo>
                  <a:cubicBezTo>
                    <a:pt x="1050" y="12"/>
                    <a:pt x="998" y="2"/>
                    <a:pt x="1070" y="14"/>
                  </a:cubicBezTo>
                  <a:cubicBezTo>
                    <a:pt x="1143" y="26"/>
                    <a:pt x="1215" y="84"/>
                    <a:pt x="1260" y="189"/>
                  </a:cubicBezTo>
                  <a:cubicBezTo>
                    <a:pt x="1270" y="262"/>
                    <a:pt x="1266" y="302"/>
                    <a:pt x="1266" y="302"/>
                  </a:cubicBezTo>
                  <a:lnTo>
                    <a:pt x="5" y="303"/>
                  </a:lnTo>
                  <a:close/>
                </a:path>
              </a:pathLst>
            </a:custGeom>
            <a:solidFill>
              <a:schemeClr val="accent2">
                <a:alpha val="50195"/>
              </a:schemeClr>
            </a:solidFill>
            <a:ln w="38100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3772" name="Rectangle 16"/>
            <p:cNvSpPr>
              <a:spLocks noChangeArrowheads="1"/>
            </p:cNvSpPr>
            <p:nvPr/>
          </p:nvSpPr>
          <p:spPr bwMode="gray">
            <a:xfrm>
              <a:off x="1053" y="2401"/>
              <a:ext cx="147" cy="3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1C1C1C"/>
                </a:solidFill>
              </a:endParaRPr>
            </a:p>
          </p:txBody>
        </p:sp>
        <p:sp>
          <p:nvSpPr>
            <p:cNvPr id="73773" name="Text Box 17"/>
            <p:cNvSpPr txBox="1">
              <a:spLocks noChangeArrowheads="1"/>
            </p:cNvSpPr>
            <p:nvPr/>
          </p:nvSpPr>
          <p:spPr bwMode="gray">
            <a:xfrm>
              <a:off x="515" y="2774"/>
              <a:ext cx="1267" cy="26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300">
                <a:solidFill>
                  <a:srgbClr val="1C1C1C"/>
                </a:solidFill>
              </a:endParaRPr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8072705" y="3644705"/>
            <a:ext cx="2286000" cy="1600200"/>
            <a:chOff x="2243" y="2346"/>
            <a:chExt cx="1278" cy="1376"/>
          </a:xfrm>
        </p:grpSpPr>
        <p:sp>
          <p:nvSpPr>
            <p:cNvPr id="33811" name="AutoShape 19"/>
            <p:cNvSpPr>
              <a:spLocks noChangeArrowheads="1"/>
            </p:cNvSpPr>
            <p:nvPr/>
          </p:nvSpPr>
          <p:spPr bwMode="gray">
            <a:xfrm rot="5400000">
              <a:off x="2195" y="2396"/>
              <a:ext cx="1374" cy="1278"/>
            </a:xfrm>
            <a:prstGeom prst="roundRect">
              <a:avLst>
                <a:gd name="adj" fmla="val 19894"/>
              </a:avLst>
            </a:prstGeom>
            <a:gradFill rotWithShape="1">
              <a:gsLst>
                <a:gs pos="0">
                  <a:srgbClr val="FFFFFF">
                    <a:gamma/>
                    <a:shade val="78824"/>
                    <a:invGamma/>
                    <a:alpha val="98000"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78824"/>
                    <a:invGamma/>
                    <a:alpha val="98000"/>
                  </a:srgbClr>
                </a:gs>
              </a:gsLst>
              <a:lin ang="5400000" scaled="1"/>
            </a:gradFill>
            <a:ln w="38100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3765" name="Freeform 20"/>
            <p:cNvSpPr>
              <a:spLocks/>
            </p:cNvSpPr>
            <p:nvPr/>
          </p:nvSpPr>
          <p:spPr bwMode="gray">
            <a:xfrm>
              <a:off x="2253" y="2346"/>
              <a:ext cx="1261" cy="303"/>
            </a:xfrm>
            <a:custGeom>
              <a:avLst/>
              <a:gdLst>
                <a:gd name="T0" fmla="*/ 6 w 1261"/>
                <a:gd name="T1" fmla="*/ 297 h 303"/>
                <a:gd name="T2" fmla="*/ 18 w 1261"/>
                <a:gd name="T3" fmla="*/ 174 h 303"/>
                <a:gd name="T4" fmla="*/ 171 w 1261"/>
                <a:gd name="T5" fmla="*/ 30 h 303"/>
                <a:gd name="T6" fmla="*/ 352 w 1261"/>
                <a:gd name="T7" fmla="*/ 13 h 303"/>
                <a:gd name="T8" fmla="*/ 922 w 1261"/>
                <a:gd name="T9" fmla="*/ 10 h 303"/>
                <a:gd name="T10" fmla="*/ 1061 w 1261"/>
                <a:gd name="T11" fmla="*/ 12 h 303"/>
                <a:gd name="T12" fmla="*/ 1251 w 1261"/>
                <a:gd name="T13" fmla="*/ 190 h 303"/>
                <a:gd name="T14" fmla="*/ 1257 w 1261"/>
                <a:gd name="T15" fmla="*/ 303 h 303"/>
                <a:gd name="T16" fmla="*/ 6 w 1261"/>
                <a:gd name="T17" fmla="*/ 297 h 30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61"/>
                <a:gd name="T28" fmla="*/ 0 h 303"/>
                <a:gd name="T29" fmla="*/ 1261 w 1261"/>
                <a:gd name="T30" fmla="*/ 303 h 30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61" h="303">
                  <a:moveTo>
                    <a:pt x="6" y="297"/>
                  </a:moveTo>
                  <a:cubicBezTo>
                    <a:pt x="6" y="297"/>
                    <a:pt x="0" y="225"/>
                    <a:pt x="18" y="174"/>
                  </a:cubicBezTo>
                  <a:cubicBezTo>
                    <a:pt x="36" y="123"/>
                    <a:pt x="105" y="45"/>
                    <a:pt x="171" y="30"/>
                  </a:cubicBezTo>
                  <a:cubicBezTo>
                    <a:pt x="237" y="15"/>
                    <a:pt x="227" y="16"/>
                    <a:pt x="352" y="13"/>
                  </a:cubicBezTo>
                  <a:cubicBezTo>
                    <a:pt x="477" y="10"/>
                    <a:pt x="804" y="10"/>
                    <a:pt x="922" y="10"/>
                  </a:cubicBezTo>
                  <a:cubicBezTo>
                    <a:pt x="1039" y="10"/>
                    <a:pt x="988" y="0"/>
                    <a:pt x="1061" y="12"/>
                  </a:cubicBezTo>
                  <a:cubicBezTo>
                    <a:pt x="1133" y="24"/>
                    <a:pt x="1206" y="83"/>
                    <a:pt x="1251" y="190"/>
                  </a:cubicBezTo>
                  <a:cubicBezTo>
                    <a:pt x="1261" y="263"/>
                    <a:pt x="1257" y="303"/>
                    <a:pt x="1257" y="303"/>
                  </a:cubicBezTo>
                  <a:lnTo>
                    <a:pt x="6" y="297"/>
                  </a:lnTo>
                  <a:close/>
                </a:path>
              </a:pathLst>
            </a:custGeom>
            <a:solidFill>
              <a:schemeClr val="hlink">
                <a:alpha val="50195"/>
              </a:schemeClr>
            </a:solidFill>
            <a:ln w="38100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3766" name="Rectangle 21"/>
            <p:cNvSpPr>
              <a:spLocks noChangeArrowheads="1"/>
            </p:cNvSpPr>
            <p:nvPr/>
          </p:nvSpPr>
          <p:spPr bwMode="gray">
            <a:xfrm>
              <a:off x="2803" y="2402"/>
              <a:ext cx="103" cy="31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1C1C1C"/>
                </a:solidFill>
              </a:endParaRPr>
            </a:p>
          </p:txBody>
        </p:sp>
        <p:sp>
          <p:nvSpPr>
            <p:cNvPr id="73767" name="Text Box 22"/>
            <p:cNvSpPr txBox="1">
              <a:spLocks noChangeArrowheads="1"/>
            </p:cNvSpPr>
            <p:nvPr/>
          </p:nvSpPr>
          <p:spPr bwMode="gray">
            <a:xfrm>
              <a:off x="2243" y="2775"/>
              <a:ext cx="1267" cy="25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300">
                <a:solidFill>
                  <a:srgbClr val="1C1C1C"/>
                </a:solidFill>
              </a:endParaRPr>
            </a:p>
          </p:txBody>
        </p:sp>
      </p:grpSp>
      <p:grpSp>
        <p:nvGrpSpPr>
          <p:cNvPr id="6" name="Group 23"/>
          <p:cNvGrpSpPr>
            <a:grpSpLocks/>
          </p:cNvGrpSpPr>
          <p:nvPr/>
        </p:nvGrpSpPr>
        <p:grpSpPr bwMode="auto">
          <a:xfrm>
            <a:off x="1843352" y="3553465"/>
            <a:ext cx="2209800" cy="1524000"/>
            <a:chOff x="3947" y="2348"/>
            <a:chExt cx="1278" cy="1374"/>
          </a:xfrm>
        </p:grpSpPr>
        <p:sp>
          <p:nvSpPr>
            <p:cNvPr id="33816" name="AutoShape 24"/>
            <p:cNvSpPr>
              <a:spLocks noChangeArrowheads="1"/>
            </p:cNvSpPr>
            <p:nvPr/>
          </p:nvSpPr>
          <p:spPr bwMode="gray">
            <a:xfrm rot="5400000">
              <a:off x="3899" y="2396"/>
              <a:ext cx="1374" cy="1278"/>
            </a:xfrm>
            <a:prstGeom prst="roundRect">
              <a:avLst>
                <a:gd name="adj" fmla="val 19894"/>
              </a:avLst>
            </a:prstGeom>
            <a:gradFill rotWithShape="1">
              <a:gsLst>
                <a:gs pos="0">
                  <a:srgbClr val="FFFFFF">
                    <a:gamma/>
                    <a:shade val="78824"/>
                    <a:invGamma/>
                    <a:alpha val="98000"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78824"/>
                    <a:invGamma/>
                    <a:alpha val="98000"/>
                  </a:srgbClr>
                </a:gs>
              </a:gsLst>
              <a:lin ang="5400000" scaled="1"/>
            </a:gradFill>
            <a:ln w="38100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3759" name="Freeform 25"/>
            <p:cNvSpPr>
              <a:spLocks/>
            </p:cNvSpPr>
            <p:nvPr/>
          </p:nvSpPr>
          <p:spPr bwMode="gray">
            <a:xfrm>
              <a:off x="3954" y="2358"/>
              <a:ext cx="1260" cy="292"/>
            </a:xfrm>
            <a:custGeom>
              <a:avLst/>
              <a:gdLst>
                <a:gd name="T0" fmla="*/ 5 w 1260"/>
                <a:gd name="T1" fmla="*/ 292 h 292"/>
                <a:gd name="T2" fmla="*/ 192 w 1260"/>
                <a:gd name="T3" fmla="*/ 0 h 292"/>
                <a:gd name="T4" fmla="*/ 1060 w 1260"/>
                <a:gd name="T5" fmla="*/ 0 h 292"/>
                <a:gd name="T6" fmla="*/ 1254 w 1260"/>
                <a:gd name="T7" fmla="*/ 291 h 292"/>
                <a:gd name="T8" fmla="*/ 5 w 1260"/>
                <a:gd name="T9" fmla="*/ 292 h 29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60"/>
                <a:gd name="T16" fmla="*/ 0 h 292"/>
                <a:gd name="T17" fmla="*/ 1260 w 1260"/>
                <a:gd name="T18" fmla="*/ 292 h 29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60" h="292">
                  <a:moveTo>
                    <a:pt x="5" y="292"/>
                  </a:moveTo>
                  <a:cubicBezTo>
                    <a:pt x="0" y="270"/>
                    <a:pt x="16" y="49"/>
                    <a:pt x="192" y="0"/>
                  </a:cubicBezTo>
                  <a:lnTo>
                    <a:pt x="1060" y="0"/>
                  </a:lnTo>
                  <a:cubicBezTo>
                    <a:pt x="1241" y="48"/>
                    <a:pt x="1260" y="186"/>
                    <a:pt x="1254" y="291"/>
                  </a:cubicBezTo>
                  <a:lnTo>
                    <a:pt x="5" y="292"/>
                  </a:lnTo>
                  <a:close/>
                </a:path>
              </a:pathLst>
            </a:custGeom>
            <a:solidFill>
              <a:schemeClr val="folHlink">
                <a:alpha val="50195"/>
              </a:schemeClr>
            </a:solidFill>
            <a:ln w="38100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3760" name="Rectangle 26"/>
            <p:cNvSpPr>
              <a:spLocks noChangeArrowheads="1"/>
            </p:cNvSpPr>
            <p:nvPr/>
          </p:nvSpPr>
          <p:spPr bwMode="gray">
            <a:xfrm>
              <a:off x="4536" y="2384"/>
              <a:ext cx="106" cy="33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1C1C1C"/>
                </a:solidFill>
              </a:endParaRPr>
            </a:p>
          </p:txBody>
        </p:sp>
        <p:sp>
          <p:nvSpPr>
            <p:cNvPr id="73761" name="Text Box 27"/>
            <p:cNvSpPr txBox="1">
              <a:spLocks noChangeArrowheads="1"/>
            </p:cNvSpPr>
            <p:nvPr/>
          </p:nvSpPr>
          <p:spPr bwMode="gray">
            <a:xfrm>
              <a:off x="3947" y="2775"/>
              <a:ext cx="1267" cy="26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300">
                <a:solidFill>
                  <a:srgbClr val="1C1C1C"/>
                </a:solidFill>
              </a:endParaRPr>
            </a:p>
          </p:txBody>
        </p:sp>
      </p:grpSp>
      <p:grpSp>
        <p:nvGrpSpPr>
          <p:cNvPr id="7" name="Group 28"/>
          <p:cNvGrpSpPr>
            <a:grpSpLocks/>
          </p:cNvGrpSpPr>
          <p:nvPr/>
        </p:nvGrpSpPr>
        <p:grpSpPr bwMode="auto">
          <a:xfrm>
            <a:off x="4808848" y="4644730"/>
            <a:ext cx="2209800" cy="1524000"/>
            <a:chOff x="515" y="2347"/>
            <a:chExt cx="1278" cy="1375"/>
          </a:xfrm>
        </p:grpSpPr>
        <p:sp>
          <p:nvSpPr>
            <p:cNvPr id="33821" name="AutoShape 29"/>
            <p:cNvSpPr>
              <a:spLocks noChangeArrowheads="1"/>
            </p:cNvSpPr>
            <p:nvPr/>
          </p:nvSpPr>
          <p:spPr bwMode="gray">
            <a:xfrm rot="5400000">
              <a:off x="467" y="2396"/>
              <a:ext cx="1374" cy="1278"/>
            </a:xfrm>
            <a:prstGeom prst="roundRect">
              <a:avLst>
                <a:gd name="adj" fmla="val 19894"/>
              </a:avLst>
            </a:prstGeom>
            <a:gradFill rotWithShape="1">
              <a:gsLst>
                <a:gs pos="0">
                  <a:srgbClr val="FFFFFF">
                    <a:gamma/>
                    <a:shade val="78824"/>
                    <a:invGamma/>
                    <a:alpha val="98000"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78824"/>
                    <a:invGamma/>
                    <a:alpha val="98000"/>
                  </a:srgbClr>
                </a:gs>
              </a:gsLst>
              <a:lin ang="5400000" scaled="1"/>
            </a:gradFill>
            <a:ln w="38100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3753" name="Freeform 30"/>
            <p:cNvSpPr>
              <a:spLocks/>
            </p:cNvSpPr>
            <p:nvPr/>
          </p:nvSpPr>
          <p:spPr bwMode="gray">
            <a:xfrm>
              <a:off x="522" y="2347"/>
              <a:ext cx="1264" cy="303"/>
            </a:xfrm>
            <a:custGeom>
              <a:avLst/>
              <a:gdLst>
                <a:gd name="T0" fmla="*/ 5 w 1270"/>
                <a:gd name="T1" fmla="*/ 303 h 303"/>
                <a:gd name="T2" fmla="*/ 21 w 1270"/>
                <a:gd name="T3" fmla="*/ 177 h 303"/>
                <a:gd name="T4" fmla="*/ 166 w 1270"/>
                <a:gd name="T5" fmla="*/ 22 h 303"/>
                <a:gd name="T6" fmla="*/ 349 w 1270"/>
                <a:gd name="T7" fmla="*/ 11 h 303"/>
                <a:gd name="T8" fmla="*/ 908 w 1270"/>
                <a:gd name="T9" fmla="*/ 12 h 303"/>
                <a:gd name="T10" fmla="*/ 1040 w 1270"/>
                <a:gd name="T11" fmla="*/ 14 h 303"/>
                <a:gd name="T12" fmla="*/ 1224 w 1270"/>
                <a:gd name="T13" fmla="*/ 189 h 303"/>
                <a:gd name="T14" fmla="*/ 1230 w 1270"/>
                <a:gd name="T15" fmla="*/ 302 h 303"/>
                <a:gd name="T16" fmla="*/ 5 w 1270"/>
                <a:gd name="T17" fmla="*/ 303 h 30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70"/>
                <a:gd name="T28" fmla="*/ 0 h 303"/>
                <a:gd name="T29" fmla="*/ 1270 w 1270"/>
                <a:gd name="T30" fmla="*/ 303 h 30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70" h="303">
                  <a:moveTo>
                    <a:pt x="5" y="303"/>
                  </a:moveTo>
                  <a:cubicBezTo>
                    <a:pt x="5" y="303"/>
                    <a:pt x="0" y="253"/>
                    <a:pt x="21" y="177"/>
                  </a:cubicBezTo>
                  <a:cubicBezTo>
                    <a:pt x="48" y="130"/>
                    <a:pt x="69" y="44"/>
                    <a:pt x="172" y="22"/>
                  </a:cubicBezTo>
                  <a:cubicBezTo>
                    <a:pt x="275" y="0"/>
                    <a:pt x="235" y="13"/>
                    <a:pt x="361" y="11"/>
                  </a:cubicBezTo>
                  <a:cubicBezTo>
                    <a:pt x="487" y="9"/>
                    <a:pt x="813" y="12"/>
                    <a:pt x="932" y="12"/>
                  </a:cubicBezTo>
                  <a:cubicBezTo>
                    <a:pt x="1050" y="12"/>
                    <a:pt x="998" y="2"/>
                    <a:pt x="1070" y="14"/>
                  </a:cubicBezTo>
                  <a:cubicBezTo>
                    <a:pt x="1143" y="26"/>
                    <a:pt x="1215" y="84"/>
                    <a:pt x="1260" y="189"/>
                  </a:cubicBezTo>
                  <a:cubicBezTo>
                    <a:pt x="1270" y="262"/>
                    <a:pt x="1266" y="302"/>
                    <a:pt x="1266" y="302"/>
                  </a:cubicBezTo>
                  <a:lnTo>
                    <a:pt x="5" y="303"/>
                  </a:lnTo>
                  <a:close/>
                </a:path>
              </a:pathLst>
            </a:custGeom>
            <a:solidFill>
              <a:schemeClr val="accent2">
                <a:alpha val="50195"/>
              </a:schemeClr>
            </a:solidFill>
            <a:ln w="38100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3754" name="Rectangle 31"/>
            <p:cNvSpPr>
              <a:spLocks noChangeArrowheads="1"/>
            </p:cNvSpPr>
            <p:nvPr/>
          </p:nvSpPr>
          <p:spPr bwMode="gray">
            <a:xfrm>
              <a:off x="1053" y="2401"/>
              <a:ext cx="147" cy="3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1C1C1C"/>
                </a:solidFill>
              </a:endParaRPr>
            </a:p>
          </p:txBody>
        </p:sp>
        <p:sp>
          <p:nvSpPr>
            <p:cNvPr id="73755" name="Text Box 32"/>
            <p:cNvSpPr txBox="1">
              <a:spLocks noChangeArrowheads="1"/>
            </p:cNvSpPr>
            <p:nvPr/>
          </p:nvSpPr>
          <p:spPr bwMode="gray">
            <a:xfrm>
              <a:off x="515" y="2774"/>
              <a:ext cx="1267" cy="26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300">
                <a:solidFill>
                  <a:srgbClr val="1C1C1C"/>
                </a:solidFill>
              </a:endParaRPr>
            </a:p>
          </p:txBody>
        </p:sp>
      </p:grpSp>
      <p:sp>
        <p:nvSpPr>
          <p:cNvPr id="33825" name="AutoShape 33"/>
          <p:cNvSpPr>
            <a:spLocks noChangeArrowheads="1"/>
          </p:cNvSpPr>
          <p:nvPr/>
        </p:nvSpPr>
        <p:spPr bwMode="gray">
          <a:xfrm rot="10800000" flipV="1">
            <a:off x="5099460" y="3974447"/>
            <a:ext cx="1600200" cy="838200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33826" name="AutoShape 34"/>
          <p:cNvSpPr>
            <a:spLocks noChangeArrowheads="1"/>
          </p:cNvSpPr>
          <p:nvPr/>
        </p:nvSpPr>
        <p:spPr bwMode="gray">
          <a:xfrm rot="3184959" flipV="1">
            <a:off x="6946585" y="2566283"/>
            <a:ext cx="1600200" cy="838200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33827" name="AutoShape 35"/>
          <p:cNvSpPr>
            <a:spLocks noChangeArrowheads="1"/>
          </p:cNvSpPr>
          <p:nvPr/>
        </p:nvSpPr>
        <p:spPr bwMode="gray">
          <a:xfrm rot="7531870" flipV="1">
            <a:off x="6788358" y="3455856"/>
            <a:ext cx="1709738" cy="1028700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33828" name="AutoShape 36"/>
          <p:cNvSpPr>
            <a:spLocks noChangeArrowheads="1"/>
          </p:cNvSpPr>
          <p:nvPr/>
        </p:nvSpPr>
        <p:spPr bwMode="gray">
          <a:xfrm rot="17992537" flipV="1">
            <a:off x="3263389" y="2278467"/>
            <a:ext cx="1709738" cy="1028700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33829" name="AutoShape 37"/>
          <p:cNvSpPr>
            <a:spLocks noChangeArrowheads="1"/>
          </p:cNvSpPr>
          <p:nvPr/>
        </p:nvSpPr>
        <p:spPr bwMode="gray">
          <a:xfrm flipV="1">
            <a:off x="4989933" y="2049693"/>
            <a:ext cx="1862138" cy="952500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33830" name="AutoShape 38"/>
          <p:cNvSpPr>
            <a:spLocks noChangeArrowheads="1"/>
          </p:cNvSpPr>
          <p:nvPr/>
        </p:nvSpPr>
        <p:spPr bwMode="gray">
          <a:xfrm rot="13740030" flipV="1">
            <a:off x="3564979" y="3696424"/>
            <a:ext cx="1862138" cy="952500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3743" name="Text Box 39"/>
          <p:cNvSpPr txBox="1">
            <a:spLocks noChangeArrowheads="1"/>
          </p:cNvSpPr>
          <p:nvPr/>
        </p:nvSpPr>
        <p:spPr bwMode="auto">
          <a:xfrm>
            <a:off x="5223848" y="3128953"/>
            <a:ext cx="164307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ru-RU" sz="3600" b="1" dirty="0">
                <a:solidFill>
                  <a:prstClr val="black"/>
                </a:solidFill>
                <a:latin typeface="Arbat-Bold" pitchFamily="2" charset="0"/>
              </a:rPr>
              <a:t>УРОК</a:t>
            </a:r>
          </a:p>
        </p:txBody>
      </p:sp>
      <p:sp>
        <p:nvSpPr>
          <p:cNvPr id="73744" name="Text Box 40"/>
          <p:cNvSpPr txBox="1">
            <a:spLocks noChangeArrowheads="1"/>
          </p:cNvSpPr>
          <p:nvPr/>
        </p:nvSpPr>
        <p:spPr bwMode="auto">
          <a:xfrm>
            <a:off x="7942153" y="1649342"/>
            <a:ext cx="21336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ru-RU" b="1" dirty="0">
                <a:solidFill>
                  <a:prstClr val="black"/>
                </a:solidFill>
              </a:rPr>
              <a:t>Создание условий для формирования компетенций ребенка</a:t>
            </a:r>
          </a:p>
        </p:txBody>
      </p:sp>
      <p:sp>
        <p:nvSpPr>
          <p:cNvPr id="73745" name="Text Box 41"/>
          <p:cNvSpPr txBox="1">
            <a:spLocks noChangeArrowheads="1"/>
          </p:cNvSpPr>
          <p:nvPr/>
        </p:nvSpPr>
        <p:spPr bwMode="auto">
          <a:xfrm>
            <a:off x="8191834" y="4127672"/>
            <a:ext cx="21336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ru-RU" b="1" dirty="0">
                <a:solidFill>
                  <a:prstClr val="black"/>
                </a:solidFill>
              </a:rPr>
              <a:t>Использование образовательных технологий</a:t>
            </a:r>
          </a:p>
        </p:txBody>
      </p:sp>
      <p:sp>
        <p:nvSpPr>
          <p:cNvPr id="73746" name="Text Box 42"/>
          <p:cNvSpPr txBox="1">
            <a:spLocks noChangeArrowheads="1"/>
          </p:cNvSpPr>
          <p:nvPr/>
        </p:nvSpPr>
        <p:spPr bwMode="auto">
          <a:xfrm>
            <a:off x="4960871" y="5073517"/>
            <a:ext cx="22098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ru-RU" b="1" dirty="0">
                <a:solidFill>
                  <a:prstClr val="black"/>
                </a:solidFill>
              </a:rPr>
              <a:t>Практический, </a:t>
            </a:r>
            <a:r>
              <a:rPr lang="ru-RU" b="1" dirty="0" err="1">
                <a:solidFill>
                  <a:prstClr val="black"/>
                </a:solidFill>
              </a:rPr>
              <a:t>деятельностный</a:t>
            </a:r>
            <a:r>
              <a:rPr lang="ru-RU" b="1" dirty="0">
                <a:solidFill>
                  <a:prstClr val="black"/>
                </a:solidFill>
              </a:rPr>
              <a:t> подход</a:t>
            </a:r>
          </a:p>
        </p:txBody>
      </p:sp>
      <p:sp>
        <p:nvSpPr>
          <p:cNvPr id="73747" name="Text Box 43"/>
          <p:cNvSpPr txBox="1">
            <a:spLocks noChangeArrowheads="1"/>
          </p:cNvSpPr>
          <p:nvPr/>
        </p:nvSpPr>
        <p:spPr bwMode="auto">
          <a:xfrm>
            <a:off x="1913686" y="3959588"/>
            <a:ext cx="21336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ru-RU" b="1" dirty="0">
                <a:solidFill>
                  <a:prstClr val="black"/>
                </a:solidFill>
              </a:rPr>
              <a:t>Самостоятельная работа ученика, а не учителя</a:t>
            </a:r>
          </a:p>
        </p:txBody>
      </p:sp>
      <p:sp>
        <p:nvSpPr>
          <p:cNvPr id="73748" name="Text Box 44"/>
          <p:cNvSpPr txBox="1">
            <a:spLocks noChangeArrowheads="1"/>
          </p:cNvSpPr>
          <p:nvPr/>
        </p:nvSpPr>
        <p:spPr bwMode="auto">
          <a:xfrm>
            <a:off x="1630183" y="1631158"/>
            <a:ext cx="22098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ru-RU" b="1" dirty="0">
                <a:solidFill>
                  <a:prstClr val="black"/>
                </a:solidFill>
              </a:rPr>
              <a:t>Личностно-ориентированный, индивидуальный характер</a:t>
            </a:r>
          </a:p>
        </p:txBody>
      </p:sp>
      <p:sp>
        <p:nvSpPr>
          <p:cNvPr id="73749" name="Text Box 45"/>
          <p:cNvSpPr txBox="1">
            <a:spLocks noChangeArrowheads="1"/>
          </p:cNvSpPr>
          <p:nvPr/>
        </p:nvSpPr>
        <p:spPr bwMode="auto">
          <a:xfrm>
            <a:off x="4862347" y="976010"/>
            <a:ext cx="25146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ru-RU" sz="1600" b="1" dirty="0">
                <a:solidFill>
                  <a:prstClr val="black"/>
                </a:solidFill>
              </a:rPr>
              <a:t>Компоненты содержания: знания, умения, навыки, творческая деятельность, эмоционально- ценностный опыт</a:t>
            </a:r>
          </a:p>
        </p:txBody>
      </p:sp>
    </p:spTree>
    <p:extLst>
      <p:ext uri="{BB962C8B-B14F-4D97-AF65-F5344CB8AC3E}">
        <p14:creationId xmlns:p14="http://schemas.microsoft.com/office/powerpoint/2010/main" val="3132503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Oval 2"/>
          <p:cNvSpPr>
            <a:spLocks noChangeArrowheads="1"/>
          </p:cNvSpPr>
          <p:nvPr/>
        </p:nvSpPr>
        <p:spPr bwMode="gray">
          <a:xfrm rot="4976862">
            <a:off x="4990307" y="1486695"/>
            <a:ext cx="2360613" cy="2892425"/>
          </a:xfrm>
          <a:prstGeom prst="ellipse">
            <a:avLst/>
          </a:prstGeom>
          <a:gradFill rotWithShape="1">
            <a:gsLst>
              <a:gs pos="0">
                <a:schemeClr val="bg2">
                  <a:gamma/>
                  <a:shade val="46275"/>
                  <a:invGamma/>
                </a:schemeClr>
              </a:gs>
              <a:gs pos="50000">
                <a:schemeClr val="bg2">
                  <a:alpha val="50000"/>
                </a:schemeClr>
              </a:gs>
              <a:gs pos="100000">
                <a:schemeClr val="bg2">
                  <a:gamma/>
                  <a:shade val="46275"/>
                  <a:invGamma/>
                </a:scheme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2707" name="Oval 3"/>
          <p:cNvSpPr>
            <a:spLocks noChangeArrowheads="1"/>
          </p:cNvSpPr>
          <p:nvPr/>
        </p:nvSpPr>
        <p:spPr bwMode="gray">
          <a:xfrm>
            <a:off x="4724400" y="1752600"/>
            <a:ext cx="2743200" cy="2743200"/>
          </a:xfrm>
          <a:prstGeom prst="ellipse">
            <a:avLst/>
          </a:prstGeom>
          <a:solidFill>
            <a:srgbClr val="FFFFFF">
              <a:alpha val="79999"/>
            </a:srgbClr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2708" name="Oval 4"/>
          <p:cNvSpPr>
            <a:spLocks noChangeArrowheads="1"/>
          </p:cNvSpPr>
          <p:nvPr/>
        </p:nvSpPr>
        <p:spPr bwMode="gray">
          <a:xfrm>
            <a:off x="4724400" y="1828800"/>
            <a:ext cx="2590800" cy="2133600"/>
          </a:xfrm>
          <a:prstGeom prst="ellipse">
            <a:avLst/>
          </a:prstGeom>
          <a:solidFill>
            <a:srgbClr val="DCDCDC">
              <a:alpha val="50195"/>
            </a:srgbClr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2709" name="Line 5"/>
          <p:cNvSpPr>
            <a:spLocks noChangeShapeType="1"/>
          </p:cNvSpPr>
          <p:nvPr/>
        </p:nvSpPr>
        <p:spPr bwMode="gray">
          <a:xfrm>
            <a:off x="3810000" y="2590800"/>
            <a:ext cx="1524000" cy="76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2710" name="Line 6"/>
          <p:cNvSpPr>
            <a:spLocks noChangeShapeType="1"/>
          </p:cNvSpPr>
          <p:nvPr/>
        </p:nvSpPr>
        <p:spPr bwMode="gray">
          <a:xfrm>
            <a:off x="5257800" y="2424113"/>
            <a:ext cx="914400" cy="914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2711" name="Oval 7"/>
          <p:cNvSpPr>
            <a:spLocks noChangeArrowheads="1"/>
          </p:cNvSpPr>
          <p:nvPr/>
        </p:nvSpPr>
        <p:spPr bwMode="gray">
          <a:xfrm>
            <a:off x="2138363" y="304800"/>
            <a:ext cx="2508250" cy="1651000"/>
          </a:xfrm>
          <a:prstGeom prst="ellipse">
            <a:avLst/>
          </a:prstGeom>
          <a:solidFill>
            <a:srgbClr val="EAEAEA">
              <a:alpha val="50195"/>
            </a:srgbClr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</a:endParaRP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2808222" y="484858"/>
            <a:ext cx="2362200" cy="1752600"/>
            <a:chOff x="3975" y="1593"/>
            <a:chExt cx="931" cy="1163"/>
          </a:xfrm>
        </p:grpSpPr>
        <p:pic>
          <p:nvPicPr>
            <p:cNvPr id="72916" name="Picture 9" descr="circuler_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>
              <a:off x="3975" y="1593"/>
              <a:ext cx="925" cy="9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2917" name="Oval 10"/>
            <p:cNvSpPr>
              <a:spLocks noChangeArrowheads="1"/>
            </p:cNvSpPr>
            <p:nvPr/>
          </p:nvSpPr>
          <p:spPr bwMode="gray">
            <a:xfrm>
              <a:off x="3975" y="1593"/>
              <a:ext cx="931" cy="937"/>
            </a:xfrm>
            <a:prstGeom prst="ellipse">
              <a:avLst/>
            </a:prstGeom>
            <a:solidFill>
              <a:schemeClr val="hlink">
                <a:alpha val="50195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</a:endParaRPr>
            </a:p>
          </p:txBody>
        </p:sp>
        <p:pic>
          <p:nvPicPr>
            <p:cNvPr id="72918" name="Picture 11" descr="light_shadow1"/>
            <p:cNvPicPr>
              <a:picLocks noChangeAspect="1" noChangeArrowheads="1"/>
            </p:cNvPicPr>
            <p:nvPr/>
          </p:nvPicPr>
          <p:blipFill>
            <a:blip r:embed="rId3" cstate="print"/>
            <a:srcRect t="14285"/>
            <a:stretch>
              <a:fillRect/>
            </a:stretch>
          </p:blipFill>
          <p:spPr bwMode="gray">
            <a:xfrm>
              <a:off x="3984" y="1632"/>
              <a:ext cx="682" cy="5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Group 12"/>
            <p:cNvGrpSpPr>
              <a:grpSpLocks/>
            </p:cNvGrpSpPr>
            <p:nvPr/>
          </p:nvGrpSpPr>
          <p:grpSpPr bwMode="auto">
            <a:xfrm rot="-3733502" flipH="1" flipV="1">
              <a:off x="4256" y="2247"/>
              <a:ext cx="820" cy="198"/>
              <a:chOff x="2532" y="1051"/>
              <a:chExt cx="893" cy="246"/>
            </a:xfrm>
          </p:grpSpPr>
          <p:grpSp>
            <p:nvGrpSpPr>
              <p:cNvPr id="4" name="Group 13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72926" name="AutoShape 14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927" name="AutoShape 15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928" name="AutoShape 16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929" name="AutoShape 17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5" name="Group 18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72922" name="AutoShape 19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923" name="AutoShape 20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924" name="AutoShape 21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925" name="AutoShape 22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grpSp>
        <p:nvGrpSpPr>
          <p:cNvPr id="6" name="Group 23"/>
          <p:cNvGrpSpPr>
            <a:grpSpLocks/>
          </p:cNvGrpSpPr>
          <p:nvPr/>
        </p:nvGrpSpPr>
        <p:grpSpPr bwMode="auto">
          <a:xfrm rot="-3733502" flipH="1" flipV="1">
            <a:off x="3492501" y="1355726"/>
            <a:ext cx="1196975" cy="444500"/>
            <a:chOff x="2532" y="1051"/>
            <a:chExt cx="893" cy="246"/>
          </a:xfrm>
        </p:grpSpPr>
        <p:grpSp>
          <p:nvGrpSpPr>
            <p:cNvPr id="7" name="Group 24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72912" name="AutoShape 25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913" name="AutoShape 26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914" name="AutoShape 27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915" name="AutoShape 28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8" name="Group 29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72908" name="AutoShape 30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909" name="AutoShape 31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910" name="AutoShape 32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911" name="AutoShape 33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32802" name="Rectangle 34"/>
          <p:cNvSpPr>
            <a:spLocks noChangeArrowheads="1"/>
          </p:cNvSpPr>
          <p:nvPr/>
        </p:nvSpPr>
        <p:spPr bwMode="gray">
          <a:xfrm>
            <a:off x="3092821" y="561582"/>
            <a:ext cx="1867819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000000"/>
                </a:solidFill>
              </a:rPr>
              <a:t>Применение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000000"/>
                </a:solidFill>
              </a:rPr>
              <a:t> новейших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000000"/>
                </a:solidFill>
              </a:rPr>
              <a:t>информационных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000000"/>
                </a:solidFill>
              </a:rPr>
              <a:t>технологий</a:t>
            </a:r>
            <a:endParaRPr lang="en-US" sz="1600" b="1" dirty="0">
              <a:solidFill>
                <a:srgbClr val="000000"/>
              </a:solidFill>
            </a:endParaRPr>
          </a:p>
        </p:txBody>
      </p:sp>
      <p:sp>
        <p:nvSpPr>
          <p:cNvPr id="72715" name="Oval 35"/>
          <p:cNvSpPr>
            <a:spLocks noChangeArrowheads="1"/>
          </p:cNvSpPr>
          <p:nvPr/>
        </p:nvSpPr>
        <p:spPr bwMode="gray">
          <a:xfrm>
            <a:off x="1979614" y="2209800"/>
            <a:ext cx="2289175" cy="1397000"/>
          </a:xfrm>
          <a:prstGeom prst="ellipse">
            <a:avLst/>
          </a:prstGeom>
          <a:solidFill>
            <a:srgbClr val="EAEAEA">
              <a:alpha val="50195"/>
            </a:srgbClr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</a:endParaRPr>
          </a:p>
        </p:txBody>
      </p:sp>
      <p:grpSp>
        <p:nvGrpSpPr>
          <p:cNvPr id="9" name="Group 36"/>
          <p:cNvGrpSpPr>
            <a:grpSpLocks/>
          </p:cNvGrpSpPr>
          <p:nvPr/>
        </p:nvGrpSpPr>
        <p:grpSpPr bwMode="auto">
          <a:xfrm>
            <a:off x="1524000" y="1981200"/>
            <a:ext cx="2743200" cy="1860550"/>
            <a:chOff x="3975" y="1593"/>
            <a:chExt cx="931" cy="1163"/>
          </a:xfrm>
        </p:grpSpPr>
        <p:pic>
          <p:nvPicPr>
            <p:cNvPr id="72892" name="Picture 37" descr="circuler_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>
              <a:off x="3975" y="1593"/>
              <a:ext cx="925" cy="9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2893" name="Oval 38"/>
            <p:cNvSpPr>
              <a:spLocks noChangeArrowheads="1"/>
            </p:cNvSpPr>
            <p:nvPr/>
          </p:nvSpPr>
          <p:spPr bwMode="gray">
            <a:xfrm>
              <a:off x="3975" y="1593"/>
              <a:ext cx="931" cy="937"/>
            </a:xfrm>
            <a:prstGeom prst="ellipse">
              <a:avLst/>
            </a:prstGeom>
            <a:solidFill>
              <a:schemeClr val="accent2">
                <a:alpha val="50195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</a:endParaRPr>
            </a:p>
          </p:txBody>
        </p:sp>
        <p:pic>
          <p:nvPicPr>
            <p:cNvPr id="72894" name="Picture 39" descr="light_shadow1"/>
            <p:cNvPicPr>
              <a:picLocks noChangeAspect="1" noChangeArrowheads="1"/>
            </p:cNvPicPr>
            <p:nvPr/>
          </p:nvPicPr>
          <p:blipFill>
            <a:blip r:embed="rId3" cstate="print"/>
            <a:srcRect t="14285"/>
            <a:stretch>
              <a:fillRect/>
            </a:stretch>
          </p:blipFill>
          <p:spPr bwMode="gray">
            <a:xfrm>
              <a:off x="3984" y="1632"/>
              <a:ext cx="682" cy="5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0" name="Group 40"/>
            <p:cNvGrpSpPr>
              <a:grpSpLocks/>
            </p:cNvGrpSpPr>
            <p:nvPr/>
          </p:nvGrpSpPr>
          <p:grpSpPr bwMode="auto">
            <a:xfrm rot="-3733502" flipH="1" flipV="1">
              <a:off x="4256" y="2247"/>
              <a:ext cx="820" cy="198"/>
              <a:chOff x="2532" y="1051"/>
              <a:chExt cx="893" cy="246"/>
            </a:xfrm>
          </p:grpSpPr>
          <p:grpSp>
            <p:nvGrpSpPr>
              <p:cNvPr id="11" name="Group 41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72902" name="AutoShape 42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903" name="AutoShape 43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904" name="AutoShape 44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905" name="AutoShape 45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2" name="Group 46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72898" name="AutoShape 47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899" name="AutoShape 48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900" name="AutoShape 49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901" name="AutoShape 50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grpSp>
        <p:nvGrpSpPr>
          <p:cNvPr id="13" name="Group 51"/>
          <p:cNvGrpSpPr>
            <a:grpSpLocks/>
          </p:cNvGrpSpPr>
          <p:nvPr/>
        </p:nvGrpSpPr>
        <p:grpSpPr bwMode="auto">
          <a:xfrm rot="-3733502" flipH="1" flipV="1">
            <a:off x="3255963" y="3084513"/>
            <a:ext cx="1012825" cy="406400"/>
            <a:chOff x="2532" y="1051"/>
            <a:chExt cx="893" cy="246"/>
          </a:xfrm>
        </p:grpSpPr>
        <p:grpSp>
          <p:nvGrpSpPr>
            <p:cNvPr id="14" name="Group 52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72888" name="AutoShape 53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89" name="AutoShape 54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90" name="AutoShape 55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91" name="AutoShape 56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5" name="Group 57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72884" name="AutoShape 58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85" name="AutoShape 59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86" name="AutoShape 60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87" name="AutoShape 61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32830" name="Rectangle 62"/>
          <p:cNvSpPr>
            <a:spLocks noChangeArrowheads="1"/>
          </p:cNvSpPr>
          <p:nvPr/>
        </p:nvSpPr>
        <p:spPr bwMode="gray">
          <a:xfrm>
            <a:off x="1892296" y="2057401"/>
            <a:ext cx="2141547" cy="132343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>
                <a:solidFill>
                  <a:srgbClr val="000000"/>
                </a:solidFill>
              </a:rPr>
              <a:t>Формирование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>
                <a:solidFill>
                  <a:srgbClr val="000000"/>
                </a:solidFill>
              </a:rPr>
              <a:t> потребности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>
                <a:solidFill>
                  <a:srgbClr val="000000"/>
                </a:solidFill>
              </a:rPr>
              <a:t>учащихся в познании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>
                <a:solidFill>
                  <a:srgbClr val="000000"/>
                </a:solidFill>
              </a:rPr>
              <a:t>и умений учиться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>
                <a:solidFill>
                  <a:srgbClr val="000000"/>
                </a:solidFill>
              </a:rPr>
              <a:t>(ОУУ)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72719" name="Oval 63"/>
          <p:cNvSpPr>
            <a:spLocks noChangeArrowheads="1"/>
          </p:cNvSpPr>
          <p:nvPr/>
        </p:nvSpPr>
        <p:spPr bwMode="gray">
          <a:xfrm>
            <a:off x="2206626" y="3886200"/>
            <a:ext cx="2519363" cy="1397000"/>
          </a:xfrm>
          <a:prstGeom prst="ellipse">
            <a:avLst/>
          </a:prstGeom>
          <a:solidFill>
            <a:srgbClr val="EAEAEA">
              <a:alpha val="50195"/>
            </a:srgbClr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</a:endParaRPr>
          </a:p>
        </p:txBody>
      </p:sp>
      <p:grpSp>
        <p:nvGrpSpPr>
          <p:cNvPr id="16" name="Group 64"/>
          <p:cNvGrpSpPr>
            <a:grpSpLocks/>
          </p:cNvGrpSpPr>
          <p:nvPr/>
        </p:nvGrpSpPr>
        <p:grpSpPr bwMode="auto">
          <a:xfrm rot="-3733502" flipH="1" flipV="1">
            <a:off x="3661570" y="4741070"/>
            <a:ext cx="1012825" cy="446087"/>
            <a:chOff x="2532" y="1051"/>
            <a:chExt cx="893" cy="246"/>
          </a:xfrm>
        </p:grpSpPr>
        <p:grpSp>
          <p:nvGrpSpPr>
            <p:cNvPr id="17" name="Group 65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72878" name="AutoShape 66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79" name="AutoShape 67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80" name="AutoShape 68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81" name="AutoShape 69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8" name="Group 70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72874" name="AutoShape 71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75" name="AutoShape 72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76" name="AutoShape 73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77" name="AutoShape 74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72721" name="Oval 75"/>
          <p:cNvSpPr>
            <a:spLocks noChangeArrowheads="1"/>
          </p:cNvSpPr>
          <p:nvPr/>
        </p:nvSpPr>
        <p:spPr bwMode="gray">
          <a:xfrm>
            <a:off x="4506194" y="4665452"/>
            <a:ext cx="2674937" cy="1524000"/>
          </a:xfrm>
          <a:prstGeom prst="ellipse">
            <a:avLst/>
          </a:prstGeom>
          <a:solidFill>
            <a:srgbClr val="EAEAEA">
              <a:alpha val="50195"/>
            </a:srgbClr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</a:endParaRPr>
          </a:p>
        </p:txBody>
      </p:sp>
      <p:grpSp>
        <p:nvGrpSpPr>
          <p:cNvPr id="19" name="Group 76"/>
          <p:cNvGrpSpPr>
            <a:grpSpLocks/>
          </p:cNvGrpSpPr>
          <p:nvPr/>
        </p:nvGrpSpPr>
        <p:grpSpPr bwMode="auto">
          <a:xfrm>
            <a:off x="4136388" y="4769925"/>
            <a:ext cx="3505200" cy="1781175"/>
            <a:chOff x="3975" y="1593"/>
            <a:chExt cx="931" cy="1163"/>
          </a:xfrm>
        </p:grpSpPr>
        <p:pic>
          <p:nvPicPr>
            <p:cNvPr id="72858" name="Picture 77" descr="circuler_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>
              <a:off x="3975" y="1593"/>
              <a:ext cx="925" cy="9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2859" name="Oval 78"/>
            <p:cNvSpPr>
              <a:spLocks noChangeArrowheads="1"/>
            </p:cNvSpPr>
            <p:nvPr/>
          </p:nvSpPr>
          <p:spPr bwMode="gray">
            <a:xfrm>
              <a:off x="3975" y="1593"/>
              <a:ext cx="931" cy="937"/>
            </a:xfrm>
            <a:prstGeom prst="ellipse">
              <a:avLst/>
            </a:prstGeom>
            <a:solidFill>
              <a:schemeClr val="bg2">
                <a:alpha val="50195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</a:endParaRPr>
            </a:p>
          </p:txBody>
        </p:sp>
        <p:pic>
          <p:nvPicPr>
            <p:cNvPr id="72860" name="Picture 79" descr="light_shadow1"/>
            <p:cNvPicPr>
              <a:picLocks noChangeAspect="1" noChangeArrowheads="1"/>
            </p:cNvPicPr>
            <p:nvPr/>
          </p:nvPicPr>
          <p:blipFill>
            <a:blip r:embed="rId3" cstate="print"/>
            <a:srcRect t="14285"/>
            <a:stretch>
              <a:fillRect/>
            </a:stretch>
          </p:blipFill>
          <p:spPr bwMode="gray">
            <a:xfrm>
              <a:off x="3984" y="1632"/>
              <a:ext cx="682" cy="5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0" name="Group 80"/>
            <p:cNvGrpSpPr>
              <a:grpSpLocks/>
            </p:cNvGrpSpPr>
            <p:nvPr/>
          </p:nvGrpSpPr>
          <p:grpSpPr bwMode="auto">
            <a:xfrm rot="-3733502" flipH="1" flipV="1">
              <a:off x="4256" y="2247"/>
              <a:ext cx="820" cy="198"/>
              <a:chOff x="2532" y="1051"/>
              <a:chExt cx="893" cy="246"/>
            </a:xfrm>
          </p:grpSpPr>
          <p:grpSp>
            <p:nvGrpSpPr>
              <p:cNvPr id="21" name="Group 81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72868" name="AutoShape 82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869" name="AutoShape 83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870" name="AutoShape 84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871" name="AutoShape 85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2" name="Group 86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72864" name="AutoShape 87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865" name="AutoShape 88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866" name="AutoShape 89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867" name="AutoShape 90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grpSp>
        <p:nvGrpSpPr>
          <p:cNvPr id="23" name="Group 91"/>
          <p:cNvGrpSpPr>
            <a:grpSpLocks/>
          </p:cNvGrpSpPr>
          <p:nvPr/>
        </p:nvGrpSpPr>
        <p:grpSpPr bwMode="auto">
          <a:xfrm rot="-3733502" flipH="1" flipV="1">
            <a:off x="5867400" y="6196013"/>
            <a:ext cx="1106488" cy="474662"/>
            <a:chOff x="2532" y="1051"/>
            <a:chExt cx="893" cy="246"/>
          </a:xfrm>
        </p:grpSpPr>
        <p:grpSp>
          <p:nvGrpSpPr>
            <p:cNvPr id="24" name="Group 92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72854" name="AutoShape 93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55" name="AutoShape 94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56" name="AutoShape 95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57" name="AutoShape 96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25" name="Group 97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72850" name="AutoShape 98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51" name="AutoShape 99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52" name="AutoShape 100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53" name="AutoShape 101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32870" name="Rectangle 102"/>
          <p:cNvSpPr>
            <a:spLocks noChangeArrowheads="1"/>
          </p:cNvSpPr>
          <p:nvPr/>
        </p:nvSpPr>
        <p:spPr bwMode="gray">
          <a:xfrm>
            <a:off x="4502392" y="4956933"/>
            <a:ext cx="2911182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000000"/>
                </a:solidFill>
              </a:rPr>
              <a:t>Применение идей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000000"/>
                </a:solidFill>
              </a:rPr>
              <a:t>личностно-ориентированного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000000"/>
                </a:solidFill>
              </a:rPr>
              <a:t>и личностно-развивающего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000000"/>
                </a:solidFill>
              </a:rPr>
              <a:t>обучения</a:t>
            </a:r>
            <a:endParaRPr lang="en-US" sz="1600" b="1" dirty="0">
              <a:solidFill>
                <a:srgbClr val="000000"/>
              </a:solidFill>
            </a:endParaRPr>
          </a:p>
        </p:txBody>
      </p:sp>
      <p:sp>
        <p:nvSpPr>
          <p:cNvPr id="72725" name="Oval 103"/>
          <p:cNvSpPr>
            <a:spLocks noChangeArrowheads="1"/>
          </p:cNvSpPr>
          <p:nvPr/>
        </p:nvSpPr>
        <p:spPr bwMode="gray">
          <a:xfrm>
            <a:off x="8001001" y="838200"/>
            <a:ext cx="1984375" cy="1270000"/>
          </a:xfrm>
          <a:prstGeom prst="ellipse">
            <a:avLst/>
          </a:prstGeom>
          <a:solidFill>
            <a:srgbClr val="EAEAEA">
              <a:alpha val="50195"/>
            </a:srgbClr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</a:endParaRPr>
          </a:p>
        </p:txBody>
      </p:sp>
      <p:grpSp>
        <p:nvGrpSpPr>
          <p:cNvPr id="26" name="Group 104"/>
          <p:cNvGrpSpPr>
            <a:grpSpLocks/>
          </p:cNvGrpSpPr>
          <p:nvPr/>
        </p:nvGrpSpPr>
        <p:grpSpPr bwMode="auto">
          <a:xfrm>
            <a:off x="8061325" y="877888"/>
            <a:ext cx="1868488" cy="1484312"/>
            <a:chOff x="3975" y="1593"/>
            <a:chExt cx="931" cy="1163"/>
          </a:xfrm>
        </p:grpSpPr>
        <p:pic>
          <p:nvPicPr>
            <p:cNvPr id="72834" name="Picture 105" descr="circuler_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>
              <a:off x="3975" y="1593"/>
              <a:ext cx="925" cy="9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2835" name="Oval 106"/>
            <p:cNvSpPr>
              <a:spLocks noChangeArrowheads="1"/>
            </p:cNvSpPr>
            <p:nvPr/>
          </p:nvSpPr>
          <p:spPr bwMode="gray">
            <a:xfrm>
              <a:off x="3975" y="1593"/>
              <a:ext cx="931" cy="937"/>
            </a:xfrm>
            <a:prstGeom prst="ellipse">
              <a:avLst/>
            </a:prstGeom>
            <a:solidFill>
              <a:schemeClr val="folHlink">
                <a:alpha val="50195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</a:endParaRPr>
            </a:p>
          </p:txBody>
        </p:sp>
        <p:pic>
          <p:nvPicPr>
            <p:cNvPr id="72836" name="Picture 107" descr="light_shadow1"/>
            <p:cNvPicPr>
              <a:picLocks noChangeAspect="1" noChangeArrowheads="1"/>
            </p:cNvPicPr>
            <p:nvPr/>
          </p:nvPicPr>
          <p:blipFill>
            <a:blip r:embed="rId4" cstate="print"/>
            <a:srcRect t="14285"/>
            <a:stretch>
              <a:fillRect/>
            </a:stretch>
          </p:blipFill>
          <p:spPr bwMode="gray">
            <a:xfrm>
              <a:off x="3984" y="1632"/>
              <a:ext cx="682" cy="5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7" name="Group 108"/>
            <p:cNvGrpSpPr>
              <a:grpSpLocks/>
            </p:cNvGrpSpPr>
            <p:nvPr/>
          </p:nvGrpSpPr>
          <p:grpSpPr bwMode="auto">
            <a:xfrm rot="-3733502" flipH="1" flipV="1">
              <a:off x="4256" y="2247"/>
              <a:ext cx="820" cy="198"/>
              <a:chOff x="2532" y="1051"/>
              <a:chExt cx="893" cy="246"/>
            </a:xfrm>
          </p:grpSpPr>
          <p:grpSp>
            <p:nvGrpSpPr>
              <p:cNvPr id="28" name="Group 109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72844" name="AutoShape 110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845" name="AutoShape 111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846" name="AutoShape 112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847" name="AutoShape 113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9" name="Group 114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72840" name="AutoShape 115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841" name="AutoShape 116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842" name="AutoShape 117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843" name="AutoShape 118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grpSp>
        <p:nvGrpSpPr>
          <p:cNvPr id="30" name="Group 119"/>
          <p:cNvGrpSpPr>
            <a:grpSpLocks/>
          </p:cNvGrpSpPr>
          <p:nvPr/>
        </p:nvGrpSpPr>
        <p:grpSpPr bwMode="auto">
          <a:xfrm rot="-3733502" flipH="1" flipV="1">
            <a:off x="9085263" y="1641476"/>
            <a:ext cx="920750" cy="352425"/>
            <a:chOff x="2532" y="1051"/>
            <a:chExt cx="893" cy="246"/>
          </a:xfrm>
        </p:grpSpPr>
        <p:grpSp>
          <p:nvGrpSpPr>
            <p:cNvPr id="31" name="Group 120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72830" name="AutoShape 121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31" name="AutoShape 122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32" name="AutoShape 123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33" name="AutoShape 124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72872" name="Group 125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72826" name="AutoShape 126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27" name="AutoShape 127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28" name="AutoShape 128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29" name="AutoShape 129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32898" name="Rectangle 130"/>
          <p:cNvSpPr>
            <a:spLocks noChangeArrowheads="1"/>
          </p:cNvSpPr>
          <p:nvPr/>
        </p:nvSpPr>
        <p:spPr bwMode="gray">
          <a:xfrm>
            <a:off x="8291984" y="1094626"/>
            <a:ext cx="144142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000000"/>
                </a:solidFill>
              </a:rPr>
              <a:t>Разнообразие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000000"/>
                </a:solidFill>
              </a:rPr>
              <a:t> типов урока</a:t>
            </a:r>
            <a:endParaRPr lang="en-US" sz="1600" b="1" dirty="0">
              <a:solidFill>
                <a:srgbClr val="000000"/>
              </a:solidFill>
            </a:endParaRPr>
          </a:p>
        </p:txBody>
      </p:sp>
      <p:sp>
        <p:nvSpPr>
          <p:cNvPr id="72729" name="Line 131"/>
          <p:cNvSpPr>
            <a:spLocks noChangeShapeType="1"/>
          </p:cNvSpPr>
          <p:nvPr/>
        </p:nvSpPr>
        <p:spPr bwMode="gray">
          <a:xfrm>
            <a:off x="5822950" y="3581400"/>
            <a:ext cx="9952" cy="11796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2730" name="Line 132"/>
          <p:cNvSpPr>
            <a:spLocks noChangeShapeType="1"/>
          </p:cNvSpPr>
          <p:nvPr/>
        </p:nvSpPr>
        <p:spPr bwMode="gray">
          <a:xfrm>
            <a:off x="6660624" y="3338760"/>
            <a:ext cx="1577348" cy="169299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2731" name="Line 133"/>
          <p:cNvSpPr>
            <a:spLocks noChangeShapeType="1"/>
          </p:cNvSpPr>
          <p:nvPr/>
        </p:nvSpPr>
        <p:spPr bwMode="gray">
          <a:xfrm flipV="1">
            <a:off x="6858000" y="1600200"/>
            <a:ext cx="1208088" cy="838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2732" name="Oval 134"/>
          <p:cNvSpPr>
            <a:spLocks noChangeArrowheads="1"/>
          </p:cNvSpPr>
          <p:nvPr/>
        </p:nvSpPr>
        <p:spPr bwMode="gray">
          <a:xfrm>
            <a:off x="4924425" y="1995488"/>
            <a:ext cx="2281238" cy="1839912"/>
          </a:xfrm>
          <a:prstGeom prst="ellipse">
            <a:avLst/>
          </a:prstGeom>
          <a:solidFill>
            <a:srgbClr val="C0C0C0">
              <a:alpha val="50195"/>
            </a:srgbClr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</a:endParaRPr>
          </a:p>
        </p:txBody>
      </p:sp>
      <p:pic>
        <p:nvPicPr>
          <p:cNvPr id="72733" name="Picture 135" descr="circuler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gray">
          <a:xfrm rot="4976862">
            <a:off x="5230813" y="1943101"/>
            <a:ext cx="1492250" cy="188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2873" name="Group 136"/>
          <p:cNvGrpSpPr>
            <a:grpSpLocks/>
          </p:cNvGrpSpPr>
          <p:nvPr/>
        </p:nvGrpSpPr>
        <p:grpSpPr bwMode="auto">
          <a:xfrm rot="3679437" flipH="1" flipV="1">
            <a:off x="4908550" y="2874963"/>
            <a:ext cx="1136650" cy="355600"/>
            <a:chOff x="2532" y="1051"/>
            <a:chExt cx="893" cy="246"/>
          </a:xfrm>
        </p:grpSpPr>
        <p:grpSp>
          <p:nvGrpSpPr>
            <p:cNvPr id="72882" name="Group 137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72820" name="AutoShape 138"/>
              <p:cNvSpPr>
                <a:spLocks noChangeArrowheads="1"/>
              </p:cNvSpPr>
              <p:nvPr/>
            </p:nvSpPr>
            <p:spPr bwMode="gray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21" name="AutoShape 139"/>
              <p:cNvSpPr>
                <a:spLocks noChangeArrowheads="1"/>
              </p:cNvSpPr>
              <p:nvPr/>
            </p:nvSpPr>
            <p:spPr bwMode="gray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22" name="AutoShape 140"/>
              <p:cNvSpPr>
                <a:spLocks noChangeArrowheads="1"/>
              </p:cNvSpPr>
              <p:nvPr/>
            </p:nvSpPr>
            <p:spPr bwMode="gray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23" name="AutoShape 141"/>
              <p:cNvSpPr>
                <a:spLocks noChangeArrowheads="1"/>
              </p:cNvSpPr>
              <p:nvPr/>
            </p:nvSpPr>
            <p:spPr bwMode="gray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72883" name="Group 142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72816" name="AutoShape 143"/>
              <p:cNvSpPr>
                <a:spLocks noChangeArrowheads="1"/>
              </p:cNvSpPr>
              <p:nvPr/>
            </p:nvSpPr>
            <p:spPr bwMode="gray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17" name="AutoShape 144"/>
              <p:cNvSpPr>
                <a:spLocks noChangeArrowheads="1"/>
              </p:cNvSpPr>
              <p:nvPr/>
            </p:nvSpPr>
            <p:spPr bwMode="gray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18" name="AutoShape 145"/>
              <p:cNvSpPr>
                <a:spLocks noChangeArrowheads="1"/>
              </p:cNvSpPr>
              <p:nvPr/>
            </p:nvSpPr>
            <p:spPr bwMode="gray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819" name="AutoShape 146"/>
              <p:cNvSpPr>
                <a:spLocks noChangeArrowheads="1"/>
              </p:cNvSpPr>
              <p:nvPr/>
            </p:nvSpPr>
            <p:spPr bwMode="gray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72735" name="Arc 147"/>
          <p:cNvSpPr>
            <a:spLocks/>
          </p:cNvSpPr>
          <p:nvPr/>
        </p:nvSpPr>
        <p:spPr bwMode="gray">
          <a:xfrm rot="1129146" flipH="1">
            <a:off x="4800601" y="1981201"/>
            <a:ext cx="2289175" cy="1712913"/>
          </a:xfrm>
          <a:custGeom>
            <a:avLst/>
            <a:gdLst>
              <a:gd name="T0" fmla="*/ 2147483647 w 43200"/>
              <a:gd name="T1" fmla="*/ 2147483647 h 42576"/>
              <a:gd name="T2" fmla="*/ 2147483647 w 43200"/>
              <a:gd name="T3" fmla="*/ 2147483647 h 42576"/>
              <a:gd name="T4" fmla="*/ 2147483647 w 43200"/>
              <a:gd name="T5" fmla="*/ 2147483647 h 42576"/>
              <a:gd name="T6" fmla="*/ 0 60000 65536"/>
              <a:gd name="T7" fmla="*/ 0 60000 65536"/>
              <a:gd name="T8" fmla="*/ 0 60000 65536"/>
              <a:gd name="T9" fmla="*/ 0 w 43200"/>
              <a:gd name="T10" fmla="*/ 0 h 42576"/>
              <a:gd name="T11" fmla="*/ 43200 w 43200"/>
              <a:gd name="T12" fmla="*/ 42576 h 4257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200" h="42576" fill="none" extrusionOk="0">
                <a:moveTo>
                  <a:pt x="16445" y="42576"/>
                </a:moveTo>
                <a:cubicBezTo>
                  <a:pt x="6789" y="40203"/>
                  <a:pt x="0" y="31544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9886"/>
                  <a:pt x="38459" y="37442"/>
                  <a:pt x="30998" y="41047"/>
                </a:cubicBezTo>
              </a:path>
              <a:path w="43200" h="42576" stroke="0" extrusionOk="0">
                <a:moveTo>
                  <a:pt x="16445" y="42576"/>
                </a:moveTo>
                <a:cubicBezTo>
                  <a:pt x="6789" y="40203"/>
                  <a:pt x="0" y="31544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9886"/>
                  <a:pt x="38459" y="37442"/>
                  <a:pt x="30998" y="41047"/>
                </a:cubicBezTo>
                <a:lnTo>
                  <a:pt x="21600" y="21600"/>
                </a:lnTo>
                <a:close/>
              </a:path>
            </a:pathLst>
          </a:custGeom>
          <a:noFill/>
          <a:ln w="38100">
            <a:solidFill>
              <a:schemeClr val="folHlink"/>
            </a:solidFill>
            <a:round/>
            <a:headEnd/>
            <a:tailEnd type="stealth" w="sm" len="sm"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</a:endParaRPr>
          </a:p>
        </p:txBody>
      </p:sp>
      <p:pic>
        <p:nvPicPr>
          <p:cNvPr id="72736" name="Picture 148" descr="light_shadow1"/>
          <p:cNvPicPr>
            <a:picLocks noChangeAspect="1" noChangeArrowheads="1"/>
          </p:cNvPicPr>
          <p:nvPr/>
        </p:nvPicPr>
        <p:blipFill>
          <a:blip r:embed="rId5" cstate="print"/>
          <a:srcRect t="23740"/>
          <a:stretch>
            <a:fillRect/>
          </a:stretch>
        </p:blipFill>
        <p:spPr bwMode="gray">
          <a:xfrm rot="2407017">
            <a:off x="5870576" y="2290763"/>
            <a:ext cx="969963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37" name="Oval 149"/>
          <p:cNvSpPr>
            <a:spLocks noChangeArrowheads="1"/>
          </p:cNvSpPr>
          <p:nvPr/>
        </p:nvSpPr>
        <p:spPr bwMode="gray">
          <a:xfrm>
            <a:off x="7706314" y="4287040"/>
            <a:ext cx="2514600" cy="1651000"/>
          </a:xfrm>
          <a:prstGeom prst="ellipse">
            <a:avLst/>
          </a:prstGeom>
          <a:solidFill>
            <a:srgbClr val="EAEAEA">
              <a:alpha val="50195"/>
            </a:srgbClr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</a:endParaRPr>
          </a:p>
        </p:txBody>
      </p:sp>
      <p:grpSp>
        <p:nvGrpSpPr>
          <p:cNvPr id="72895" name="Group 150"/>
          <p:cNvGrpSpPr>
            <a:grpSpLocks/>
          </p:cNvGrpSpPr>
          <p:nvPr/>
        </p:nvGrpSpPr>
        <p:grpSpPr bwMode="auto">
          <a:xfrm>
            <a:off x="8020810" y="4541149"/>
            <a:ext cx="1758950" cy="1524000"/>
            <a:chOff x="3975" y="1593"/>
            <a:chExt cx="931" cy="1163"/>
          </a:xfrm>
        </p:grpSpPr>
        <p:pic>
          <p:nvPicPr>
            <p:cNvPr id="72800" name="Picture 151" descr="circuler_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>
              <a:off x="3975" y="1593"/>
              <a:ext cx="925" cy="9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2801" name="Oval 152"/>
            <p:cNvSpPr>
              <a:spLocks noChangeArrowheads="1"/>
            </p:cNvSpPr>
            <p:nvPr/>
          </p:nvSpPr>
          <p:spPr bwMode="gray">
            <a:xfrm>
              <a:off x="3975" y="1593"/>
              <a:ext cx="931" cy="937"/>
            </a:xfrm>
            <a:prstGeom prst="ellipse">
              <a:avLst/>
            </a:prstGeom>
            <a:solidFill>
              <a:schemeClr val="hlink">
                <a:alpha val="50195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</a:endParaRPr>
            </a:p>
          </p:txBody>
        </p:sp>
        <p:pic>
          <p:nvPicPr>
            <p:cNvPr id="72802" name="Picture 153" descr="light_shadow1"/>
            <p:cNvPicPr>
              <a:picLocks noChangeAspect="1" noChangeArrowheads="1"/>
            </p:cNvPicPr>
            <p:nvPr/>
          </p:nvPicPr>
          <p:blipFill>
            <a:blip r:embed="rId6" cstate="print"/>
            <a:srcRect t="14285"/>
            <a:stretch>
              <a:fillRect/>
            </a:stretch>
          </p:blipFill>
          <p:spPr bwMode="gray">
            <a:xfrm>
              <a:off x="3984" y="1632"/>
              <a:ext cx="682" cy="5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72896" name="Group 154"/>
            <p:cNvGrpSpPr>
              <a:grpSpLocks/>
            </p:cNvGrpSpPr>
            <p:nvPr/>
          </p:nvGrpSpPr>
          <p:grpSpPr bwMode="auto">
            <a:xfrm rot="-3733502" flipH="1" flipV="1">
              <a:off x="4256" y="2247"/>
              <a:ext cx="820" cy="198"/>
              <a:chOff x="2532" y="1051"/>
              <a:chExt cx="893" cy="246"/>
            </a:xfrm>
          </p:grpSpPr>
          <p:grpSp>
            <p:nvGrpSpPr>
              <p:cNvPr id="72897" name="Group 155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72810" name="AutoShape 156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811" name="AutoShape 157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812" name="AutoShape 158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813" name="AutoShape 159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72906" name="Group 160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72806" name="AutoShape 161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807" name="AutoShape 162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808" name="AutoShape 163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809" name="AutoShape 164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grpSp>
        <p:nvGrpSpPr>
          <p:cNvPr id="72907" name="Group 165"/>
          <p:cNvGrpSpPr>
            <a:grpSpLocks/>
          </p:cNvGrpSpPr>
          <p:nvPr/>
        </p:nvGrpSpPr>
        <p:grpSpPr bwMode="auto">
          <a:xfrm rot="-3733502" flipH="1" flipV="1">
            <a:off x="9351125" y="5170617"/>
            <a:ext cx="1196975" cy="444500"/>
            <a:chOff x="2532" y="1051"/>
            <a:chExt cx="893" cy="246"/>
          </a:xfrm>
        </p:grpSpPr>
        <p:grpSp>
          <p:nvGrpSpPr>
            <p:cNvPr id="72919" name="Group 166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72796" name="AutoShape 167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797" name="AutoShape 168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798" name="AutoShape 169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799" name="AutoShape 170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72920" name="Group 171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72792" name="AutoShape 172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793" name="AutoShape 173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794" name="AutoShape 174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795" name="AutoShape 175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32944" name="Rectangle 176"/>
          <p:cNvSpPr>
            <a:spLocks noChangeArrowheads="1"/>
          </p:cNvSpPr>
          <p:nvPr/>
        </p:nvSpPr>
        <p:spPr bwMode="gray">
          <a:xfrm>
            <a:off x="8113815" y="4883263"/>
            <a:ext cx="167937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000000"/>
                </a:solidFill>
              </a:rPr>
              <a:t>Технологичность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000000"/>
                </a:solidFill>
              </a:rPr>
              <a:t> обучения</a:t>
            </a:r>
            <a:endParaRPr lang="en-US" sz="1600" b="1" dirty="0">
              <a:solidFill>
                <a:srgbClr val="000000"/>
              </a:solidFill>
            </a:endParaRPr>
          </a:p>
        </p:txBody>
      </p:sp>
      <p:sp>
        <p:nvSpPr>
          <p:cNvPr id="72741" name="Oval 177"/>
          <p:cNvSpPr>
            <a:spLocks noChangeArrowheads="1"/>
          </p:cNvSpPr>
          <p:nvPr/>
        </p:nvSpPr>
        <p:spPr bwMode="gray">
          <a:xfrm>
            <a:off x="7546975" y="2590800"/>
            <a:ext cx="2508250" cy="1651000"/>
          </a:xfrm>
          <a:prstGeom prst="ellipse">
            <a:avLst/>
          </a:prstGeom>
          <a:solidFill>
            <a:srgbClr val="EAEAEA">
              <a:alpha val="50195"/>
            </a:srgbClr>
          </a:soli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</a:endParaRPr>
          </a:p>
        </p:txBody>
      </p:sp>
      <p:grpSp>
        <p:nvGrpSpPr>
          <p:cNvPr id="72921" name="Group 178"/>
          <p:cNvGrpSpPr>
            <a:grpSpLocks/>
          </p:cNvGrpSpPr>
          <p:nvPr/>
        </p:nvGrpSpPr>
        <p:grpSpPr bwMode="auto">
          <a:xfrm>
            <a:off x="7797161" y="2319418"/>
            <a:ext cx="2362200" cy="1928813"/>
            <a:chOff x="3975" y="1593"/>
            <a:chExt cx="931" cy="1163"/>
          </a:xfrm>
        </p:grpSpPr>
        <p:pic>
          <p:nvPicPr>
            <p:cNvPr id="72776" name="Picture 179" descr="circuler_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>
              <a:off x="3975" y="1593"/>
              <a:ext cx="925" cy="9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2777" name="Oval 180"/>
            <p:cNvSpPr>
              <a:spLocks noChangeArrowheads="1"/>
            </p:cNvSpPr>
            <p:nvPr/>
          </p:nvSpPr>
          <p:spPr bwMode="gray">
            <a:xfrm>
              <a:off x="3975" y="1593"/>
              <a:ext cx="931" cy="937"/>
            </a:xfrm>
            <a:prstGeom prst="ellipse">
              <a:avLst/>
            </a:prstGeom>
            <a:solidFill>
              <a:schemeClr val="hlink">
                <a:alpha val="50195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</a:endParaRPr>
            </a:p>
          </p:txBody>
        </p:sp>
        <p:pic>
          <p:nvPicPr>
            <p:cNvPr id="72778" name="Picture 181" descr="light_shadow1"/>
            <p:cNvPicPr>
              <a:picLocks noChangeAspect="1" noChangeArrowheads="1"/>
            </p:cNvPicPr>
            <p:nvPr/>
          </p:nvPicPr>
          <p:blipFill>
            <a:blip r:embed="rId3" cstate="print"/>
            <a:srcRect t="14285"/>
            <a:stretch>
              <a:fillRect/>
            </a:stretch>
          </p:blipFill>
          <p:spPr bwMode="gray">
            <a:xfrm>
              <a:off x="3984" y="1632"/>
              <a:ext cx="682" cy="5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72930" name="Group 182"/>
            <p:cNvGrpSpPr>
              <a:grpSpLocks/>
            </p:cNvGrpSpPr>
            <p:nvPr/>
          </p:nvGrpSpPr>
          <p:grpSpPr bwMode="auto">
            <a:xfrm rot="-3733502" flipH="1" flipV="1">
              <a:off x="4256" y="2247"/>
              <a:ext cx="820" cy="198"/>
              <a:chOff x="2532" y="1051"/>
              <a:chExt cx="893" cy="246"/>
            </a:xfrm>
          </p:grpSpPr>
          <p:grpSp>
            <p:nvGrpSpPr>
              <p:cNvPr id="72931" name="Group 183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72786" name="AutoShape 184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787" name="AutoShape 185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788" name="AutoShape 186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789" name="AutoShape 187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72932" name="Group 188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72782" name="AutoShape 189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783" name="AutoShape 190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784" name="AutoShape 191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785" name="AutoShape 192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grpSp>
        <p:nvGrpSpPr>
          <p:cNvPr id="72933" name="Group 193"/>
          <p:cNvGrpSpPr>
            <a:grpSpLocks/>
          </p:cNvGrpSpPr>
          <p:nvPr/>
        </p:nvGrpSpPr>
        <p:grpSpPr bwMode="auto">
          <a:xfrm rot="-3733502" flipH="1" flipV="1">
            <a:off x="8901113" y="3641726"/>
            <a:ext cx="1196975" cy="444500"/>
            <a:chOff x="2532" y="1051"/>
            <a:chExt cx="893" cy="246"/>
          </a:xfrm>
        </p:grpSpPr>
        <p:grpSp>
          <p:nvGrpSpPr>
            <p:cNvPr id="72934" name="Group 194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72772" name="AutoShape 195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773" name="AutoShape 196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774" name="AutoShape 197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775" name="AutoShape 198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72935" name="Group 199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72768" name="AutoShape 200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769" name="AutoShape 201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770" name="AutoShape 202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72771" name="AutoShape 203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2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32972" name="Rectangle 204"/>
          <p:cNvSpPr>
            <a:spLocks noChangeArrowheads="1"/>
          </p:cNvSpPr>
          <p:nvPr/>
        </p:nvSpPr>
        <p:spPr bwMode="gray">
          <a:xfrm>
            <a:off x="8061325" y="2573916"/>
            <a:ext cx="1810944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000000"/>
                </a:solidFill>
              </a:rPr>
              <a:t>Тщательное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000000"/>
                </a:solidFill>
              </a:rPr>
              <a:t>проектирование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000000"/>
                </a:solidFill>
              </a:rPr>
              <a:t> урока в процессе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000000"/>
                </a:solidFill>
              </a:rPr>
              <a:t>его подготовки</a:t>
            </a:r>
            <a:endParaRPr lang="en-US" sz="1600" b="1" dirty="0">
              <a:solidFill>
                <a:srgbClr val="000000"/>
              </a:solidFill>
            </a:endParaRPr>
          </a:p>
        </p:txBody>
      </p:sp>
      <p:sp>
        <p:nvSpPr>
          <p:cNvPr id="32973" name="Text Box 205"/>
          <p:cNvSpPr txBox="1">
            <a:spLocks noChangeArrowheads="1"/>
          </p:cNvSpPr>
          <p:nvPr/>
        </p:nvSpPr>
        <p:spPr bwMode="auto">
          <a:xfrm>
            <a:off x="4953000" y="2286001"/>
            <a:ext cx="19812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ru-RU" b="1">
                <a:solidFill>
                  <a:srgbClr val="333399"/>
                </a:solidFill>
              </a:rPr>
              <a:t>Тенденции развития современного урока</a:t>
            </a:r>
          </a:p>
        </p:txBody>
      </p:sp>
      <p:sp>
        <p:nvSpPr>
          <p:cNvPr id="72746" name="Line 206"/>
          <p:cNvSpPr>
            <a:spLocks noChangeShapeType="1"/>
          </p:cNvSpPr>
          <p:nvPr/>
        </p:nvSpPr>
        <p:spPr bwMode="auto">
          <a:xfrm flipH="1">
            <a:off x="4191000" y="3276600"/>
            <a:ext cx="12192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</a:endParaRPr>
          </a:p>
        </p:txBody>
      </p:sp>
      <p:grpSp>
        <p:nvGrpSpPr>
          <p:cNvPr id="72936" name="Group 207"/>
          <p:cNvGrpSpPr>
            <a:grpSpLocks/>
          </p:cNvGrpSpPr>
          <p:nvPr/>
        </p:nvGrpSpPr>
        <p:grpSpPr bwMode="auto">
          <a:xfrm>
            <a:off x="2089638" y="3783748"/>
            <a:ext cx="2065338" cy="1676400"/>
            <a:chOff x="3975" y="1593"/>
            <a:chExt cx="931" cy="1163"/>
          </a:xfrm>
        </p:grpSpPr>
        <p:pic>
          <p:nvPicPr>
            <p:cNvPr id="72752" name="Picture 208" descr="circuler_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>
              <a:off x="3975" y="1593"/>
              <a:ext cx="925" cy="9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2753" name="Oval 209"/>
            <p:cNvSpPr>
              <a:spLocks noChangeArrowheads="1"/>
            </p:cNvSpPr>
            <p:nvPr/>
          </p:nvSpPr>
          <p:spPr bwMode="gray">
            <a:xfrm>
              <a:off x="3975" y="1593"/>
              <a:ext cx="931" cy="937"/>
            </a:xfrm>
            <a:prstGeom prst="ellipse">
              <a:avLst/>
            </a:prstGeom>
            <a:solidFill>
              <a:schemeClr val="accent1">
                <a:alpha val="50195"/>
              </a:schemeClr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</a:endParaRPr>
            </a:p>
          </p:txBody>
        </p:sp>
        <p:pic>
          <p:nvPicPr>
            <p:cNvPr id="72754" name="Picture 210" descr="light_shadow1"/>
            <p:cNvPicPr>
              <a:picLocks noChangeAspect="1" noChangeArrowheads="1"/>
            </p:cNvPicPr>
            <p:nvPr/>
          </p:nvPicPr>
          <p:blipFill>
            <a:blip r:embed="rId3" cstate="print"/>
            <a:srcRect t="14285"/>
            <a:stretch>
              <a:fillRect/>
            </a:stretch>
          </p:blipFill>
          <p:spPr bwMode="gray">
            <a:xfrm>
              <a:off x="3984" y="1632"/>
              <a:ext cx="682" cy="5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72937" name="Group 211"/>
            <p:cNvGrpSpPr>
              <a:grpSpLocks/>
            </p:cNvGrpSpPr>
            <p:nvPr/>
          </p:nvGrpSpPr>
          <p:grpSpPr bwMode="auto">
            <a:xfrm rot="-3733502" flipH="1" flipV="1">
              <a:off x="4256" y="2247"/>
              <a:ext cx="820" cy="198"/>
              <a:chOff x="2532" y="1051"/>
              <a:chExt cx="893" cy="246"/>
            </a:xfrm>
          </p:grpSpPr>
          <p:grpSp>
            <p:nvGrpSpPr>
              <p:cNvPr id="72938" name="Group 212"/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72762" name="AutoShape 213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763" name="AutoShape 214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764" name="AutoShape 215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765" name="AutoShape 216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72939" name="Group 217"/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72758" name="AutoShape 218"/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759" name="AutoShape 219"/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760" name="AutoShape 220"/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2761" name="AutoShape 221"/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sp>
        <p:nvSpPr>
          <p:cNvPr id="32990" name="Rectangle 222"/>
          <p:cNvSpPr>
            <a:spLocks noChangeArrowheads="1"/>
          </p:cNvSpPr>
          <p:nvPr/>
        </p:nvSpPr>
        <p:spPr bwMode="gray">
          <a:xfrm>
            <a:off x="2196177" y="4011877"/>
            <a:ext cx="1819216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000000"/>
                </a:solidFill>
              </a:rPr>
              <a:t>Свобода в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000000"/>
                </a:solidFill>
              </a:rPr>
              <a:t>выборе структуры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000000"/>
                </a:solidFill>
              </a:rPr>
              <a:t> урока</a:t>
            </a:r>
            <a:endParaRPr lang="en-US" sz="1600" b="1" dirty="0">
              <a:solidFill>
                <a:srgbClr val="000000"/>
              </a:solidFill>
            </a:endParaRPr>
          </a:p>
        </p:txBody>
      </p:sp>
      <p:sp>
        <p:nvSpPr>
          <p:cNvPr id="72749" name="Line 223"/>
          <p:cNvSpPr>
            <a:spLocks noChangeShapeType="1"/>
          </p:cNvSpPr>
          <p:nvPr/>
        </p:nvSpPr>
        <p:spPr bwMode="auto">
          <a:xfrm>
            <a:off x="4953000" y="1447800"/>
            <a:ext cx="7620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2750" name="Line 224"/>
          <p:cNvSpPr>
            <a:spLocks noChangeShapeType="1"/>
          </p:cNvSpPr>
          <p:nvPr/>
        </p:nvSpPr>
        <p:spPr bwMode="auto">
          <a:xfrm>
            <a:off x="6858000" y="2971800"/>
            <a:ext cx="9144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</a:endParaRPr>
          </a:p>
        </p:txBody>
      </p:sp>
      <p:pic>
        <p:nvPicPr>
          <p:cNvPr id="72940" name="Рисунок 7293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56935" y="390629"/>
            <a:ext cx="1889332" cy="149396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63540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2133600" y="6675438"/>
            <a:ext cx="79248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b="1">
                <a:solidFill>
                  <a:prstClr val="white"/>
                </a:solidFill>
              </a:rPr>
              <a:t/>
            </a:r>
            <a:br>
              <a:rPr lang="ru-RU" b="1">
                <a:solidFill>
                  <a:prstClr val="white"/>
                </a:solidFill>
              </a:rPr>
            </a:br>
            <a:r>
              <a:rPr lang="ru-RU" b="1">
                <a:solidFill>
                  <a:prstClr val="white"/>
                </a:solidFill>
              </a:rPr>
              <a:t> </a:t>
            </a:r>
            <a:br>
              <a:rPr lang="ru-RU" b="1">
                <a:solidFill>
                  <a:prstClr val="white"/>
                </a:solidFill>
              </a:rPr>
            </a:br>
            <a:r>
              <a:rPr lang="ru-RU" b="1">
                <a:solidFill>
                  <a:prstClr val="white"/>
                </a:solidFill>
              </a:rPr>
              <a:t/>
            </a:r>
            <a:br>
              <a:rPr lang="ru-RU" b="1">
                <a:solidFill>
                  <a:prstClr val="white"/>
                </a:solidFill>
              </a:rPr>
            </a:br>
            <a:r>
              <a:rPr lang="ru-RU" b="1">
                <a:solidFill>
                  <a:prstClr val="white"/>
                </a:solidFill>
              </a:rPr>
              <a:t/>
            </a:r>
            <a:br>
              <a:rPr lang="ru-RU" b="1">
                <a:solidFill>
                  <a:prstClr val="white"/>
                </a:solidFill>
              </a:rPr>
            </a:br>
            <a:r>
              <a:rPr lang="ru-RU" b="1">
                <a:solidFill>
                  <a:prstClr val="white"/>
                </a:solidFill>
              </a:rPr>
              <a:t/>
            </a:r>
            <a:br>
              <a:rPr lang="ru-RU" b="1">
                <a:solidFill>
                  <a:prstClr val="white"/>
                </a:solidFill>
              </a:rPr>
            </a:br>
            <a:endParaRPr lang="ru-RU" b="1">
              <a:solidFill>
                <a:prstClr val="white"/>
              </a:solidFill>
            </a:endParaRPr>
          </a:p>
        </p:txBody>
      </p:sp>
      <p:sp>
        <p:nvSpPr>
          <p:cNvPr id="10243" name="Rectangle 5"/>
          <p:cNvSpPr>
            <a:spLocks noChangeArrowheads="1"/>
          </p:cNvSpPr>
          <p:nvPr/>
        </p:nvSpPr>
        <p:spPr bwMode="auto">
          <a:xfrm>
            <a:off x="1380186" y="376998"/>
            <a:ext cx="9431628" cy="707886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FF0000"/>
                </a:solidFill>
                <a:latin typeface="Georgia" panose="02040502050405020303" pitchFamily="18" charset="0"/>
              </a:rPr>
              <a:t>ОСНОВНЫЕ ТИПЫ УРОКОВ </a:t>
            </a:r>
            <a:r>
              <a:rPr lang="ru-RU" sz="1600" b="1" dirty="0">
                <a:solidFill>
                  <a:srgbClr val="000099"/>
                </a:solidFill>
                <a:latin typeface="Georgia" panose="02040502050405020303" pitchFamily="18" charset="0"/>
              </a:rPr>
              <a:t>ОСТАЛИСЬ ПРЕЖНИМИ, </a:t>
            </a:r>
            <a:endParaRPr lang="ru-RU" sz="1600" b="1" dirty="0" smtClean="0">
              <a:solidFill>
                <a:srgbClr val="000099"/>
              </a:solidFill>
              <a:latin typeface="Georgia" panose="02040502050405020303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rgbClr val="000099"/>
                </a:solidFill>
                <a:latin typeface="Georgia" panose="02040502050405020303" pitchFamily="18" charset="0"/>
              </a:rPr>
              <a:t>НО </a:t>
            </a:r>
            <a:r>
              <a:rPr lang="ru-RU" sz="1600" b="1" dirty="0">
                <a:solidFill>
                  <a:srgbClr val="000099"/>
                </a:solidFill>
                <a:latin typeface="Georgia" panose="02040502050405020303" pitchFamily="18" charset="0"/>
              </a:rPr>
              <a:t>В НИХ ВНЕСЕНЫ ИЗМЕНЕНИЯ:</a:t>
            </a:r>
            <a:r>
              <a:rPr lang="ru-RU" sz="1600" b="1" dirty="0">
                <a:solidFill>
                  <a:prstClr val="black"/>
                </a:solidFill>
                <a:latin typeface="Georgia" panose="02040502050405020303" pitchFamily="18" charset="0"/>
              </a:rPr>
              <a:t> </a:t>
            </a: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1005808" y="1157299"/>
            <a:ext cx="678661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solidFill>
                  <a:prstClr val="black"/>
                </a:solidFill>
              </a:rPr>
              <a:t>1. Урок изучения нового</a:t>
            </a:r>
            <a:r>
              <a:rPr lang="ru-RU" sz="2800" b="1" dirty="0">
                <a:solidFill>
                  <a:prstClr val="white"/>
                </a:solidFill>
              </a:rPr>
              <a:t>. </a:t>
            </a:r>
            <a:br>
              <a:rPr lang="ru-RU" sz="2800" b="1" dirty="0">
                <a:solidFill>
                  <a:prstClr val="white"/>
                </a:solidFill>
              </a:rPr>
            </a:br>
            <a:endParaRPr lang="ru-RU" sz="2800" b="1" dirty="0">
              <a:solidFill>
                <a:prstClr val="white"/>
              </a:solidFill>
            </a:endParaRPr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1005808" y="1593503"/>
            <a:ext cx="707233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solidFill>
                  <a:prstClr val="black"/>
                </a:solidFill>
              </a:rPr>
              <a:t>2. Урок закрепления знаний</a:t>
            </a:r>
            <a:r>
              <a:rPr lang="ru-RU" sz="2800" b="1" dirty="0">
                <a:solidFill>
                  <a:prstClr val="white"/>
                </a:solidFill>
              </a:rPr>
              <a:t>.</a:t>
            </a:r>
            <a:br>
              <a:rPr lang="ru-RU" sz="2800" b="1" dirty="0">
                <a:solidFill>
                  <a:prstClr val="white"/>
                </a:solidFill>
              </a:rPr>
            </a:br>
            <a:endParaRPr lang="ru-RU" sz="2800" b="1" dirty="0">
              <a:solidFill>
                <a:prstClr val="white"/>
              </a:solidFill>
            </a:endParaRPr>
          </a:p>
        </p:txBody>
      </p:sp>
      <p:sp>
        <p:nvSpPr>
          <p:cNvPr id="10246" name="Rectangle 9"/>
          <p:cNvSpPr>
            <a:spLocks noChangeArrowheads="1"/>
          </p:cNvSpPr>
          <p:nvPr/>
        </p:nvSpPr>
        <p:spPr bwMode="auto">
          <a:xfrm>
            <a:off x="2362200" y="5029200"/>
            <a:ext cx="23756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b="1">
                <a:solidFill>
                  <a:prstClr val="white"/>
                </a:solidFill>
              </a:rPr>
              <a:t> </a:t>
            </a:r>
          </a:p>
        </p:txBody>
      </p:sp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1005808" y="1988774"/>
            <a:ext cx="78581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solidFill>
                  <a:prstClr val="black"/>
                </a:solidFill>
              </a:rPr>
              <a:t>3. Урок комплексного применения знаний.</a:t>
            </a:r>
          </a:p>
        </p:txBody>
      </p:sp>
      <p:sp>
        <p:nvSpPr>
          <p:cNvPr id="14347" name="AutoShape 11"/>
          <p:cNvSpPr>
            <a:spLocks noChangeArrowheads="1"/>
          </p:cNvSpPr>
          <p:nvPr/>
        </p:nvSpPr>
        <p:spPr bwMode="auto">
          <a:xfrm>
            <a:off x="4541973" y="2760942"/>
            <a:ext cx="6696092" cy="1143000"/>
          </a:xfrm>
          <a:prstGeom prst="wedgeRoundRectCallout">
            <a:avLst>
              <a:gd name="adj1" fmla="val -43884"/>
              <a:gd name="adj2" fmla="val -165833"/>
              <a:gd name="adj3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chemeClr val="accent5">
                    <a:lumMod val="75000"/>
                  </a:schemeClr>
                </a:solidFill>
              </a:rPr>
              <a:t>Это: традиционный (комбинированный), лекция, экскурсия,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rgbClr val="000099"/>
                </a:solidFill>
              </a:rPr>
              <a:t>исследовательская работа, учебный и трудовой практикум.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rgbClr val="000099"/>
                </a:solidFill>
              </a:rPr>
              <a:t>Имеет целью изучение и первичное закрепление новых знаний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4348" name="AutoShape 12"/>
          <p:cNvSpPr>
            <a:spLocks noChangeArrowheads="1"/>
          </p:cNvSpPr>
          <p:nvPr/>
        </p:nvSpPr>
        <p:spPr bwMode="auto">
          <a:xfrm>
            <a:off x="4301889" y="3389834"/>
            <a:ext cx="6691330" cy="1447800"/>
          </a:xfrm>
          <a:prstGeom prst="wedgeRoundRectCallout">
            <a:avLst>
              <a:gd name="adj1" fmla="val -42389"/>
              <a:gd name="adj2" fmla="val -150875"/>
              <a:gd name="adj3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rgbClr val="000099"/>
                </a:solidFill>
              </a:rPr>
              <a:t>Это: практикум, экскурсия, лабораторная работа, собеседование, консультация. Имеет целью выработку умений по применению знаний. 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14349" name="AutoShape 13"/>
          <p:cNvSpPr>
            <a:spLocks noChangeArrowheads="1"/>
          </p:cNvSpPr>
          <p:nvPr/>
        </p:nvSpPr>
        <p:spPr bwMode="auto">
          <a:xfrm>
            <a:off x="4057043" y="3763920"/>
            <a:ext cx="6586125" cy="1197938"/>
          </a:xfrm>
          <a:prstGeom prst="wedgeRoundRectCallout">
            <a:avLst>
              <a:gd name="adj1" fmla="val -44431"/>
              <a:gd name="adj2" fmla="val -164583"/>
              <a:gd name="adj3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rgbClr val="000099"/>
                </a:solidFill>
              </a:rPr>
              <a:t>Это: практикум, лабораторная работа, семинар и т.д. Имеет целью выработку умений самостоятельно применять знания в комплексе, в новых условиях.</a:t>
            </a:r>
          </a:p>
        </p:txBody>
      </p:sp>
      <p:sp>
        <p:nvSpPr>
          <p:cNvPr id="14350" name="Rectangle 14"/>
          <p:cNvSpPr>
            <a:spLocks noChangeArrowheads="1"/>
          </p:cNvSpPr>
          <p:nvPr/>
        </p:nvSpPr>
        <p:spPr bwMode="auto">
          <a:xfrm>
            <a:off x="1005808" y="2434593"/>
            <a:ext cx="800105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solidFill>
                  <a:prstClr val="black"/>
                </a:solidFill>
              </a:rPr>
              <a:t>4. Урок обобщения и систематизации знаний. </a:t>
            </a:r>
          </a:p>
        </p:txBody>
      </p:sp>
      <p:sp>
        <p:nvSpPr>
          <p:cNvPr id="14351" name="AutoShape 15"/>
          <p:cNvSpPr>
            <a:spLocks noChangeArrowheads="1"/>
          </p:cNvSpPr>
          <p:nvPr/>
        </p:nvSpPr>
        <p:spPr bwMode="auto">
          <a:xfrm>
            <a:off x="3816816" y="4484221"/>
            <a:ext cx="6843730" cy="990600"/>
          </a:xfrm>
          <a:prstGeom prst="wedgeRoundRectCallout">
            <a:avLst>
              <a:gd name="adj1" fmla="val -44431"/>
              <a:gd name="adj2" fmla="val -217468"/>
              <a:gd name="adj3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rgbClr val="000099"/>
                </a:solidFill>
              </a:rPr>
              <a:t>Это: семинар, конференция, круглый стол и т.д. Имеет целью обобщение единичных знаний в систему.</a:t>
            </a:r>
          </a:p>
        </p:txBody>
      </p:sp>
      <p:sp>
        <p:nvSpPr>
          <p:cNvPr id="14352" name="Rectangle 16"/>
          <p:cNvSpPr>
            <a:spLocks noChangeArrowheads="1"/>
          </p:cNvSpPr>
          <p:nvPr/>
        </p:nvSpPr>
        <p:spPr bwMode="auto">
          <a:xfrm>
            <a:off x="1005808" y="2838447"/>
            <a:ext cx="77867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solidFill>
                  <a:prstClr val="black"/>
                </a:solidFill>
              </a:rPr>
              <a:t>5. Урок контроля, оценки и коррекции знаний</a:t>
            </a:r>
            <a:r>
              <a:rPr lang="ru-RU" sz="2800" b="1" dirty="0">
                <a:solidFill>
                  <a:prstClr val="white"/>
                </a:solidFill>
              </a:rPr>
              <a:t>.</a:t>
            </a:r>
          </a:p>
        </p:txBody>
      </p:sp>
      <p:sp>
        <p:nvSpPr>
          <p:cNvPr id="14353" name="AutoShape 17"/>
          <p:cNvSpPr>
            <a:spLocks noChangeArrowheads="1"/>
          </p:cNvSpPr>
          <p:nvPr/>
        </p:nvSpPr>
        <p:spPr bwMode="auto">
          <a:xfrm>
            <a:off x="3296081" y="4542395"/>
            <a:ext cx="5710783" cy="1344930"/>
          </a:xfrm>
          <a:prstGeom prst="wedgeRoundRectCallout">
            <a:avLst>
              <a:gd name="adj1" fmla="val -44431"/>
              <a:gd name="adj2" fmla="val -141806"/>
              <a:gd name="adj3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rgbClr val="000099"/>
                </a:solidFill>
              </a:rPr>
              <a:t>Это: контрольная работа, зачет, </a:t>
            </a:r>
            <a:r>
              <a:rPr lang="ru-RU" b="1" dirty="0" smtClean="0">
                <a:solidFill>
                  <a:srgbClr val="000099"/>
                </a:solidFill>
              </a:rPr>
              <a:t>смотр </a:t>
            </a:r>
            <a:r>
              <a:rPr lang="ru-RU" b="1" dirty="0">
                <a:solidFill>
                  <a:srgbClr val="000099"/>
                </a:solidFill>
              </a:rPr>
              <a:t>знаний и т.д. Имеет </a:t>
            </a:r>
            <a:r>
              <a:rPr lang="ru-RU" b="1" dirty="0" smtClean="0">
                <a:solidFill>
                  <a:srgbClr val="000099"/>
                </a:solidFill>
              </a:rPr>
              <a:t>цель  </a:t>
            </a:r>
            <a:r>
              <a:rPr lang="ru-RU" b="1" dirty="0">
                <a:solidFill>
                  <a:srgbClr val="000099"/>
                </a:solidFill>
              </a:rPr>
              <a:t>определить уровень овладения знаниями, умениями и навыками.</a:t>
            </a:r>
          </a:p>
        </p:txBody>
      </p:sp>
    </p:spTree>
    <p:extLst>
      <p:ext uri="{BB962C8B-B14F-4D97-AF65-F5344CB8AC3E}">
        <p14:creationId xmlns:p14="http://schemas.microsoft.com/office/powerpoint/2010/main" val="880553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/>
      <p:bldP spid="14344" grpId="0"/>
      <p:bldP spid="14346" grpId="0"/>
      <p:bldP spid="14347" grpId="0" animBg="1"/>
      <p:bldP spid="14347" grpId="1" animBg="1"/>
      <p:bldP spid="14348" grpId="0" animBg="1"/>
      <p:bldP spid="14348" grpId="1" animBg="1"/>
      <p:bldP spid="14349" grpId="0" animBg="1"/>
      <p:bldP spid="14349" grpId="1" animBg="1"/>
      <p:bldP spid="14350" grpId="0"/>
      <p:bldP spid="14351" grpId="0" animBg="1"/>
      <p:bldP spid="14351" grpId="1" animBg="1"/>
      <p:bldP spid="14352" grpId="0"/>
      <p:bldP spid="1435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297781" y="623294"/>
            <a:ext cx="7786687" cy="72548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Нетрадиционные виды уроков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417615" y="1046162"/>
            <a:ext cx="9838520" cy="2907652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sz="1400" b="1" dirty="0">
                <a:solidFill>
                  <a:srgbClr val="002060"/>
                </a:solidFill>
                <a:latin typeface="Georgia" panose="02040502050405020303" pitchFamily="18" charset="0"/>
              </a:rPr>
              <a:t>«Концерт», «спектакль», «литературный салон», «путешествие», «экскурсия в музей», «турнир», «базар».</a:t>
            </a:r>
          </a:p>
          <a:p>
            <a:pPr marL="514350" indent="-514350">
              <a:buNone/>
            </a:pPr>
            <a:r>
              <a:rPr lang="ru-RU" sz="1400" b="1" dirty="0">
                <a:solidFill>
                  <a:srgbClr val="002060"/>
                </a:solidFill>
                <a:latin typeface="Georgia" panose="02040502050405020303" pitchFamily="18" charset="0"/>
              </a:rPr>
              <a:t>2</a:t>
            </a:r>
            <a:r>
              <a:rPr lang="ru-RU" sz="1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.    </a:t>
            </a:r>
            <a:r>
              <a:rPr lang="ru-RU" sz="1400" b="1" dirty="0">
                <a:solidFill>
                  <a:srgbClr val="002060"/>
                </a:solidFill>
                <a:latin typeface="Georgia" panose="02040502050405020303" pitchFamily="18" charset="0"/>
              </a:rPr>
              <a:t>«Брифинг», «пресс-конференция», «симпозиум», «презентация», «съезд», «телемост», «круглый стол», «аукцион».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002060"/>
                </a:solidFill>
                <a:latin typeface="Georgia" panose="02040502050405020303" pitchFamily="18" charset="0"/>
              </a:rPr>
              <a:t>3. </a:t>
            </a:r>
            <a:r>
              <a:rPr lang="ru-RU" sz="1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   Кино-</a:t>
            </a:r>
            <a:r>
              <a:rPr lang="ru-RU" sz="1400" b="1" dirty="0">
                <a:solidFill>
                  <a:srgbClr val="002060"/>
                </a:solidFill>
                <a:latin typeface="Georgia" panose="02040502050405020303" pitchFamily="18" charset="0"/>
              </a:rPr>
              <a:t>, теле-, </a:t>
            </a:r>
            <a:r>
              <a:rPr lang="ru-RU" sz="1400" b="1" dirty="0" err="1">
                <a:solidFill>
                  <a:srgbClr val="002060"/>
                </a:solidFill>
                <a:latin typeface="Georgia" panose="02040502050405020303" pitchFamily="18" charset="0"/>
              </a:rPr>
              <a:t>видеоуроки</a:t>
            </a:r>
            <a:r>
              <a:rPr lang="ru-RU" sz="1400" b="1" dirty="0">
                <a:solidFill>
                  <a:srgbClr val="002060"/>
                </a:solidFill>
                <a:latin typeface="Georgia" panose="02040502050405020303" pitchFamily="18" charset="0"/>
              </a:rPr>
              <a:t> .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002060"/>
                </a:solidFill>
                <a:latin typeface="Georgia" panose="02040502050405020303" pitchFamily="18" charset="0"/>
              </a:rPr>
              <a:t>4. </a:t>
            </a:r>
            <a:r>
              <a:rPr lang="ru-RU" sz="1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   Уроки </a:t>
            </a:r>
            <a:r>
              <a:rPr lang="ru-RU" sz="1400" b="1" dirty="0">
                <a:solidFill>
                  <a:srgbClr val="002060"/>
                </a:solidFill>
                <a:latin typeface="Georgia" panose="02040502050405020303" pitchFamily="18" charset="0"/>
              </a:rPr>
              <a:t>самоопределения, уроки самореализации.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002060"/>
                </a:solidFill>
                <a:latin typeface="Georgia" panose="02040502050405020303" pitchFamily="18" charset="0"/>
              </a:rPr>
              <a:t>5. </a:t>
            </a:r>
            <a:r>
              <a:rPr lang="ru-RU" sz="1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   Урок-исторический </a:t>
            </a:r>
            <a:r>
              <a:rPr lang="ru-RU" sz="1400" b="1" dirty="0">
                <a:solidFill>
                  <a:srgbClr val="002060"/>
                </a:solidFill>
                <a:latin typeface="Georgia" panose="02040502050405020303" pitchFamily="18" charset="0"/>
              </a:rPr>
              <a:t>портрет, урок-суд, урок-знакомств. 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002060"/>
                </a:solidFill>
                <a:latin typeface="Georgia" panose="02040502050405020303" pitchFamily="18" charset="0"/>
              </a:rPr>
              <a:t>6. </a:t>
            </a:r>
            <a:r>
              <a:rPr lang="ru-RU" sz="1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   Урок-дискуссия</a:t>
            </a:r>
            <a:r>
              <a:rPr lang="ru-RU" sz="1400" b="1" dirty="0">
                <a:solidFill>
                  <a:srgbClr val="002060"/>
                </a:solidFill>
                <a:latin typeface="Georgia" panose="02040502050405020303" pitchFamily="18" charset="0"/>
              </a:rPr>
              <a:t>, урок проблемных поисков, урок интеллектуальных раздумий.</a:t>
            </a:r>
          </a:p>
          <a:p>
            <a:pPr marL="0" indent="0">
              <a:buNone/>
            </a:pPr>
            <a:r>
              <a:rPr lang="ru-RU" sz="1400" b="1" dirty="0">
                <a:solidFill>
                  <a:srgbClr val="002060"/>
                </a:solidFill>
                <a:latin typeface="Georgia" panose="02040502050405020303" pitchFamily="18" charset="0"/>
              </a:rPr>
              <a:t>7. </a:t>
            </a:r>
            <a:r>
              <a:rPr lang="ru-RU" sz="1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    Модульный </a:t>
            </a:r>
            <a:r>
              <a:rPr lang="ru-RU" sz="1400" b="1" dirty="0">
                <a:solidFill>
                  <a:srgbClr val="002060"/>
                </a:solidFill>
                <a:latin typeface="Georgia" panose="02040502050405020303" pitchFamily="18" charset="0"/>
              </a:rPr>
              <a:t>урок.</a:t>
            </a:r>
          </a:p>
          <a:p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1423" y="3098356"/>
            <a:ext cx="1524132" cy="106689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5026" y="3953814"/>
            <a:ext cx="1276925" cy="1678011"/>
          </a:xfrm>
          <a:prstGeom prst="rect">
            <a:avLst/>
          </a:prstGeom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969878194"/>
              </p:ext>
            </p:extLst>
          </p:nvPr>
        </p:nvGraphicFramePr>
        <p:xfrm>
          <a:off x="3203484" y="2478845"/>
          <a:ext cx="3975279" cy="39372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24096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96214" y="13143"/>
            <a:ext cx="11895786" cy="1143000"/>
          </a:xfrm>
        </p:spPr>
        <p:txBody>
          <a:bodyPr>
            <a:noAutofit/>
          </a:bodyPr>
          <a:lstStyle/>
          <a:p>
            <a:pPr algn="ctr" eaLnBrk="1" hangingPunct="1"/>
            <a:r>
              <a:rPr lang="ru-RU" sz="2400" b="1" dirty="0">
                <a:solidFill>
                  <a:srgbClr val="FF0000"/>
                </a:solidFill>
                <a:latin typeface="Georgia" panose="02040502050405020303" pitchFamily="18" charset="0"/>
              </a:rPr>
              <a:t>Ребенок на современном </a:t>
            </a:r>
            <a:r>
              <a:rPr lang="ru-RU" sz="24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уроке:</a:t>
            </a:r>
            <a:r>
              <a:rPr lang="ru-RU" sz="2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готовность </a:t>
            </a:r>
            <a:r>
              <a:rPr lang="ru-RU" sz="2400" b="1" dirty="0">
                <a:solidFill>
                  <a:srgbClr val="002060"/>
                </a:solidFill>
                <a:latin typeface="Georgia" panose="02040502050405020303" pitchFamily="18" charset="0"/>
              </a:rPr>
              <a:t>к саморазвитию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176271" y="737253"/>
            <a:ext cx="9144000" cy="968375"/>
            <a:chOff x="684" y="1546"/>
            <a:chExt cx="4667" cy="1080"/>
          </a:xfrm>
        </p:grpSpPr>
        <p:sp>
          <p:nvSpPr>
            <p:cNvPr id="34820" name="AutoShape 4"/>
            <p:cNvSpPr>
              <a:spLocks noChangeArrowheads="1"/>
            </p:cNvSpPr>
            <p:nvPr/>
          </p:nvSpPr>
          <p:spPr bwMode="gray">
            <a:xfrm>
              <a:off x="1241" y="1638"/>
              <a:ext cx="3500" cy="912"/>
            </a:xfrm>
            <a:prstGeom prst="roundRect">
              <a:avLst>
                <a:gd name="adj" fmla="val 11505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0"/>
                    <a:invGamma/>
                    <a:alpha val="0"/>
                  </a:schemeClr>
                </a:gs>
              </a:gsLst>
              <a:lin ang="0" scaled="1"/>
            </a:gradFill>
            <a:ln w="6350" algn="ctr">
              <a:noFill/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6841" name="Text Box 5"/>
            <p:cNvSpPr txBox="1">
              <a:spLocks noChangeArrowheads="1"/>
            </p:cNvSpPr>
            <p:nvPr/>
          </p:nvSpPr>
          <p:spPr bwMode="black">
            <a:xfrm>
              <a:off x="2141" y="1730"/>
              <a:ext cx="3210" cy="40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  <a:buFontTx/>
                <a:buChar char="•"/>
              </a:pPr>
              <a:r>
                <a:rPr lang="en-US" b="1">
                  <a:solidFill>
                    <a:prstClr val="black"/>
                  </a:solidFill>
                </a:rPr>
                <a:t> </a:t>
              </a:r>
            </a:p>
          </p:txBody>
        </p:sp>
        <p:sp>
          <p:nvSpPr>
            <p:cNvPr id="76842" name="AutoShape 6"/>
            <p:cNvSpPr>
              <a:spLocks noChangeArrowheads="1"/>
            </p:cNvSpPr>
            <p:nvPr/>
          </p:nvSpPr>
          <p:spPr bwMode="gray">
            <a:xfrm>
              <a:off x="1753" y="1956"/>
              <a:ext cx="336" cy="240"/>
            </a:xfrm>
            <a:prstGeom prst="rightArrow">
              <a:avLst>
                <a:gd name="adj1" fmla="val 50000"/>
                <a:gd name="adj2" fmla="val 58333"/>
              </a:avLst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</a:endParaRPr>
            </a:p>
          </p:txBody>
        </p:sp>
        <p:pic>
          <p:nvPicPr>
            <p:cNvPr id="76843" name="Picture 7" descr="DO_circle00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84" y="1546"/>
              <a:ext cx="1080" cy="10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6844" name="Text Box 8"/>
            <p:cNvSpPr txBox="1">
              <a:spLocks noChangeArrowheads="1"/>
            </p:cNvSpPr>
            <p:nvPr/>
          </p:nvSpPr>
          <p:spPr bwMode="black">
            <a:xfrm>
              <a:off x="688" y="1978"/>
              <a:ext cx="1052" cy="44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ru-RU" sz="2000" b="1">
                  <a:solidFill>
                    <a:prstClr val="black"/>
                  </a:solidFill>
                  <a:latin typeface="Algerian" pitchFamily="82" charset="0"/>
                </a:rPr>
                <a:t>1</a:t>
              </a:r>
              <a:endParaRPr lang="en-US" sz="2000" b="1">
                <a:solidFill>
                  <a:prstClr val="black"/>
                </a:solidFill>
                <a:latin typeface="Algerian" pitchFamily="82" charset="0"/>
              </a:endParaRPr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176271" y="1658719"/>
            <a:ext cx="9144000" cy="981075"/>
            <a:chOff x="696" y="2746"/>
            <a:chExt cx="4694" cy="1088"/>
          </a:xfrm>
        </p:grpSpPr>
        <p:sp>
          <p:nvSpPr>
            <p:cNvPr id="34826" name="AutoShape 10"/>
            <p:cNvSpPr>
              <a:spLocks noChangeArrowheads="1"/>
            </p:cNvSpPr>
            <p:nvPr/>
          </p:nvSpPr>
          <p:spPr bwMode="gray">
            <a:xfrm>
              <a:off x="1241" y="2875"/>
              <a:ext cx="3500" cy="912"/>
            </a:xfrm>
            <a:prstGeom prst="roundRect">
              <a:avLst>
                <a:gd name="adj" fmla="val 1150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0"/>
                    <a:invGamma/>
                    <a:alpha val="0"/>
                  </a:schemeClr>
                </a:gs>
              </a:gsLst>
              <a:lin ang="0" scaled="1"/>
            </a:gradFill>
            <a:ln w="6350" algn="ctr">
              <a:noFill/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6836" name="Text Box 11"/>
            <p:cNvSpPr txBox="1">
              <a:spLocks noChangeArrowheads="1"/>
            </p:cNvSpPr>
            <p:nvPr/>
          </p:nvSpPr>
          <p:spPr bwMode="black">
            <a:xfrm>
              <a:off x="2180" y="2940"/>
              <a:ext cx="3210" cy="40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  <a:buFontTx/>
                <a:buChar char="•"/>
              </a:pPr>
              <a:r>
                <a:rPr lang="en-US" b="1">
                  <a:solidFill>
                    <a:prstClr val="black"/>
                  </a:solidFill>
                </a:rPr>
                <a:t> </a:t>
              </a:r>
            </a:p>
          </p:txBody>
        </p:sp>
        <p:sp>
          <p:nvSpPr>
            <p:cNvPr id="76837" name="AutoShape 12"/>
            <p:cNvSpPr>
              <a:spLocks noChangeArrowheads="1"/>
            </p:cNvSpPr>
            <p:nvPr/>
          </p:nvSpPr>
          <p:spPr bwMode="gray">
            <a:xfrm>
              <a:off x="1771" y="3186"/>
              <a:ext cx="336" cy="240"/>
            </a:xfrm>
            <a:prstGeom prst="rightArrow">
              <a:avLst>
                <a:gd name="adj1" fmla="val 50000"/>
                <a:gd name="adj2" fmla="val 58333"/>
              </a:avLst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</a:endParaRPr>
            </a:p>
          </p:txBody>
        </p:sp>
        <p:pic>
          <p:nvPicPr>
            <p:cNvPr id="76838" name="Picture 13" descr="DP_circle00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6" y="2746"/>
              <a:ext cx="1088" cy="1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6839" name="Text Box 14"/>
            <p:cNvSpPr txBox="1">
              <a:spLocks noChangeArrowheads="1"/>
            </p:cNvSpPr>
            <p:nvPr/>
          </p:nvSpPr>
          <p:spPr bwMode="black">
            <a:xfrm>
              <a:off x="700" y="3193"/>
              <a:ext cx="1052" cy="44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ru-RU" sz="2000" b="1">
                  <a:solidFill>
                    <a:prstClr val="black"/>
                  </a:solidFill>
                  <a:latin typeface="Algerian" pitchFamily="82" charset="0"/>
                </a:rPr>
                <a:t>2</a:t>
              </a:r>
              <a:endParaRPr lang="en-US" sz="2000" b="1">
                <a:solidFill>
                  <a:prstClr val="black"/>
                </a:solidFill>
                <a:latin typeface="Algerian" pitchFamily="82" charset="0"/>
              </a:endParaRPr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1124350" y="2560546"/>
            <a:ext cx="9144000" cy="968375"/>
            <a:chOff x="684" y="1546"/>
            <a:chExt cx="4667" cy="1080"/>
          </a:xfrm>
        </p:grpSpPr>
        <p:sp>
          <p:nvSpPr>
            <p:cNvPr id="34832" name="AutoShape 16"/>
            <p:cNvSpPr>
              <a:spLocks noChangeArrowheads="1"/>
            </p:cNvSpPr>
            <p:nvPr/>
          </p:nvSpPr>
          <p:spPr bwMode="gray">
            <a:xfrm>
              <a:off x="1241" y="1638"/>
              <a:ext cx="3500" cy="912"/>
            </a:xfrm>
            <a:prstGeom prst="roundRect">
              <a:avLst>
                <a:gd name="adj" fmla="val 11505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0"/>
                    <a:invGamma/>
                    <a:alpha val="0"/>
                  </a:schemeClr>
                </a:gs>
              </a:gsLst>
              <a:lin ang="0" scaled="1"/>
            </a:gradFill>
            <a:ln w="6350" algn="ctr">
              <a:noFill/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6831" name="Text Box 17"/>
            <p:cNvSpPr txBox="1">
              <a:spLocks noChangeArrowheads="1"/>
            </p:cNvSpPr>
            <p:nvPr/>
          </p:nvSpPr>
          <p:spPr bwMode="black">
            <a:xfrm>
              <a:off x="2141" y="1730"/>
              <a:ext cx="3210" cy="40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  <a:buFontTx/>
                <a:buChar char="•"/>
              </a:pPr>
              <a:r>
                <a:rPr lang="en-US" b="1">
                  <a:solidFill>
                    <a:prstClr val="black"/>
                  </a:solidFill>
                </a:rPr>
                <a:t> </a:t>
              </a:r>
            </a:p>
          </p:txBody>
        </p:sp>
        <p:sp>
          <p:nvSpPr>
            <p:cNvPr id="76832" name="AutoShape 18"/>
            <p:cNvSpPr>
              <a:spLocks noChangeArrowheads="1"/>
            </p:cNvSpPr>
            <p:nvPr/>
          </p:nvSpPr>
          <p:spPr bwMode="gray">
            <a:xfrm>
              <a:off x="1753" y="1956"/>
              <a:ext cx="336" cy="240"/>
            </a:xfrm>
            <a:prstGeom prst="rightArrow">
              <a:avLst>
                <a:gd name="adj1" fmla="val 50000"/>
                <a:gd name="adj2" fmla="val 58333"/>
              </a:avLst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</a:endParaRPr>
            </a:p>
          </p:txBody>
        </p:sp>
        <p:pic>
          <p:nvPicPr>
            <p:cNvPr id="76833" name="Picture 19" descr="DO_circle00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84" y="1546"/>
              <a:ext cx="1080" cy="10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6834" name="Text Box 20"/>
            <p:cNvSpPr txBox="1">
              <a:spLocks noChangeArrowheads="1"/>
            </p:cNvSpPr>
            <p:nvPr/>
          </p:nvSpPr>
          <p:spPr bwMode="black">
            <a:xfrm>
              <a:off x="688" y="1978"/>
              <a:ext cx="1052" cy="44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ru-RU" sz="2000" b="1">
                  <a:solidFill>
                    <a:prstClr val="black"/>
                  </a:solidFill>
                  <a:latin typeface="Algerian" pitchFamily="82" charset="0"/>
                </a:rPr>
                <a:t>3</a:t>
              </a:r>
              <a:endParaRPr lang="en-US" sz="2000" b="1">
                <a:solidFill>
                  <a:prstClr val="black"/>
                </a:solidFill>
                <a:latin typeface="Algerian" pitchFamily="82" charset="0"/>
              </a:endParaRPr>
            </a:p>
          </p:txBody>
        </p:sp>
      </p:grpSp>
      <p:grpSp>
        <p:nvGrpSpPr>
          <p:cNvPr id="5" name="Group 21"/>
          <p:cNvGrpSpPr>
            <a:grpSpLocks/>
          </p:cNvGrpSpPr>
          <p:nvPr/>
        </p:nvGrpSpPr>
        <p:grpSpPr bwMode="auto">
          <a:xfrm>
            <a:off x="1143514" y="4466534"/>
            <a:ext cx="9144000" cy="968375"/>
            <a:chOff x="684" y="1546"/>
            <a:chExt cx="4667" cy="1080"/>
          </a:xfrm>
        </p:grpSpPr>
        <p:sp>
          <p:nvSpPr>
            <p:cNvPr id="34838" name="AutoShape 22"/>
            <p:cNvSpPr>
              <a:spLocks noChangeArrowheads="1"/>
            </p:cNvSpPr>
            <p:nvPr/>
          </p:nvSpPr>
          <p:spPr bwMode="gray">
            <a:xfrm>
              <a:off x="1241" y="1638"/>
              <a:ext cx="3500" cy="912"/>
            </a:xfrm>
            <a:prstGeom prst="roundRect">
              <a:avLst>
                <a:gd name="adj" fmla="val 11505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0"/>
                    <a:invGamma/>
                    <a:alpha val="0"/>
                  </a:schemeClr>
                </a:gs>
              </a:gsLst>
              <a:lin ang="0" scaled="1"/>
            </a:gradFill>
            <a:ln w="6350" algn="ctr">
              <a:noFill/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6826" name="Text Box 23"/>
            <p:cNvSpPr txBox="1">
              <a:spLocks noChangeArrowheads="1"/>
            </p:cNvSpPr>
            <p:nvPr/>
          </p:nvSpPr>
          <p:spPr bwMode="black">
            <a:xfrm>
              <a:off x="2141" y="1730"/>
              <a:ext cx="3210" cy="40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  <a:buFontTx/>
                <a:buChar char="•"/>
              </a:pPr>
              <a:r>
                <a:rPr lang="en-US" b="1">
                  <a:solidFill>
                    <a:prstClr val="black"/>
                  </a:solidFill>
                </a:rPr>
                <a:t> </a:t>
              </a:r>
            </a:p>
          </p:txBody>
        </p:sp>
        <p:sp>
          <p:nvSpPr>
            <p:cNvPr id="76827" name="AutoShape 24"/>
            <p:cNvSpPr>
              <a:spLocks noChangeArrowheads="1"/>
            </p:cNvSpPr>
            <p:nvPr/>
          </p:nvSpPr>
          <p:spPr bwMode="gray">
            <a:xfrm>
              <a:off x="1753" y="1956"/>
              <a:ext cx="336" cy="240"/>
            </a:xfrm>
            <a:prstGeom prst="rightArrow">
              <a:avLst>
                <a:gd name="adj1" fmla="val 50000"/>
                <a:gd name="adj2" fmla="val 58333"/>
              </a:avLst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</a:endParaRPr>
            </a:p>
          </p:txBody>
        </p:sp>
        <p:pic>
          <p:nvPicPr>
            <p:cNvPr id="76828" name="Picture 25" descr="DO_circle00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84" y="1546"/>
              <a:ext cx="1080" cy="10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6829" name="Text Box 26"/>
            <p:cNvSpPr txBox="1">
              <a:spLocks noChangeArrowheads="1"/>
            </p:cNvSpPr>
            <p:nvPr/>
          </p:nvSpPr>
          <p:spPr bwMode="black">
            <a:xfrm>
              <a:off x="688" y="1978"/>
              <a:ext cx="1052" cy="44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ru-RU" sz="2000" b="1">
                  <a:solidFill>
                    <a:prstClr val="black"/>
                  </a:solidFill>
                  <a:latin typeface="Algerian" pitchFamily="82" charset="0"/>
                </a:rPr>
                <a:t>5</a:t>
              </a:r>
              <a:endParaRPr lang="en-US" sz="2000" b="1">
                <a:solidFill>
                  <a:prstClr val="black"/>
                </a:solidFill>
                <a:latin typeface="Algerian" pitchFamily="82" charset="0"/>
              </a:endParaRPr>
            </a:p>
          </p:txBody>
        </p:sp>
      </p:grpSp>
      <p:grpSp>
        <p:nvGrpSpPr>
          <p:cNvPr id="6" name="Group 27"/>
          <p:cNvGrpSpPr>
            <a:grpSpLocks/>
          </p:cNvGrpSpPr>
          <p:nvPr/>
        </p:nvGrpSpPr>
        <p:grpSpPr bwMode="auto">
          <a:xfrm>
            <a:off x="1146340" y="3525019"/>
            <a:ext cx="9144000" cy="981075"/>
            <a:chOff x="696" y="2746"/>
            <a:chExt cx="4694" cy="1088"/>
          </a:xfrm>
        </p:grpSpPr>
        <p:sp>
          <p:nvSpPr>
            <p:cNvPr id="34844" name="AutoShape 28"/>
            <p:cNvSpPr>
              <a:spLocks noChangeArrowheads="1"/>
            </p:cNvSpPr>
            <p:nvPr/>
          </p:nvSpPr>
          <p:spPr bwMode="gray">
            <a:xfrm>
              <a:off x="1241" y="2875"/>
              <a:ext cx="3500" cy="912"/>
            </a:xfrm>
            <a:prstGeom prst="roundRect">
              <a:avLst>
                <a:gd name="adj" fmla="val 1150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0"/>
                    <a:invGamma/>
                    <a:alpha val="0"/>
                  </a:schemeClr>
                </a:gs>
              </a:gsLst>
              <a:lin ang="0" scaled="1"/>
            </a:gradFill>
            <a:ln w="6350" algn="ctr">
              <a:noFill/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6821" name="Text Box 29"/>
            <p:cNvSpPr txBox="1">
              <a:spLocks noChangeArrowheads="1"/>
            </p:cNvSpPr>
            <p:nvPr/>
          </p:nvSpPr>
          <p:spPr bwMode="black">
            <a:xfrm>
              <a:off x="2180" y="2940"/>
              <a:ext cx="3210" cy="40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  <a:buFontTx/>
                <a:buChar char="•"/>
              </a:pPr>
              <a:r>
                <a:rPr lang="en-US" b="1">
                  <a:solidFill>
                    <a:prstClr val="black"/>
                  </a:solidFill>
                </a:rPr>
                <a:t> </a:t>
              </a:r>
            </a:p>
          </p:txBody>
        </p:sp>
        <p:sp>
          <p:nvSpPr>
            <p:cNvPr id="76822" name="AutoShape 30"/>
            <p:cNvSpPr>
              <a:spLocks noChangeArrowheads="1"/>
            </p:cNvSpPr>
            <p:nvPr/>
          </p:nvSpPr>
          <p:spPr bwMode="gray">
            <a:xfrm>
              <a:off x="1771" y="3186"/>
              <a:ext cx="336" cy="240"/>
            </a:xfrm>
            <a:prstGeom prst="rightArrow">
              <a:avLst>
                <a:gd name="adj1" fmla="val 50000"/>
                <a:gd name="adj2" fmla="val 58333"/>
              </a:avLst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</a:endParaRPr>
            </a:p>
          </p:txBody>
        </p:sp>
        <p:pic>
          <p:nvPicPr>
            <p:cNvPr id="76823" name="Picture 31" descr="DP_circle00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6" y="2746"/>
              <a:ext cx="1088" cy="1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6824" name="Text Box 32"/>
            <p:cNvSpPr txBox="1">
              <a:spLocks noChangeArrowheads="1"/>
            </p:cNvSpPr>
            <p:nvPr/>
          </p:nvSpPr>
          <p:spPr bwMode="black">
            <a:xfrm>
              <a:off x="700" y="3193"/>
              <a:ext cx="1052" cy="44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ru-RU" sz="2000" b="1">
                  <a:solidFill>
                    <a:prstClr val="black"/>
                  </a:solidFill>
                  <a:latin typeface="Algerian" pitchFamily="82" charset="0"/>
                </a:rPr>
                <a:t>4</a:t>
              </a:r>
              <a:endParaRPr lang="en-US" sz="2000" b="1">
                <a:solidFill>
                  <a:prstClr val="black"/>
                </a:solidFill>
                <a:latin typeface="Algerian" pitchFamily="82" charset="0"/>
              </a:endParaRPr>
            </a:p>
          </p:txBody>
        </p:sp>
      </p:grpSp>
      <p:grpSp>
        <p:nvGrpSpPr>
          <p:cNvPr id="7" name="Group 33"/>
          <p:cNvGrpSpPr>
            <a:grpSpLocks/>
          </p:cNvGrpSpPr>
          <p:nvPr/>
        </p:nvGrpSpPr>
        <p:grpSpPr bwMode="auto">
          <a:xfrm>
            <a:off x="1122761" y="5435694"/>
            <a:ext cx="9081663" cy="981075"/>
            <a:chOff x="696" y="2746"/>
            <a:chExt cx="4662" cy="1088"/>
          </a:xfrm>
        </p:grpSpPr>
        <p:sp>
          <p:nvSpPr>
            <p:cNvPr id="34850" name="AutoShape 34"/>
            <p:cNvSpPr>
              <a:spLocks noChangeArrowheads="1"/>
            </p:cNvSpPr>
            <p:nvPr/>
          </p:nvSpPr>
          <p:spPr bwMode="gray">
            <a:xfrm>
              <a:off x="1241" y="2875"/>
              <a:ext cx="3500" cy="912"/>
            </a:xfrm>
            <a:prstGeom prst="roundRect">
              <a:avLst>
                <a:gd name="adj" fmla="val 1150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0"/>
                    <a:invGamma/>
                    <a:alpha val="0"/>
                  </a:schemeClr>
                </a:gs>
              </a:gsLst>
              <a:lin ang="0" scaled="1"/>
            </a:gradFill>
            <a:ln w="6350" algn="ctr">
              <a:noFill/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6816" name="Text Box 35"/>
            <p:cNvSpPr txBox="1">
              <a:spLocks noChangeArrowheads="1"/>
            </p:cNvSpPr>
            <p:nvPr/>
          </p:nvSpPr>
          <p:spPr bwMode="black">
            <a:xfrm>
              <a:off x="2148" y="2983"/>
              <a:ext cx="3210" cy="40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  <a:buFontTx/>
                <a:buChar char="•"/>
              </a:pPr>
              <a:r>
                <a:rPr lang="en-US" b="1">
                  <a:solidFill>
                    <a:prstClr val="black"/>
                  </a:solidFill>
                </a:rPr>
                <a:t> </a:t>
              </a:r>
            </a:p>
          </p:txBody>
        </p:sp>
        <p:sp>
          <p:nvSpPr>
            <p:cNvPr id="76817" name="AutoShape 36"/>
            <p:cNvSpPr>
              <a:spLocks noChangeArrowheads="1"/>
            </p:cNvSpPr>
            <p:nvPr/>
          </p:nvSpPr>
          <p:spPr bwMode="gray">
            <a:xfrm>
              <a:off x="1771" y="3186"/>
              <a:ext cx="336" cy="240"/>
            </a:xfrm>
            <a:prstGeom prst="rightArrow">
              <a:avLst>
                <a:gd name="adj1" fmla="val 50000"/>
                <a:gd name="adj2" fmla="val 58333"/>
              </a:avLst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</a:endParaRPr>
            </a:p>
          </p:txBody>
        </p:sp>
        <p:pic>
          <p:nvPicPr>
            <p:cNvPr id="76818" name="Picture 37" descr="DP_circle00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6" y="2746"/>
              <a:ext cx="1088" cy="1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6819" name="Text Box 38"/>
            <p:cNvSpPr txBox="1">
              <a:spLocks noChangeArrowheads="1"/>
            </p:cNvSpPr>
            <p:nvPr/>
          </p:nvSpPr>
          <p:spPr bwMode="black">
            <a:xfrm>
              <a:off x="700" y="3193"/>
              <a:ext cx="1052" cy="44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ru-RU" sz="2000" b="1" dirty="0" smtClean="0">
                  <a:solidFill>
                    <a:prstClr val="black"/>
                  </a:solidFill>
                  <a:latin typeface="Algerian" pitchFamily="82" charset="0"/>
                </a:rPr>
                <a:t>6</a:t>
              </a:r>
              <a:endParaRPr lang="en-US" sz="2000" b="1" dirty="0">
                <a:solidFill>
                  <a:prstClr val="black"/>
                </a:solidFill>
                <a:latin typeface="Algerian" pitchFamily="82" charset="0"/>
              </a:endParaRPr>
            </a:p>
          </p:txBody>
        </p:sp>
      </p:grpSp>
      <p:sp>
        <p:nvSpPr>
          <p:cNvPr id="76809" name="Text Box 39"/>
          <p:cNvSpPr txBox="1">
            <a:spLocks noChangeArrowheads="1"/>
          </p:cNvSpPr>
          <p:nvPr/>
        </p:nvSpPr>
        <p:spPr bwMode="auto">
          <a:xfrm>
            <a:off x="4226501" y="907920"/>
            <a:ext cx="683242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sz="1600" b="1" dirty="0">
                <a:solidFill>
                  <a:prstClr val="black"/>
                </a:solidFill>
                <a:latin typeface="Georgia" panose="02040502050405020303" pitchFamily="18" charset="0"/>
              </a:rPr>
              <a:t>Умение самостоятельно делать выбор, адекватный своим способностям</a:t>
            </a:r>
          </a:p>
        </p:txBody>
      </p:sp>
      <p:sp>
        <p:nvSpPr>
          <p:cNvPr id="76810" name="Text Box 40"/>
          <p:cNvSpPr txBox="1">
            <a:spLocks noChangeArrowheads="1"/>
          </p:cNvSpPr>
          <p:nvPr/>
        </p:nvSpPr>
        <p:spPr bwMode="auto">
          <a:xfrm>
            <a:off x="4232801" y="1897445"/>
            <a:ext cx="659614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sz="1600" b="1" dirty="0">
                <a:solidFill>
                  <a:prstClr val="black"/>
                </a:solidFill>
                <a:latin typeface="Georgia" panose="02040502050405020303" pitchFamily="18" charset="0"/>
              </a:rPr>
              <a:t>Умение ставить перед собой цель, принимать решения</a:t>
            </a:r>
          </a:p>
        </p:txBody>
      </p:sp>
      <p:sp>
        <p:nvSpPr>
          <p:cNvPr id="76811" name="Text Box 41"/>
          <p:cNvSpPr txBox="1">
            <a:spLocks noChangeArrowheads="1"/>
          </p:cNvSpPr>
          <p:nvPr/>
        </p:nvSpPr>
        <p:spPr bwMode="auto">
          <a:xfrm>
            <a:off x="4137355" y="2750432"/>
            <a:ext cx="678704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sz="1600" b="1" dirty="0">
                <a:solidFill>
                  <a:prstClr val="black"/>
                </a:solidFill>
                <a:latin typeface="Georgia" panose="02040502050405020303" pitchFamily="18" charset="0"/>
              </a:rPr>
              <a:t>Умение самостоятельно находить выход в нестандартной ситуации</a:t>
            </a:r>
          </a:p>
        </p:txBody>
      </p:sp>
      <p:sp>
        <p:nvSpPr>
          <p:cNvPr id="76812" name="Text Box 42"/>
          <p:cNvSpPr txBox="1">
            <a:spLocks noChangeArrowheads="1"/>
          </p:cNvSpPr>
          <p:nvPr/>
        </p:nvSpPr>
        <p:spPr bwMode="auto">
          <a:xfrm>
            <a:off x="4226502" y="3742283"/>
            <a:ext cx="696189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sz="1600" b="1" dirty="0">
                <a:solidFill>
                  <a:prstClr val="black"/>
                </a:solidFill>
                <a:latin typeface="Georgia" panose="02040502050405020303" pitchFamily="18" charset="0"/>
              </a:rPr>
              <a:t>Умение проконтролировать себя, свои собственные действия</a:t>
            </a:r>
          </a:p>
        </p:txBody>
      </p:sp>
      <p:sp>
        <p:nvSpPr>
          <p:cNvPr id="76813" name="Text Box 43"/>
          <p:cNvSpPr txBox="1">
            <a:spLocks noChangeArrowheads="1"/>
          </p:cNvSpPr>
          <p:nvPr/>
        </p:nvSpPr>
        <p:spPr bwMode="auto">
          <a:xfrm>
            <a:off x="4188391" y="4658333"/>
            <a:ext cx="684084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sz="1600" b="1" dirty="0">
                <a:solidFill>
                  <a:prstClr val="black"/>
                </a:solidFill>
                <a:latin typeface="Georgia" panose="02040502050405020303" pitchFamily="18" charset="0"/>
              </a:rPr>
              <a:t>Умение адекватно оценить свои действия, выявить и скорректировать</a:t>
            </a:r>
          </a:p>
        </p:txBody>
      </p:sp>
      <p:sp>
        <p:nvSpPr>
          <p:cNvPr id="76814" name="Text Box 44"/>
          <p:cNvSpPr txBox="1">
            <a:spLocks noChangeArrowheads="1"/>
          </p:cNvSpPr>
          <p:nvPr/>
        </p:nvSpPr>
        <p:spPr bwMode="auto">
          <a:xfrm>
            <a:off x="4188391" y="5648271"/>
            <a:ext cx="61722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Aft>
                <a:spcPct val="0"/>
              </a:spcAft>
            </a:pPr>
            <a:r>
              <a:rPr lang="ru-RU" sz="1500" b="1" dirty="0">
                <a:solidFill>
                  <a:prstClr val="black"/>
                </a:solidFill>
                <a:latin typeface="Georgia" panose="02040502050405020303" pitchFamily="18" charset="0"/>
              </a:rPr>
              <a:t>Умение согласовывать свою позицию </a:t>
            </a:r>
            <a:endParaRPr lang="ru-RU" sz="1500" b="1" dirty="0" smtClean="0">
              <a:solidFill>
                <a:prstClr val="black"/>
              </a:solidFill>
              <a:latin typeface="Georgia" panose="02040502050405020303" pitchFamily="18" charset="0"/>
            </a:endParaRPr>
          </a:p>
          <a:p>
            <a:pPr fontAlgn="base">
              <a:spcAft>
                <a:spcPct val="0"/>
              </a:spcAft>
            </a:pPr>
            <a:r>
              <a:rPr lang="ru-RU" sz="1500" b="1" dirty="0" smtClean="0">
                <a:solidFill>
                  <a:prstClr val="black"/>
                </a:solidFill>
                <a:latin typeface="Georgia" panose="02040502050405020303" pitchFamily="18" charset="0"/>
              </a:rPr>
              <a:t>с </a:t>
            </a:r>
            <a:r>
              <a:rPr lang="ru-RU" sz="1500" b="1" dirty="0">
                <a:solidFill>
                  <a:prstClr val="black"/>
                </a:solidFill>
                <a:latin typeface="Georgia" panose="02040502050405020303" pitchFamily="18" charset="0"/>
              </a:rPr>
              <a:t>другими людьми, общаться</a:t>
            </a:r>
          </a:p>
        </p:txBody>
      </p:sp>
    </p:spTree>
    <p:extLst>
      <p:ext uri="{BB962C8B-B14F-4D97-AF65-F5344CB8AC3E}">
        <p14:creationId xmlns:p14="http://schemas.microsoft.com/office/powerpoint/2010/main" val="47954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6387" y="270455"/>
            <a:ext cx="9027017" cy="853561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Деятельностный подход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240175194"/>
              </p:ext>
            </p:extLst>
          </p:nvPr>
        </p:nvGraphicFramePr>
        <p:xfrm>
          <a:off x="2087451" y="901522"/>
          <a:ext cx="9864143" cy="2099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087451" y="3105835"/>
            <a:ext cx="82285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ru-RU" altLang="ru-RU" b="1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eorgia" panose="02040502050405020303" pitchFamily="18" charset="0"/>
              </a:rPr>
              <a:t>Структура урока в рамках реализации деятельностного подхода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087451" y="3475167"/>
            <a:ext cx="822852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ru-RU" altLang="ru-RU" sz="2000" b="1" i="1" dirty="0" smtClean="0">
                <a:solidFill>
                  <a:srgbClr val="002060"/>
                </a:solidFill>
              </a:rPr>
              <a:t>1</a:t>
            </a:r>
            <a:r>
              <a:rPr lang="ru-RU" altLang="ru-RU" sz="2000" i="1" dirty="0" smtClean="0">
                <a:solidFill>
                  <a:srgbClr val="002060"/>
                </a:solidFill>
              </a:rPr>
              <a:t>. </a:t>
            </a:r>
            <a:r>
              <a:rPr lang="ru-RU" altLang="ru-RU" sz="2000" b="1" i="1" dirty="0" smtClean="0">
                <a:solidFill>
                  <a:srgbClr val="002060"/>
                </a:solidFill>
              </a:rPr>
              <a:t>Мотивация. Самоопределение к познавательной деятельности.</a:t>
            </a:r>
          </a:p>
          <a:p>
            <a:pPr fontAlgn="t"/>
            <a:r>
              <a:rPr lang="ru-RU" altLang="ru-RU" sz="2000" b="1" i="1" dirty="0" smtClean="0">
                <a:solidFill>
                  <a:srgbClr val="002060"/>
                </a:solidFill>
              </a:rPr>
              <a:t>2. Актуализация знаний.</a:t>
            </a:r>
          </a:p>
          <a:p>
            <a:pPr fontAlgn="t"/>
            <a:r>
              <a:rPr lang="ru-RU" altLang="ru-RU" sz="2000" b="1" i="1" dirty="0" smtClean="0">
                <a:solidFill>
                  <a:srgbClr val="002060"/>
                </a:solidFill>
              </a:rPr>
              <a:t>3. Затруднение в деятельности (проблемная ситуация ).</a:t>
            </a:r>
          </a:p>
          <a:p>
            <a:pPr fontAlgn="t"/>
            <a:r>
              <a:rPr lang="ru-RU" altLang="ru-RU" sz="2000" b="1" i="1" dirty="0" smtClean="0">
                <a:solidFill>
                  <a:srgbClr val="002060"/>
                </a:solidFill>
              </a:rPr>
              <a:t>4. Первичное закрепление.</a:t>
            </a:r>
          </a:p>
          <a:p>
            <a:pPr fontAlgn="t"/>
            <a:r>
              <a:rPr lang="ru-RU" altLang="ru-RU" sz="2000" b="1" i="1" dirty="0" smtClean="0">
                <a:solidFill>
                  <a:srgbClr val="002060"/>
                </a:solidFill>
              </a:rPr>
              <a:t>5. Самоконтроль и самооценка.</a:t>
            </a:r>
          </a:p>
          <a:p>
            <a:pPr fontAlgn="t"/>
            <a:r>
              <a:rPr lang="ru-RU" altLang="ru-RU" sz="2000" b="1" i="1" dirty="0" smtClean="0">
                <a:solidFill>
                  <a:srgbClr val="002060"/>
                </a:solidFill>
              </a:rPr>
              <a:t>6. Рефлексия</a:t>
            </a:r>
            <a:r>
              <a:rPr lang="ru-RU" altLang="ru-RU" i="1" dirty="0" smtClean="0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85161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3341" y="310913"/>
            <a:ext cx="2485623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0" dirty="0" smtClean="0">
                <a:solidFill>
                  <a:srgbClr val="002060"/>
                </a:solidFill>
                <a:effectLst/>
                <a:latin typeface="Georgia" panose="02040502050405020303" pitchFamily="18" charset="0"/>
              </a:rPr>
              <a:t>           Этап 1 МОТИВАЦИЯ </a:t>
            </a:r>
            <a:r>
              <a:rPr lang="ru-RU" sz="1500" b="0" i="0" dirty="0" smtClean="0">
                <a:solidFill>
                  <a:srgbClr val="383838"/>
                </a:solidFill>
                <a:effectLst/>
                <a:latin typeface="Georgia" panose="02040502050405020303" pitchFamily="18" charset="0"/>
              </a:rPr>
              <a:t>Приёмы "Побуждение" "Психологический тренинг" "Фантастическая добавка" "Удивляй" "Привлекательная цель" "Отсроченная отгадка" "Проблемная ситуация" "Театрализация" "Рифмованное начало уроков" "Эпиграф к уроку" "Оратор" "Фантазёр" "Индуктор" "Ассоциативный ряд"</a:t>
            </a:r>
            <a:endParaRPr lang="ru-RU" sz="1500" dirty="0">
              <a:latin typeface="Georgia" panose="02040502050405020303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460125" y="310913"/>
            <a:ext cx="2953554" cy="4755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0" dirty="0" smtClean="0">
                <a:solidFill>
                  <a:srgbClr val="002060"/>
                </a:solidFill>
                <a:effectLst/>
                <a:latin typeface="Georgia" panose="02040502050405020303" pitchFamily="18" charset="0"/>
              </a:rPr>
              <a:t>                Этап  2                    АКТУАЛИЗАЦИЯ ЗНАНИЙ</a:t>
            </a:r>
          </a:p>
          <a:p>
            <a:r>
              <a:rPr lang="ru-RU" sz="1500" b="0" i="0" dirty="0" smtClean="0">
                <a:solidFill>
                  <a:srgbClr val="383838"/>
                </a:solidFill>
                <a:effectLst/>
                <a:latin typeface="Georgia" panose="02040502050405020303" pitchFamily="18" charset="0"/>
              </a:rPr>
              <a:t>Приёмы "Столкновение противоречий" "Вопросы, требующие установления сходства и различия." "Вопрос к тексту" "Лови ошибку" "Мозговой штурм" "Почини цепочку" "Да-</a:t>
            </a:r>
            <a:r>
              <a:rPr lang="ru-RU" sz="1500" dirty="0" err="1">
                <a:solidFill>
                  <a:srgbClr val="383838"/>
                </a:solidFill>
                <a:latin typeface="Georgia" panose="02040502050405020303" pitchFamily="18" charset="0"/>
              </a:rPr>
              <a:t>Н</a:t>
            </a:r>
            <a:r>
              <a:rPr lang="ru-RU" sz="1500" b="0" i="0" dirty="0" err="1" smtClean="0">
                <a:solidFill>
                  <a:srgbClr val="383838"/>
                </a:solidFill>
                <a:effectLst/>
                <a:latin typeface="Georgia" panose="02040502050405020303" pitchFamily="18" charset="0"/>
              </a:rPr>
              <a:t>етка</a:t>
            </a:r>
            <a:r>
              <a:rPr lang="ru-RU" sz="1500" b="0" i="0" dirty="0" smtClean="0">
                <a:solidFill>
                  <a:srgbClr val="383838"/>
                </a:solidFill>
                <a:effectLst/>
                <a:latin typeface="Georgia" panose="02040502050405020303" pitchFamily="18" charset="0"/>
              </a:rPr>
              <a:t>" "Практичность теории" "Пресс - конференция" "Просмотр видеофрагментов по изучаемым темам" "Сравнение" "Проведи исследование" "Раздели на группы" "Дай информацию" "Слепой текст" "Придумай название" "Собери модель" "Игры в случайность"</a:t>
            </a:r>
            <a:r>
              <a:rPr lang="ru-RU" sz="1500" b="0" i="0" dirty="0" smtClean="0">
                <a:solidFill>
                  <a:srgbClr val="383838"/>
                </a:solidFill>
                <a:effectLst/>
                <a:latin typeface="Open Sans"/>
              </a:rPr>
              <a:t>  </a:t>
            </a:r>
            <a:endParaRPr lang="ru-RU" sz="15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413678" y="310913"/>
            <a:ext cx="2704563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0" dirty="0" smtClean="0">
                <a:solidFill>
                  <a:srgbClr val="002060"/>
                </a:solidFill>
                <a:effectLst/>
                <a:latin typeface="Georgia" panose="02040502050405020303" pitchFamily="18" charset="0"/>
              </a:rPr>
              <a:t>          Этап  3 </a:t>
            </a:r>
          </a:p>
          <a:p>
            <a:r>
              <a:rPr lang="ru-RU" sz="1600" b="1" i="0" dirty="0" smtClean="0">
                <a:solidFill>
                  <a:srgbClr val="002060"/>
                </a:solidFill>
                <a:effectLst/>
                <a:latin typeface="Georgia" panose="02040502050405020303" pitchFamily="18" charset="0"/>
              </a:rPr>
              <a:t>ЗАТРУДНЕНИЕ В ДЕЯТЕЛЬНОСТИ (проблемная ситуация)</a:t>
            </a:r>
          </a:p>
          <a:p>
            <a:r>
              <a:rPr lang="ru-RU" sz="1500" b="0" i="0" dirty="0" smtClean="0">
                <a:solidFill>
                  <a:srgbClr val="383838"/>
                </a:solidFill>
                <a:effectLst/>
                <a:latin typeface="Georgia" panose="02040502050405020303" pitchFamily="18" charset="0"/>
              </a:rPr>
              <a:t>Приёмы "Составление алгоритма " "Разрешение парадоксов" "Слепая таблица " "Помощники" "Птичий базар " "Тема в виде проблемного вопроса" "Цепочка " "Отгадай ребус, загадку, шараду…" "Расшифруй! " "Проблемная ситуация" "Кластер " "Подводящий диалог " "Починить цепочку " "Работа над понятием</a:t>
            </a:r>
            <a:r>
              <a:rPr lang="ru-RU" sz="1500" dirty="0">
                <a:solidFill>
                  <a:srgbClr val="383838"/>
                </a:solidFill>
                <a:latin typeface="Georgia" panose="02040502050405020303" pitchFamily="18" charset="0"/>
              </a:rPr>
              <a:t> "</a:t>
            </a:r>
            <a:endParaRPr lang="ru-RU" sz="1500" dirty="0">
              <a:latin typeface="Georgia" panose="02040502050405020303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18241" y="357080"/>
            <a:ext cx="2382591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0" dirty="0" smtClean="0">
                <a:solidFill>
                  <a:srgbClr val="002060"/>
                </a:solidFill>
                <a:effectLst/>
                <a:latin typeface="Georgia" panose="02040502050405020303" pitchFamily="18" charset="0"/>
              </a:rPr>
              <a:t>          Этап 4 </a:t>
            </a:r>
          </a:p>
          <a:p>
            <a:r>
              <a:rPr lang="ru-RU" sz="1600" b="1" i="0" dirty="0" smtClean="0">
                <a:solidFill>
                  <a:srgbClr val="002060"/>
                </a:solidFill>
                <a:effectLst/>
                <a:latin typeface="Georgia" panose="02040502050405020303" pitchFamily="18" charset="0"/>
              </a:rPr>
              <a:t>ПЕРВИЧНОЕ ЗАКРЕПЛЕНИЕ</a:t>
            </a:r>
          </a:p>
          <a:p>
            <a:r>
              <a:rPr lang="ru-RU" sz="1500" b="0" i="0" dirty="0" smtClean="0">
                <a:solidFill>
                  <a:srgbClr val="383838"/>
                </a:solidFill>
                <a:effectLst/>
                <a:latin typeface="Georgia" panose="02040502050405020303" pitchFamily="18" charset="0"/>
              </a:rPr>
              <a:t>Приёмы "Мини – рассказ" "Упрости!" "Создай коллекцию" "Проблемный поиск" "Пары сменного состава" "Послушать – сговориться – обсудить" "Облака мыслей" "Ромб ассоциаций "   Аукцион" "Феномен" "Чего больше?" "Реклама" "Учимся сообща" "Я беру тебя с собой"</a:t>
            </a:r>
            <a:r>
              <a:rPr lang="ru-RU" sz="1400" b="0" i="0" dirty="0" smtClean="0">
                <a:solidFill>
                  <a:srgbClr val="383838"/>
                </a:solidFill>
                <a:effectLst/>
                <a:latin typeface="Georgia" panose="02040502050405020303" pitchFamily="18" charset="0"/>
              </a:rPr>
              <a:t> </a:t>
            </a:r>
            <a:endParaRPr lang="ru-RU" sz="14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094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29048" y="648727"/>
            <a:ext cx="4434625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0" dirty="0" smtClean="0">
                <a:solidFill>
                  <a:srgbClr val="002060"/>
                </a:solidFill>
                <a:effectLst/>
                <a:latin typeface="Georgia" panose="02040502050405020303" pitchFamily="18" charset="0"/>
              </a:rPr>
              <a:t>Этап 5  </a:t>
            </a:r>
          </a:p>
          <a:p>
            <a:r>
              <a:rPr lang="ru-RU" sz="1600" b="1" i="0" dirty="0" smtClean="0">
                <a:solidFill>
                  <a:srgbClr val="002060"/>
                </a:solidFill>
                <a:effectLst/>
                <a:latin typeface="Georgia" panose="02040502050405020303" pitchFamily="18" charset="0"/>
              </a:rPr>
              <a:t>     САМОКОНТРОЛЬ И САМООЦЕНКА</a:t>
            </a:r>
          </a:p>
          <a:p>
            <a:r>
              <a:rPr lang="ru-RU" sz="1500" b="0" i="0" dirty="0" smtClean="0">
                <a:solidFill>
                  <a:srgbClr val="383838"/>
                </a:solidFill>
                <a:effectLst/>
                <a:latin typeface="Georgia" panose="02040502050405020303" pitchFamily="18" charset="0"/>
              </a:rPr>
              <a:t>Приёмы </a:t>
            </a:r>
            <a:r>
              <a:rPr lang="ru-RU" sz="1500" b="0" i="0" dirty="0" err="1" smtClean="0">
                <a:solidFill>
                  <a:srgbClr val="383838"/>
                </a:solidFill>
                <a:effectLst/>
                <a:latin typeface="Georgia" panose="02040502050405020303" pitchFamily="18" charset="0"/>
              </a:rPr>
              <a:t>Приёмы</a:t>
            </a:r>
            <a:r>
              <a:rPr lang="ru-RU" sz="1500" b="0" i="0" dirty="0" smtClean="0">
                <a:solidFill>
                  <a:srgbClr val="383838"/>
                </a:solidFill>
                <a:effectLst/>
                <a:latin typeface="Georgia" panose="02040502050405020303" pitchFamily="18" charset="0"/>
              </a:rPr>
              <a:t> "</a:t>
            </a:r>
            <a:r>
              <a:rPr lang="ru-RU" sz="1500" b="0" i="0" dirty="0" err="1" smtClean="0">
                <a:solidFill>
                  <a:srgbClr val="383838"/>
                </a:solidFill>
                <a:effectLst/>
                <a:latin typeface="Georgia" panose="02040502050405020303" pitchFamily="18" charset="0"/>
              </a:rPr>
              <a:t>Фактологический</a:t>
            </a:r>
            <a:r>
              <a:rPr lang="ru-RU" sz="1500" b="0" i="0" dirty="0" smtClean="0">
                <a:solidFill>
                  <a:srgbClr val="383838"/>
                </a:solidFill>
                <a:effectLst/>
                <a:latin typeface="Georgia" panose="02040502050405020303" pitchFamily="18" charset="0"/>
              </a:rPr>
              <a:t> диктант " "Повторяем с контролем" "Цифровой диктант " "Повторяем с расширением" "Буквенный диктант " "Свои примеры" "Тренировочная к/р " "Приведи примеры" "Блиц-контрольная " "Починить цепочку" "Творческий тест " "Раздели на группы" "Соответствие фактов и понятий " "Дай информацию" "Рядом с художником " "Восстанови текст" "Назвать, одним слово" "Кроссворд "</a:t>
            </a:r>
            <a:endParaRPr lang="ru-RU" sz="1500" dirty="0">
              <a:latin typeface="Georgia" panose="02040502050405020303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804078" y="648727"/>
            <a:ext cx="3983865" cy="1985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0" dirty="0" smtClean="0">
                <a:solidFill>
                  <a:srgbClr val="002060"/>
                </a:solidFill>
                <a:effectLst/>
                <a:latin typeface="Georgia" panose="02040502050405020303" pitchFamily="18" charset="0"/>
              </a:rPr>
              <a:t>Этап 6</a:t>
            </a:r>
          </a:p>
          <a:p>
            <a:pPr algn="ctr"/>
            <a:r>
              <a:rPr lang="ru-RU" sz="1600" b="1" i="0" dirty="0" smtClean="0">
                <a:solidFill>
                  <a:srgbClr val="002060"/>
                </a:solidFill>
                <a:effectLst/>
                <a:latin typeface="Georgia" panose="02040502050405020303" pitchFamily="18" charset="0"/>
              </a:rPr>
              <a:t>  РЕФЛЕКСИЯ</a:t>
            </a:r>
          </a:p>
          <a:p>
            <a:pPr algn="ctr"/>
            <a:r>
              <a:rPr lang="ru-RU" sz="1600" b="1" i="0" dirty="0" smtClean="0">
                <a:solidFill>
                  <a:srgbClr val="002060"/>
                </a:solidFill>
                <a:effectLst/>
                <a:latin typeface="Georgia" panose="02040502050405020303" pitchFamily="18" charset="0"/>
              </a:rPr>
              <a:t>УЧЕБНОЙ ДЕЯТЕЛЬНОСТИ </a:t>
            </a:r>
          </a:p>
          <a:p>
            <a:r>
              <a:rPr lang="ru-RU" sz="1500" b="0" i="0" dirty="0" smtClean="0">
                <a:solidFill>
                  <a:srgbClr val="383838"/>
                </a:solidFill>
                <a:effectLst/>
                <a:latin typeface="Georgia" panose="02040502050405020303" pitchFamily="18" charset="0"/>
              </a:rPr>
              <a:t>Приёмы "Опрос – итог" "Пантомима" "Азбука" "Анкета" "Цветные поля" "Увеличение – уменьшение" "</a:t>
            </a:r>
            <a:r>
              <a:rPr lang="ru-RU" sz="1500" b="0" i="0" dirty="0" err="1" smtClean="0">
                <a:solidFill>
                  <a:srgbClr val="383838"/>
                </a:solidFill>
                <a:effectLst/>
                <a:latin typeface="Georgia" panose="02040502050405020303" pitchFamily="18" charset="0"/>
              </a:rPr>
              <a:t>Синквейн</a:t>
            </a:r>
            <a:r>
              <a:rPr lang="ru-RU" sz="1500" b="0" i="0" dirty="0" smtClean="0">
                <a:solidFill>
                  <a:srgbClr val="383838"/>
                </a:solidFill>
                <a:effectLst/>
                <a:latin typeface="Georgia" panose="02040502050405020303" pitchFamily="18" charset="0"/>
              </a:rPr>
              <a:t>" "Толстый и тонкий вопрос" "Телеграмма" "Шкатулка«</a:t>
            </a:r>
            <a:endParaRPr lang="ru-RU" sz="1500" dirty="0">
              <a:latin typeface="Georgia" panose="02040502050405020303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44955" y="3709252"/>
            <a:ext cx="1015284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eaLnBrk="0" fontAlgn="base" hangingPunct="0">
              <a:spcAft>
                <a:spcPct val="0"/>
              </a:spcAft>
              <a:buClr>
                <a:srgbClr val="99FF33"/>
              </a:buClr>
              <a:buSzPct val="80000"/>
            </a:pPr>
            <a:r>
              <a:rPr lang="ru-RU" sz="2000" b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ru-RU" sz="2000" b="1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          </a:t>
            </a:r>
            <a:r>
              <a:rPr lang="ru-RU" i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Считаю, использование технологии деятельностного метода обучения </a:t>
            </a:r>
            <a:r>
              <a:rPr lang="ru-RU" i="1" dirty="0">
                <a:solidFill>
                  <a:srgbClr val="002060"/>
                </a:solidFill>
                <a:latin typeface="Georgia" panose="02040502050405020303" pitchFamily="18" charset="0"/>
              </a:rPr>
              <a:t>зависит от </a:t>
            </a:r>
            <a:r>
              <a:rPr lang="ru-RU" i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желания самосовершенствоваться, от характера </a:t>
            </a:r>
            <a:r>
              <a:rPr lang="ru-RU" i="1" dirty="0">
                <a:solidFill>
                  <a:srgbClr val="002060"/>
                </a:solidFill>
                <a:latin typeface="Georgia" panose="02040502050405020303" pitchFamily="18" charset="0"/>
              </a:rPr>
              <a:t>учителя и от уровня его профессиональной подготовки. </a:t>
            </a:r>
            <a:endParaRPr lang="ru-RU" i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marL="342900" lvl="0" indent="-342900" algn="just" eaLnBrk="0" fontAlgn="base" hangingPunct="0">
              <a:spcAft>
                <a:spcPct val="0"/>
              </a:spcAft>
              <a:buClr>
                <a:srgbClr val="99FF33"/>
              </a:buClr>
              <a:buSzPct val="80000"/>
            </a:pPr>
            <a:r>
              <a:rPr lang="ru-RU" i="1" dirty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  <a:r>
              <a:rPr lang="ru-RU" i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            Если </a:t>
            </a:r>
            <a:r>
              <a:rPr lang="ru-RU" i="1" dirty="0">
                <a:solidFill>
                  <a:srgbClr val="002060"/>
                </a:solidFill>
                <a:latin typeface="Georgia" panose="02040502050405020303" pitchFamily="18" charset="0"/>
              </a:rPr>
              <a:t>человек сам по себе открыт для нового и не боится перемен, он сможет в более сжатые сроки начать делать первые уверенные шаги в новых условиях. </a:t>
            </a:r>
            <a:endParaRPr lang="ru-RU" i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marL="342900" lvl="0" indent="-342900" algn="just" eaLnBrk="0" fontAlgn="base" hangingPunct="0">
              <a:spcAft>
                <a:spcPct val="0"/>
              </a:spcAft>
              <a:buClr>
                <a:srgbClr val="99FF33"/>
              </a:buClr>
              <a:buSzPct val="80000"/>
            </a:pPr>
            <a:r>
              <a:rPr lang="ru-RU" i="1" dirty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  <a:r>
              <a:rPr lang="ru-RU" i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           Лучшие </a:t>
            </a:r>
            <a:r>
              <a:rPr lang="ru-RU" i="1" dirty="0">
                <a:solidFill>
                  <a:srgbClr val="002060"/>
                </a:solidFill>
                <a:latin typeface="Georgia" panose="02040502050405020303" pitchFamily="18" charset="0"/>
              </a:rPr>
              <a:t>учителя смогут реализовать новый стандарт без </a:t>
            </a:r>
            <a:r>
              <a:rPr lang="ru-RU" i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проблем</a:t>
            </a:r>
            <a:r>
              <a:rPr lang="ru-RU" i="1" dirty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  <a:r>
              <a:rPr lang="ru-RU" i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в </a:t>
            </a:r>
            <a:r>
              <a:rPr lang="ru-RU" i="1" dirty="0">
                <a:solidFill>
                  <a:srgbClr val="002060"/>
                </a:solidFill>
                <a:latin typeface="Georgia" panose="02040502050405020303" pitchFamily="18" charset="0"/>
              </a:rPr>
              <a:t>основном за счет своего умения </a:t>
            </a:r>
            <a:r>
              <a:rPr lang="ru-RU" i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быстро перестраиваться.</a:t>
            </a:r>
            <a:endParaRPr kumimoji="0" lang="ru-RU" altLang="ru-RU" sz="1600" i="1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609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751" y="1761297"/>
            <a:ext cx="2609343" cy="368885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8597" y="2353727"/>
            <a:ext cx="2609343" cy="368885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5848" y="1967359"/>
            <a:ext cx="2803528" cy="368885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446000" y="301210"/>
            <a:ext cx="91146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 smtClean="0">
                <a:solidFill>
                  <a:srgbClr val="002060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Практическая часть моего обобщения опыта представлена: </a:t>
            </a:r>
          </a:p>
          <a:p>
            <a:pPr algn="just">
              <a:spcAft>
                <a:spcPts val="0"/>
              </a:spcAft>
            </a:pPr>
            <a:r>
              <a:rPr lang="ru-RU" sz="1200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публикациями  в сети Интернет</a:t>
            </a:r>
          </a:p>
          <a:p>
            <a:pPr algn="just">
              <a:spcAft>
                <a:spcPts val="0"/>
              </a:spcAft>
            </a:pPr>
            <a:r>
              <a:rPr lang="ru-RU" sz="1200" b="1" dirty="0" smtClean="0">
                <a:solidFill>
                  <a:srgbClr val="002060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«Технология деятельностного метода обучения на уроках литературного чтения в начальной школе»,</a:t>
            </a:r>
          </a:p>
          <a:p>
            <a:pPr algn="just">
              <a:spcAft>
                <a:spcPts val="0"/>
              </a:spcAft>
            </a:pPr>
            <a:r>
              <a:rPr lang="ru-RU" sz="1200" b="1" dirty="0" smtClean="0">
                <a:solidFill>
                  <a:srgbClr val="002060"/>
                </a:solidFill>
                <a:effectLst/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«Технология деятельностного подхода на уроках математики в начальной школе»,</a:t>
            </a:r>
          </a:p>
          <a:p>
            <a:pPr algn="just">
              <a:spcAft>
                <a:spcPts val="0"/>
              </a:spcAft>
            </a:pPr>
            <a:r>
              <a:rPr lang="ru-RU" sz="1200" b="1" dirty="0" smtClean="0">
                <a:solidFill>
                  <a:srgbClr val="002060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«Реализация технологии деятельностного подхода</a:t>
            </a:r>
            <a:r>
              <a:rPr lang="ru-RU" sz="1200" dirty="0">
                <a:solidFill>
                  <a:srgbClr val="00206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00" b="1" dirty="0" smtClean="0">
                <a:solidFill>
                  <a:srgbClr val="002060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уроках русского языка в начальной школе»,</a:t>
            </a:r>
          </a:p>
          <a:p>
            <a:pPr algn="just">
              <a:spcAft>
                <a:spcPts val="0"/>
              </a:spcAft>
            </a:pPr>
            <a:r>
              <a:rPr lang="ru-RU" sz="12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</a:t>
            </a:r>
            <a:r>
              <a:rPr lang="ru-RU" sz="12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также методическими материалами (технологическая карта, презентация, самоанализ) </a:t>
            </a:r>
            <a:r>
              <a:rPr lang="ru-RU" sz="12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открытого урока по литературному чтению </a:t>
            </a:r>
            <a:r>
              <a:rPr lang="ru-RU" sz="12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 2 классе по </a:t>
            </a:r>
            <a:r>
              <a:rPr lang="ru-RU" sz="12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теме: </a:t>
            </a:r>
            <a:r>
              <a:rPr lang="ru-RU" sz="12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«Русская </a:t>
            </a:r>
            <a:r>
              <a:rPr lang="ru-RU" sz="12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народная сказка «У страха глаза велики»</a:t>
            </a:r>
            <a:endParaRPr lang="ru-RU" sz="9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376" y="1593872"/>
            <a:ext cx="2609958" cy="3688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916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90918" y="589885"/>
            <a:ext cx="9646275" cy="5155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b="1" dirty="0" smtClean="0">
                <a:solidFill>
                  <a:srgbClr val="002060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Заключение.</a:t>
            </a:r>
            <a:endParaRPr lang="ru-RU" sz="1600" dirty="0" smtClean="0">
              <a:solidFill>
                <a:srgbClr val="002060"/>
              </a:solidFill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indent="449580" algn="just"/>
            <a:r>
              <a:rPr lang="ru-RU" sz="1300" dirty="0">
                <a:solidFill>
                  <a:prstClr val="black"/>
                </a:solidFill>
                <a:latin typeface="Georgia" panose="02040502050405020303" pitchFamily="18" charset="0"/>
                <a:ea typeface="Calibri" panose="020F0502020204030204" pitchFamily="34" charset="0"/>
              </a:rPr>
              <a:t>Технология деятельностного метода – инструмент, позволяющий решить задачу по смене задач образования – с формирующей на развивающую, т.е. построение образовательного пространства, в котором эффективно развиваются деятельностные способности учащихся. Сегодня надо осваивать не просто одну из образовательных технологий в рамках старого метода, как бывало раньше, а требуется </a:t>
            </a:r>
            <a:r>
              <a:rPr lang="ru-RU" sz="1300" i="1" u="sng" dirty="0">
                <a:solidFill>
                  <a:prstClr val="black"/>
                </a:solidFill>
                <a:latin typeface="Georgia" panose="02040502050405020303" pitchFamily="18" charset="0"/>
                <a:ea typeface="Calibri" panose="020F0502020204030204" pitchFamily="34" charset="0"/>
              </a:rPr>
              <a:t>сменить сам метод</a:t>
            </a:r>
            <a:r>
              <a:rPr lang="ru-RU" sz="1300" dirty="0">
                <a:solidFill>
                  <a:prstClr val="black"/>
                </a:solidFill>
                <a:latin typeface="Georgia" panose="02040502050405020303" pitchFamily="18" charset="0"/>
                <a:ea typeface="Calibri" panose="020F0502020204030204" pitchFamily="34" charset="0"/>
              </a:rPr>
              <a:t> – перейти от объяснения нового знания к организации “открытия” его детьми. Это означает изменение мировоззрения педагога, привычных способов его </a:t>
            </a:r>
            <a:r>
              <a:rPr lang="ru-RU" sz="1300" dirty="0" smtClean="0">
                <a:solidFill>
                  <a:prstClr val="black"/>
                </a:solidFill>
                <a:latin typeface="Georgia" panose="02040502050405020303" pitchFamily="18" charset="0"/>
                <a:ea typeface="Calibri" panose="020F0502020204030204" pitchFamily="34" charset="0"/>
              </a:rPr>
              <a:t>работы.</a:t>
            </a:r>
            <a:endParaRPr lang="ru-RU" sz="1300" dirty="0">
              <a:solidFill>
                <a:prstClr val="black"/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ru-RU" sz="1300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раньше нужно было как можно нагляднее и доступнее всё объяснить, то теперь моя  главная задача  – включение всех учеников, даже слабых,  в учебную деятельность. Я должна построить урок так, чтобы дети самостоятельно овладевали новыми знаниями и самостоятельно же применяли эти знания в решении разнообразных проблем: познавательных, учебно-практических, жизненных. Передо мной встали вопросы: как обучать, как сформировать у детей умение и желание учиться, да и что это значит уметь учиться, притом учиться всю жизнь, как формировать и развивать универсальные учебные действия. Основу УУД нужно заложить  в  начальных классах, тогда и дальше детям несложно будет учиться. И здесь я не могла обойтись без технологии системно-деятельностного метода обучения, о котором рассказывала выше.</a:t>
            </a:r>
          </a:p>
          <a:p>
            <a:pPr indent="449580" algn="just">
              <a:spcAft>
                <a:spcPts val="0"/>
              </a:spcAft>
            </a:pPr>
            <a:r>
              <a:rPr lang="ru-RU" sz="1300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Системно – деятельностный подход в образовании неразрывно связан с воспитательным процессом. Только в условиях деятельностного подхода человек выступает как личность. Взаимодействуя с миром, человек учится строить самого себя, оценивать себя и самоанализировать свои действия. Поэтому проектная деятельность, деловые игры, коллективные творческие дела – это все то, что направлено на практическое общение, что имеет мотивационную обусловленность и предполагает создание у детей установки на самостоятельность, свободу выбора и готовят их к жизни – это и есть системно-деятельностный подход, который приносит свои плоды не сразу, но приведёт к достижениям.</a:t>
            </a:r>
          </a:p>
          <a:p>
            <a:pPr indent="449580" algn="just">
              <a:spcAft>
                <a:spcPts val="0"/>
              </a:spcAft>
            </a:pPr>
            <a:r>
              <a:rPr lang="ru-RU" sz="1300" dirty="0" smtClean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Системно - деятельностный подход в образовании и воспитании – это своего рода философия образования новой школы, которая дает возможность учителю творить, искать, создавать, становится в содружестве с учащимися мастером своего дела, работать на высокие результаты, формировать у учащихся универсальные учебные действия – таким образом, готовить учащихся к продолжению образования и к жизни в постоянно изменяющихся условиях.</a:t>
            </a:r>
          </a:p>
          <a:p>
            <a:pPr indent="449580" algn="just">
              <a:spcAft>
                <a:spcPts val="0"/>
              </a:spcAft>
            </a:pPr>
            <a:endParaRPr lang="ru-RU" sz="14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941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50016" y="2583519"/>
            <a:ext cx="79076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/>
            <a:r>
              <a:rPr lang="ru-RU" altLang="ru-RU" sz="5400" i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Спасибо за внимание.</a:t>
            </a:r>
            <a:endParaRPr lang="ru-RU" altLang="ru-RU" sz="5400" i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52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etskShkol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DetskShkol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DetskShkol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DetskShkol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DetskShkol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DetskShkol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</TotalTime>
  <Words>1920</Words>
  <Application>Microsoft Office PowerPoint</Application>
  <PresentationFormat>Широкоэкранный</PresentationFormat>
  <Paragraphs>241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7</vt:i4>
      </vt:variant>
      <vt:variant>
        <vt:lpstr>Заголовки слайдов</vt:lpstr>
      </vt:variant>
      <vt:variant>
        <vt:i4>24</vt:i4>
      </vt:variant>
    </vt:vector>
  </HeadingPairs>
  <TitlesOfParts>
    <vt:vector size="42" baseType="lpstr">
      <vt:lpstr>Algerian</vt:lpstr>
      <vt:lpstr>Andale Sans UI</vt:lpstr>
      <vt:lpstr>Arbat-Bold</vt:lpstr>
      <vt:lpstr>Arial</vt:lpstr>
      <vt:lpstr>Ariston</vt:lpstr>
      <vt:lpstr>Calibri</vt:lpstr>
      <vt:lpstr>Calibri Light</vt:lpstr>
      <vt:lpstr>Georgia</vt:lpstr>
      <vt:lpstr>Open Sans</vt:lpstr>
      <vt:lpstr>Times New Roman</vt:lpstr>
      <vt:lpstr>Wingdings</vt:lpstr>
      <vt:lpstr>Тема Office</vt:lpstr>
      <vt:lpstr>DetskShkol</vt:lpstr>
      <vt:lpstr>1_DetskShkol</vt:lpstr>
      <vt:lpstr>2_DetskShkol</vt:lpstr>
      <vt:lpstr>3_DetskShkol</vt:lpstr>
      <vt:lpstr>4_DetskShkol</vt:lpstr>
      <vt:lpstr>5_DetskShkol</vt:lpstr>
      <vt:lpstr>Технология деятельностного метода обучения на уроках  в начальной школе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Деятельностный подход</vt:lpstr>
      <vt:lpstr>Презентация PowerPoint</vt:lpstr>
      <vt:lpstr>Презентация PowerPoint</vt:lpstr>
      <vt:lpstr>Презентация PowerPoint</vt:lpstr>
      <vt:lpstr>Презентация PowerPoint</vt:lpstr>
      <vt:lpstr>ХАРАКТЕРИСТИКА СОВРЕМЕННОГО УРОКА</vt:lpstr>
      <vt:lpstr>Презентация PowerPoint</vt:lpstr>
      <vt:lpstr>Презентация PowerPoint</vt:lpstr>
      <vt:lpstr>Нетрадиционные виды уроков </vt:lpstr>
      <vt:lpstr>Ребенок на современном уроке: готовность к саморазвитию</vt:lpstr>
      <vt:lpstr>Деятельностный подход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Технология деятельностного метода обучения на уроках  в начальной школе</dc:title>
  <dc:creator>Учетная запись Майкрософт</dc:creator>
  <cp:lastModifiedBy>Учетная запись Майкрософт</cp:lastModifiedBy>
  <cp:revision>45</cp:revision>
  <dcterms:created xsi:type="dcterms:W3CDTF">2021-01-01T11:41:57Z</dcterms:created>
  <dcterms:modified xsi:type="dcterms:W3CDTF">2021-01-09T08:55:25Z</dcterms:modified>
</cp:coreProperties>
</file>