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75" r:id="rId5"/>
    <p:sldId id="312" r:id="rId6"/>
    <p:sldId id="313" r:id="rId7"/>
    <p:sldId id="258" r:id="rId8"/>
    <p:sldId id="257" r:id="rId9"/>
    <p:sldId id="314" r:id="rId10"/>
    <p:sldId id="269" r:id="rId11"/>
    <p:sldId id="315" r:id="rId12"/>
    <p:sldId id="304" r:id="rId13"/>
    <p:sldId id="274" r:id="rId14"/>
    <p:sldId id="265" r:id="rId15"/>
    <p:sldId id="316" r:id="rId16"/>
    <p:sldId id="320" r:id="rId17"/>
    <p:sldId id="319" r:id="rId18"/>
    <p:sldId id="317" r:id="rId19"/>
    <p:sldId id="318" r:id="rId20"/>
    <p:sldId id="266" r:id="rId21"/>
    <p:sldId id="260" r:id="rId22"/>
    <p:sldId id="277" r:id="rId23"/>
    <p:sldId id="279" r:id="rId24"/>
    <p:sldId id="284" r:id="rId25"/>
    <p:sldId id="288" r:id="rId26"/>
    <p:sldId id="29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45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419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57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74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493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277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71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56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0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519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02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13000">
              <a:srgbClr val="FF6633"/>
            </a:gs>
            <a:gs pos="59000">
              <a:srgbClr val="FFFF00"/>
            </a:gs>
            <a:gs pos="80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F452B-58C1-4584-BB48-083882600733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A3720-60BA-42C5-A6F1-8888FADB52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71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3568" y="1268760"/>
            <a:ext cx="7920880" cy="4370040"/>
          </a:xfrm>
        </p:spPr>
        <p:txBody>
          <a:bodyPr>
            <a:normAutofit/>
          </a:bodyPr>
          <a:lstStyle/>
          <a:p>
            <a:r>
              <a:rPr lang="ru-RU" sz="4300" b="1" i="1" dirty="0" smtClean="0">
                <a:solidFill>
                  <a:srgbClr val="C00000"/>
                </a:solidFill>
              </a:rPr>
              <a:t>«Мнемотехника как </a:t>
            </a:r>
            <a:r>
              <a:rPr lang="ru-RU" sz="4300" b="1" i="1" smtClean="0">
                <a:solidFill>
                  <a:srgbClr val="C00000"/>
                </a:solidFill>
              </a:rPr>
              <a:t>средство </a:t>
            </a:r>
            <a:r>
              <a:rPr lang="ru-RU" sz="4300" b="1" i="1" smtClean="0">
                <a:solidFill>
                  <a:srgbClr val="C00000"/>
                </a:solidFill>
              </a:rPr>
              <a:t>развития </a:t>
            </a:r>
            <a:r>
              <a:rPr lang="ru-RU" sz="4300" b="1" i="1" dirty="0" smtClean="0">
                <a:solidFill>
                  <a:srgbClr val="C00000"/>
                </a:solidFill>
              </a:rPr>
              <a:t>связной речи детей старшего дошкольного возраста»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33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4536504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  <a:t>«Учите ребёнка каким-нибудь неизвестным ему словам – он будет долго и напрасно мучиться, </a:t>
            </a:r>
            <a:b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  <a:t>но свяжите двадцать таких слов </a:t>
            </a:r>
            <a:b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  <a:t>с картинками и он их </a:t>
            </a:r>
            <a:b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  <a:t>усвоит на лету».</a:t>
            </a:r>
            <a:b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3600" b="1" i="1" dirty="0" err="1" smtClean="0">
                <a:solidFill>
                  <a:schemeClr val="bg2">
                    <a:lumMod val="10000"/>
                  </a:schemeClr>
                </a:solidFill>
              </a:rPr>
              <a:t>К.Д.Ушинский</a:t>
            </a:r>
            <a:endParaRPr lang="ru-RU" sz="3600" b="1" i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573016"/>
            <a:ext cx="2304255" cy="301801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712986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Проблема 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Несформированность</a:t>
            </a:r>
            <a:r>
              <a:rPr lang="ru-RU" dirty="0" smtClean="0"/>
              <a:t> </a:t>
            </a:r>
            <a:r>
              <a:rPr lang="ru-RU" dirty="0" err="1" smtClean="0"/>
              <a:t>граммотного</a:t>
            </a:r>
            <a:r>
              <a:rPr lang="ru-RU" dirty="0" smtClean="0"/>
              <a:t> строя речи</a:t>
            </a:r>
          </a:p>
          <a:p>
            <a:r>
              <a:rPr lang="ru-RU" dirty="0" smtClean="0"/>
              <a:t>Недостаточный словарный запас</a:t>
            </a:r>
          </a:p>
          <a:p>
            <a:r>
              <a:rPr lang="ru-RU" dirty="0" smtClean="0"/>
              <a:t>Неспособность строить монолог</a:t>
            </a:r>
          </a:p>
          <a:p>
            <a:r>
              <a:rPr lang="ru-RU" dirty="0" smtClean="0"/>
              <a:t>Отсутствие навыков культуры речи</a:t>
            </a:r>
          </a:p>
          <a:p>
            <a:r>
              <a:rPr lang="ru-RU" dirty="0" smtClean="0"/>
              <a:t>Бедная диалогическая речь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594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395536" y="181448"/>
            <a:ext cx="8424936" cy="1015304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АКТУАЛЬНОСТЬ ВЫБРАННОЙ ТЕМЫ: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556792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мнемотехники для дошкольников обусловлена тем, что как раз в этом возрасте у детей преобладает зрительно-образная память. Чаще всего запоминание происходит непроизвольно, просто потому, что какой-то предмет или явление попали в поле зрения ребенка. Если же он будет пытаться выучить и запомнить то, что не подкреплено наглядной картинкой, нечто абстрактное, то на успех рассчитывать не стоит. Мнемотехника для дошкольников как раз помогает упростить процесс запоминания, развить ассоциативное мышление и воображение, повысить внимательность. Более того приемы мнемотехники в результате грамотной работы воспитателя приводят к обогащению словарного запаса и формированию связной речи.</a:t>
            </a:r>
          </a:p>
        </p:txBody>
      </p:sp>
    </p:spTree>
    <p:extLst>
      <p:ext uri="{BB962C8B-B14F-4D97-AF65-F5344CB8AC3E}">
        <p14:creationId xmlns:p14="http://schemas.microsoft.com/office/powerpoint/2010/main" val="341092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395536" y="181448"/>
            <a:ext cx="8424936" cy="1015304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Мнемотехника помогает развивать: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916832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Ассоциативное мышление</a:t>
            </a:r>
          </a:p>
          <a:p>
            <a:pPr algn="just">
              <a:buFontTx/>
              <a:buChar char="-"/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Зрительную и слуховую память</a:t>
            </a:r>
          </a:p>
          <a:p>
            <a:pPr algn="just">
              <a:buFontTx/>
              <a:buChar char="-"/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Зрительное и слуховое внимание</a:t>
            </a:r>
          </a:p>
          <a:p>
            <a:pPr algn="just">
              <a:buFontTx/>
              <a:buChar char="-"/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</a:p>
          <a:p>
            <a:pPr algn="just">
              <a:buFontTx/>
              <a:buChar char="-"/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Связную речь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92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ibbon2">
            <a:avLst>
              <a:gd name="adj1" fmla="val 4775"/>
              <a:gd name="adj2" fmla="val 7271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ЦЕЛЬ: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Развитие связной речи детей старшего дошкольного возраста по средством мнемотехники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330737" y="98321"/>
            <a:ext cx="8784976" cy="810400"/>
          </a:xfrm>
          <a:prstGeom prst="ribbon2">
            <a:avLst>
              <a:gd name="adj1" fmla="val 4775"/>
              <a:gd name="adj2" fmla="val 7271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ЗАДАЧИ: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3110" y="1340768"/>
            <a:ext cx="3179702" cy="1384808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Развивать умение понимать и рассказывать текст с помощью графической аналогии</a:t>
            </a:r>
            <a:endParaRPr lang="ru-RU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5013176"/>
            <a:ext cx="3362339" cy="1440160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Обучать детей правильному звукопроизношению</a:t>
            </a:r>
            <a:endParaRPr lang="ru-RU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0738" y="3140968"/>
            <a:ext cx="3449174" cy="1368152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Развивать у детей умственную активность, сообразительность, наблюдательность, умение сравнивать, выделять существенные признаки</a:t>
            </a:r>
            <a:endParaRPr lang="ru-RU" sz="16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64088" y="3140968"/>
            <a:ext cx="3456384" cy="1368152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Содействовать решению изобретательских задач сказочного, игрового, экологического, этического характера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68144" y="1338300"/>
            <a:ext cx="3060737" cy="1224136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Развивать у детей психические процессы: мышление, внимание, воображение, память</a:t>
            </a:r>
            <a:endParaRPr lang="ru-RU" b="1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3779912" y="949648"/>
            <a:ext cx="943313" cy="391951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</p:cNvCxnSpPr>
          <p:nvPr/>
        </p:nvCxnSpPr>
        <p:spPr>
          <a:xfrm flipH="1">
            <a:off x="2555776" y="870024"/>
            <a:ext cx="2167449" cy="3267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</p:cNvCxnSpPr>
          <p:nvPr/>
        </p:nvCxnSpPr>
        <p:spPr>
          <a:xfrm>
            <a:off x="4723225" y="870024"/>
            <a:ext cx="2081023" cy="3267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2"/>
          </p:cNvCxnSpPr>
          <p:nvPr/>
        </p:nvCxnSpPr>
        <p:spPr>
          <a:xfrm flipH="1">
            <a:off x="3203848" y="870024"/>
            <a:ext cx="1519377" cy="21269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2" idx="2"/>
          </p:cNvCxnSpPr>
          <p:nvPr/>
        </p:nvCxnSpPr>
        <p:spPr>
          <a:xfrm>
            <a:off x="4723225" y="870024"/>
            <a:ext cx="1288935" cy="21269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4723224" y="5013176"/>
            <a:ext cx="3449175" cy="1440160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Воспитывать у детей потребность в речевом общении для лучшей адаптации в современном обществе</a:t>
            </a:r>
            <a:endParaRPr lang="ru-RU" b="1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4723225" y="833636"/>
            <a:ext cx="640863" cy="40355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Лента лицом вверх 15"/>
          <p:cNvSpPr/>
          <p:nvPr/>
        </p:nvSpPr>
        <p:spPr>
          <a:xfrm>
            <a:off x="377360" y="108760"/>
            <a:ext cx="8784976" cy="810400"/>
          </a:xfrm>
          <a:prstGeom prst="ribbon2">
            <a:avLst>
              <a:gd name="adj1" fmla="val 4775"/>
              <a:gd name="adj2" fmla="val 7271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ЗАДАЧИ: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7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620688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hlink"/>
                </a:solidFill>
              </a:rPr>
              <a:t>Мнемотехника-это система методов и приёмов, обеспечивающих успешное освоение детьми знаний об особенностях объектов природы, об окружающем мире, эффективное запоминание рассказа, сохранение и воспроизведение информации, и конечно, развитие речи.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70112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Мнемотехника строится от простого к сложному: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u="sng" dirty="0" err="1" smtClean="0">
                <a:solidFill>
                  <a:schemeClr val="tx2">
                    <a:lumMod val="50000"/>
                  </a:schemeClr>
                </a:solidFill>
              </a:rPr>
              <a:t>Мнемоквадрат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одиночное изображение, которое означает одно слово, словосочетание или простое слово.</a:t>
            </a:r>
          </a:p>
          <a:p>
            <a:pPr>
              <a:buNone/>
            </a:pPr>
            <a:r>
              <a:rPr lang="ru-RU" sz="2800" b="1" u="sng" dirty="0" err="1" smtClean="0">
                <a:solidFill>
                  <a:schemeClr val="tx2">
                    <a:lumMod val="50000"/>
                  </a:schemeClr>
                </a:solidFill>
              </a:rPr>
              <a:t>Мнемодорожка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ряд картинок (3-5), по которым можно составить небольшой рассказ в 2-4 предложениях.</a:t>
            </a:r>
          </a:p>
          <a:p>
            <a:pPr>
              <a:buNone/>
            </a:pPr>
            <a:r>
              <a:rPr lang="ru-RU" sz="2800" b="1" u="sng" dirty="0" err="1" smtClean="0">
                <a:solidFill>
                  <a:schemeClr val="tx2">
                    <a:lumMod val="50000"/>
                  </a:schemeClr>
                </a:solidFill>
              </a:rPr>
              <a:t>Мнемотаблица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это целая схема, в которую заложен текст (рассказ, стих, сказка и.т.п.)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МНЕМОТАБЛИЦЫ-СХЕМЫ СЛУЖАТ ДИДАКТИЧЕСКИМ МАТЕРИАЛОМ В МОЕЙ РАБОТЕ ПО РАЗВИТИЮ СВЯЗНОЙ РЕЧИ ДЕТЕЙ</a:t>
            </a:r>
            <a:endParaRPr lang="ru-RU" sz="2800" b="1" dirty="0"/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3419872" y="1924373"/>
            <a:ext cx="2087562" cy="1657350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 err="1"/>
              <a:t>Мнемотаблицы</a:t>
            </a:r>
            <a:r>
              <a:rPr lang="ru-RU" sz="2000" b="1" dirty="0"/>
              <a:t>-</a:t>
            </a:r>
          </a:p>
          <a:p>
            <a:pPr algn="ctr"/>
            <a:r>
              <a:rPr lang="ru-RU" sz="2000" b="1" dirty="0"/>
              <a:t>схемы</a:t>
            </a:r>
          </a:p>
        </p:txBody>
      </p:sp>
      <p:sp>
        <p:nvSpPr>
          <p:cNvPr id="5" name="AutoShape 19"/>
          <p:cNvSpPr>
            <a:spLocks noChangeArrowheads="1"/>
          </p:cNvSpPr>
          <p:nvPr/>
        </p:nvSpPr>
        <p:spPr bwMode="auto">
          <a:xfrm>
            <a:off x="323850" y="1916113"/>
            <a:ext cx="1944688" cy="1633537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/>
              <a:t>Обогащение</a:t>
            </a:r>
          </a:p>
          <a:p>
            <a:pPr algn="ctr"/>
            <a:r>
              <a:rPr lang="ru-RU" sz="2000" b="1" dirty="0"/>
              <a:t> словарного</a:t>
            </a:r>
          </a:p>
          <a:p>
            <a:pPr algn="ctr"/>
            <a:r>
              <a:rPr lang="ru-RU" sz="2000" b="1" dirty="0"/>
              <a:t> запаса</a:t>
            </a:r>
          </a:p>
        </p:txBody>
      </p:sp>
      <p:sp>
        <p:nvSpPr>
          <p:cNvPr id="6" name="AutoShape 20"/>
          <p:cNvSpPr>
            <a:spLocks noChangeArrowheads="1"/>
          </p:cNvSpPr>
          <p:nvPr/>
        </p:nvSpPr>
        <p:spPr bwMode="auto">
          <a:xfrm>
            <a:off x="6948264" y="1924373"/>
            <a:ext cx="1944688" cy="1633537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/>
              <a:t>Обучение </a:t>
            </a:r>
          </a:p>
          <a:p>
            <a:pPr algn="ctr"/>
            <a:r>
              <a:rPr lang="ru-RU" sz="2000" b="1" dirty="0"/>
              <a:t>составлению </a:t>
            </a:r>
          </a:p>
          <a:p>
            <a:pPr algn="ctr"/>
            <a:r>
              <a:rPr lang="ru-RU" sz="2000" b="1" dirty="0"/>
              <a:t>рассказов</a:t>
            </a:r>
            <a:r>
              <a:rPr lang="ru-RU" sz="2000" dirty="0"/>
              <a:t> </a:t>
            </a: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auto">
          <a:xfrm>
            <a:off x="323850" y="4581525"/>
            <a:ext cx="2016125" cy="1633538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/>
              <a:t>Пересказ</a:t>
            </a:r>
          </a:p>
          <a:p>
            <a:pPr algn="ctr"/>
            <a:r>
              <a:rPr lang="ru-RU" sz="2000" b="1" dirty="0"/>
              <a:t>художественной</a:t>
            </a:r>
          </a:p>
          <a:p>
            <a:pPr algn="ctr"/>
            <a:r>
              <a:rPr lang="ru-RU" sz="2000" b="1" dirty="0"/>
              <a:t> литературы</a:t>
            </a:r>
          </a:p>
        </p:txBody>
      </p:sp>
      <p:sp>
        <p:nvSpPr>
          <p:cNvPr id="8" name="AutoShape 21"/>
          <p:cNvSpPr>
            <a:spLocks noChangeArrowheads="1"/>
          </p:cNvSpPr>
          <p:nvPr/>
        </p:nvSpPr>
        <p:spPr bwMode="auto">
          <a:xfrm>
            <a:off x="3419872" y="4581525"/>
            <a:ext cx="2016125" cy="1633538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/>
              <a:t>Отгадывание </a:t>
            </a:r>
          </a:p>
          <a:p>
            <a:pPr algn="ctr"/>
            <a:r>
              <a:rPr lang="ru-RU" sz="2000" b="1" dirty="0"/>
              <a:t>и загадывание</a:t>
            </a:r>
          </a:p>
          <a:p>
            <a:pPr algn="ctr"/>
            <a:r>
              <a:rPr lang="ru-RU" sz="2000" b="1" dirty="0"/>
              <a:t>загадок</a:t>
            </a:r>
          </a:p>
        </p:txBody>
      </p:sp>
      <p:sp>
        <p:nvSpPr>
          <p:cNvPr id="9" name="AutoShape 17"/>
          <p:cNvSpPr>
            <a:spLocks noChangeArrowheads="1"/>
          </p:cNvSpPr>
          <p:nvPr/>
        </p:nvSpPr>
        <p:spPr bwMode="auto">
          <a:xfrm>
            <a:off x="6948264" y="4595093"/>
            <a:ext cx="1944688" cy="1633538"/>
          </a:xfrm>
          <a:prstGeom prst="plaque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dirty="0"/>
              <a:t>Заучивание</a:t>
            </a:r>
          </a:p>
          <a:p>
            <a:pPr algn="ctr"/>
            <a:r>
              <a:rPr lang="ru-RU" sz="2000" b="1" dirty="0"/>
              <a:t>стихов</a:t>
            </a:r>
          </a:p>
        </p:txBody>
      </p:sp>
      <p:cxnSp>
        <p:nvCxnSpPr>
          <p:cNvPr id="11" name="Прямая со стрелкой 10"/>
          <p:cNvCxnSpPr>
            <a:stCxn id="3" idx="1"/>
          </p:cNvCxnSpPr>
          <p:nvPr/>
        </p:nvCxnSpPr>
        <p:spPr>
          <a:xfrm flipH="1">
            <a:off x="2339975" y="2753048"/>
            <a:ext cx="1079897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3"/>
          </p:cNvCxnSpPr>
          <p:nvPr/>
        </p:nvCxnSpPr>
        <p:spPr>
          <a:xfrm>
            <a:off x="5507434" y="2753048"/>
            <a:ext cx="122480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1331912" y="3284984"/>
            <a:ext cx="2087960" cy="11521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507434" y="3284984"/>
            <a:ext cx="2232918" cy="11521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3" idx="2"/>
          </p:cNvCxnSpPr>
          <p:nvPr/>
        </p:nvCxnSpPr>
        <p:spPr>
          <a:xfrm>
            <a:off x="4463653" y="3581723"/>
            <a:ext cx="0" cy="85538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91301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Последовательность работы с </a:t>
            </a:r>
            <a:r>
              <a:rPr lang="ru-RU" sz="2800" b="1" dirty="0" err="1" smtClean="0">
                <a:solidFill>
                  <a:srgbClr val="FF0000"/>
                </a:solidFill>
              </a:rPr>
              <a:t>мнемотаблицами</a:t>
            </a:r>
            <a:r>
              <a:rPr lang="ru-RU" sz="2800" b="1" dirty="0" smtClean="0">
                <a:solidFill>
                  <a:srgbClr val="FF0000"/>
                </a:solidFill>
              </a:rPr>
              <a:t>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u="sng" dirty="0" smtClean="0">
                <a:solidFill>
                  <a:schemeClr val="tx2">
                    <a:lumMod val="50000"/>
                  </a:schemeClr>
                </a:solidFill>
              </a:rPr>
              <a:t>1 этап: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Введение элементов символов( формы , величины ,действия )</a:t>
            </a:r>
          </a:p>
          <a:p>
            <a:pPr>
              <a:buNone/>
            </a:pPr>
            <a:r>
              <a:rPr lang="ru-RU" sz="2800" b="1" u="sng" dirty="0" smtClean="0">
                <a:solidFill>
                  <a:schemeClr val="tx2">
                    <a:lumMod val="50000"/>
                  </a:schemeClr>
                </a:solidFill>
              </a:rPr>
              <a:t>2 этап: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Использование опорных схем на всех видах занятий, различных видов деятельности.</a:t>
            </a:r>
          </a:p>
          <a:p>
            <a:pPr>
              <a:buNone/>
            </a:pPr>
            <a:r>
              <a:rPr lang="ru-RU" sz="2800" b="1" u="sng" dirty="0" smtClean="0">
                <a:solidFill>
                  <a:schemeClr val="tx2">
                    <a:lumMod val="50000"/>
                  </a:schemeClr>
                </a:solidFill>
              </a:rPr>
              <a:t>3 этап: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Сочетание символов, чтение цепочки их.</a:t>
            </a:r>
          </a:p>
          <a:p>
            <a:pPr>
              <a:buNone/>
            </a:pPr>
            <a:r>
              <a:rPr lang="ru-RU" sz="2800" b="1" u="sng" dirty="0" smtClean="0">
                <a:solidFill>
                  <a:schemeClr val="tx2">
                    <a:lumMod val="50000"/>
                  </a:schemeClr>
                </a:solidFill>
              </a:rPr>
              <a:t>4 этап: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Самостоятельный поиск детьми изображений, символизирующих какое-либо </a:t>
            </a:r>
            <a:r>
              <a:rPr lang="ru-RU" sz="2800" b="1" dirty="0" err="1" smtClean="0">
                <a:solidFill>
                  <a:schemeClr val="tx2">
                    <a:lumMod val="50000"/>
                  </a:schemeClr>
                </a:solidFill>
              </a:rPr>
              <a:t>касество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>
              <a:buNone/>
            </a:pPr>
            <a:r>
              <a:rPr lang="ru-RU" sz="2800" b="1" u="sng" dirty="0" smtClean="0">
                <a:solidFill>
                  <a:schemeClr val="tx2">
                    <a:lumMod val="50000"/>
                  </a:schemeClr>
                </a:solidFill>
              </a:rPr>
              <a:t>5 этап: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Творческое создание детьми опорных схем.</a:t>
            </a:r>
          </a:p>
          <a:p>
            <a:pPr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Pictures\Рисунок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76872"/>
            <a:ext cx="3486386" cy="2688730"/>
          </a:xfrm>
          <a:prstGeom prst="rect">
            <a:avLst/>
          </a:prstGeom>
          <a:noFill/>
        </p:spPr>
      </p:pic>
      <p:pic>
        <p:nvPicPr>
          <p:cNvPr id="1027" name="Picture 3" descr="C:\Users\Елена\Pictures\Рисунок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276872"/>
            <a:ext cx="3600448" cy="2662733"/>
          </a:xfrm>
          <a:prstGeom prst="rect">
            <a:avLst/>
          </a:prstGeom>
          <a:noFill/>
        </p:spPr>
      </p:pic>
      <p:sp>
        <p:nvSpPr>
          <p:cNvPr id="10" name="Заголовок 3"/>
          <p:cNvSpPr>
            <a:spLocks noGrp="1"/>
          </p:cNvSpPr>
          <p:nvPr>
            <p:ph type="title"/>
          </p:nvPr>
        </p:nvSpPr>
        <p:spPr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b="1" dirty="0" err="1" smtClean="0">
                <a:solidFill>
                  <a:srgbClr val="C00000"/>
                </a:solidFill>
                <a:ea typeface="+mj-ea"/>
                <a:cs typeface="+mj-cs"/>
              </a:rPr>
              <a:t>Мнемотаблицы</a:t>
            </a: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, отображающие </a:t>
            </a:r>
            <a:b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</a:b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последовательность действий</a:t>
            </a:r>
            <a:r>
              <a:rPr lang="ru-RU" sz="2400" b="1" dirty="0" smtClean="0">
                <a:solidFill>
                  <a:srgbClr val="C00000"/>
                </a:solidFill>
                <a:ea typeface="+mj-ea"/>
                <a:cs typeface="+mj-cs"/>
              </a:rPr>
              <a:t>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Pictures\Рисунок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051104" cy="3960440"/>
          </a:xfrm>
          <a:prstGeom prst="rect">
            <a:avLst/>
          </a:prstGeom>
          <a:noFill/>
        </p:spPr>
      </p:pic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</a:b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Отгадывание загадок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Pictures\Рисунок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60848"/>
            <a:ext cx="6552728" cy="24482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979712" y="4869161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  <a:t>СА-СА-СА – меня ужалила оса, </a:t>
            </a:r>
            <a:b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</a:br>
            <a: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  <a:t>СО-СО-СО – стал мой нос как колесо,</a:t>
            </a:r>
            <a:b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</a:br>
            <a: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  <a:t>СЫ-СЫ-СЫ – не боюсь я злой осы, </a:t>
            </a:r>
            <a:b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</a:br>
            <a:r>
              <a:rPr lang="ru-RU" b="1" dirty="0" smtClean="0">
                <a:solidFill>
                  <a:srgbClr val="0033CC"/>
                </a:solidFill>
                <a:latin typeface="Helvetica"/>
                <a:ea typeface="Times New Roman" pitchFamily="18" charset="0"/>
                <a:cs typeface="Arial" pitchFamily="34" charset="0"/>
              </a:rPr>
              <a:t>СУ-СУ-СУ – я осу в руке несу!</a:t>
            </a:r>
            <a:endParaRPr lang="ru-RU" sz="3200" b="1" dirty="0" smtClean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lang="ru-RU" sz="2800" b="1" noProof="0" dirty="0" smtClean="0">
                <a:solidFill>
                  <a:srgbClr val="C00000"/>
                </a:solidFill>
                <a:ea typeface="+mj-ea"/>
                <a:cs typeface="+mj-cs"/>
              </a:rPr>
              <a:t>П</a:t>
            </a:r>
            <a:r>
              <a:rPr lang="ru-RU" sz="2800" b="1" dirty="0" err="1" smtClean="0">
                <a:solidFill>
                  <a:srgbClr val="C00000"/>
                </a:solidFill>
                <a:ea typeface="+mj-ea"/>
                <a:cs typeface="+mj-cs"/>
              </a:rPr>
              <a:t>роговаривание</a:t>
            </a: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  <a:ea typeface="+mj-ea"/>
                <a:cs typeface="+mj-cs"/>
              </a:rPr>
              <a:t>чистоговоро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402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Елена\Pictures\Рисунок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3940719" cy="2587996"/>
          </a:xfrm>
          <a:prstGeom prst="rect">
            <a:avLst/>
          </a:prstGeom>
          <a:noFill/>
        </p:spPr>
      </p:pic>
      <p:pic>
        <p:nvPicPr>
          <p:cNvPr id="4099" name="Picture 3" descr="C:\Users\Елена\Pictures\Рисунок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420888"/>
            <a:ext cx="3878883" cy="2664296"/>
          </a:xfrm>
          <a:prstGeom prst="rect">
            <a:avLst/>
          </a:prstGeom>
          <a:noFill/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37500" lnSpcReduction="20000"/>
          </a:bodyPr>
          <a:lstStyle/>
          <a:p>
            <a:pPr algn="ctr">
              <a:spcBef>
                <a:spcPct val="0"/>
              </a:spcBef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ru-RU" sz="7100" b="1" dirty="0" smtClean="0">
                <a:solidFill>
                  <a:srgbClr val="C00000"/>
                </a:solidFill>
              </a:rPr>
              <a:t>Проговаривание скороговорок,</a:t>
            </a:r>
            <a:br>
              <a:rPr lang="ru-RU" sz="7100" b="1" dirty="0" smtClean="0">
                <a:solidFill>
                  <a:srgbClr val="C00000"/>
                </a:solidFill>
              </a:rPr>
            </a:br>
            <a:r>
              <a:rPr lang="ru-RU" sz="7100" b="1" dirty="0" smtClean="0">
                <a:solidFill>
                  <a:srgbClr val="C00000"/>
                </a:solidFill>
              </a:rPr>
              <a:t>заучивание </a:t>
            </a:r>
            <a:r>
              <a:rPr lang="ru-RU" sz="7100" b="1" dirty="0" err="1" smtClean="0">
                <a:solidFill>
                  <a:srgbClr val="C00000"/>
                </a:solidFill>
              </a:rPr>
              <a:t>потешек</a:t>
            </a:r>
            <a:r>
              <a:rPr lang="ru-RU" sz="7100" b="1" dirty="0" smtClean="0">
                <a:solidFill>
                  <a:srgbClr val="C00000"/>
                </a:solidFill>
              </a:rPr>
              <a:t>.</a:t>
            </a:r>
            <a:endParaRPr lang="ru-RU" sz="7100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Pictures\Рисунок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051104" cy="3960440"/>
          </a:xfrm>
          <a:prstGeom prst="rect">
            <a:avLst/>
          </a:prstGeom>
          <a:noFill/>
        </p:spPr>
      </p:pic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</a:b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Отгадывание загадок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Pictures\Рисунок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051104" cy="3960440"/>
          </a:xfrm>
          <a:prstGeom prst="rect">
            <a:avLst/>
          </a:prstGeom>
          <a:noFill/>
        </p:spPr>
      </p:pic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</a:br>
            <a:r>
              <a:rPr lang="ru-RU" sz="2800" b="1" dirty="0" smtClean="0">
                <a:solidFill>
                  <a:srgbClr val="C00000"/>
                </a:solidFill>
                <a:ea typeface="+mj-ea"/>
                <a:cs typeface="+mj-cs"/>
              </a:rPr>
              <a:t>Отгадывание загадок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Pictures\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64904"/>
            <a:ext cx="3429000" cy="3438525"/>
          </a:xfrm>
          <a:prstGeom prst="rect">
            <a:avLst/>
          </a:prstGeom>
          <a:noFill/>
        </p:spPr>
      </p:pic>
      <p:pic>
        <p:nvPicPr>
          <p:cNvPr id="5123" name="Picture 3" descr="C:\Users\Елена\Pictures\may_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564904"/>
            <a:ext cx="3429000" cy="3420261"/>
          </a:xfrm>
          <a:prstGeom prst="rect">
            <a:avLst/>
          </a:prstGeom>
          <a:noFill/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lang="ru-RU" sz="2900" b="1" dirty="0" smtClean="0">
                <a:solidFill>
                  <a:srgbClr val="C00000"/>
                </a:solidFill>
              </a:rPr>
              <a:t>Заучивание стихотворений</a:t>
            </a:r>
            <a:endParaRPr lang="ru-RU" sz="2900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Елена\Pictures\Рисунок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7632848" cy="4241358"/>
          </a:xfrm>
          <a:prstGeom prst="rect">
            <a:avLst/>
          </a:prstGeom>
          <a:noFill/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7500"/>
          </a:bodyPr>
          <a:lstStyle/>
          <a:p>
            <a:pPr algn="ctr">
              <a:spcBef>
                <a:spcPct val="0"/>
              </a:spcBef>
            </a:pPr>
            <a:endParaRPr lang="ru-RU" sz="2900" dirty="0" smtClean="0">
              <a:solidFill>
                <a:srgbClr val="C00000"/>
              </a:solidFill>
            </a:endParaRPr>
          </a:p>
          <a:p>
            <a:pPr algn="ctr">
              <a:spcBef>
                <a:spcPct val="0"/>
              </a:spcBef>
            </a:pPr>
            <a:r>
              <a:rPr lang="ru-RU" sz="2800" b="1" dirty="0" smtClean="0">
                <a:solidFill>
                  <a:srgbClr val="C00000"/>
                </a:solidFill>
              </a:rPr>
              <a:t>Пересказ художественных текстов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179512" y="188640"/>
            <a:ext cx="8784976" cy="1296144"/>
          </a:xfrm>
          <a:prstGeom prst="ribbon2">
            <a:avLst>
              <a:gd name="adj1" fmla="val 6589"/>
              <a:gd name="adj2" fmla="val 7178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МНЕМОНИЧЕСКОЕ ЗАПОМИНАНИЕ СОСТОИТ ИЗ ЧЕТЫРЁХ ЭТАПОВ: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153050" y="1916832"/>
            <a:ext cx="6624736" cy="864096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КОДИРОВАНИЕ В ОБРАЗЫ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2339752" y="2971178"/>
            <a:ext cx="6624736" cy="864096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ЗАПОМИНАНИЕ 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(соединение двух     образов)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79512" y="4221088"/>
            <a:ext cx="6624736" cy="936104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ПЕРЕСКАЗ ИНФОРМАЦИИ С ОПОРОЙ НА СИМВОЛЫ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2339752" y="5589240"/>
            <a:ext cx="6624736" cy="864096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ВОСПРОИЗВЕДЕНИЕ МНЕМОСХЕМЫ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786" y="1565495"/>
            <a:ext cx="1973008" cy="1286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40" y="2780928"/>
            <a:ext cx="1691679" cy="1268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786" y="3955053"/>
            <a:ext cx="1957565" cy="1468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06" y="5293075"/>
            <a:ext cx="2068373" cy="1551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627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312" y="116632"/>
            <a:ext cx="892899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Примером мнемонического приёма может служить запоминание последовательности цветов в спектре с помощью фразы, в которой первые буквы слов соответствуют первым буквам названий цветов:</a:t>
            </a:r>
          </a:p>
          <a:p>
            <a:pPr algn="ctr">
              <a:defRPr/>
            </a:pP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200" b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ru-RU" sz="2000" dirty="0"/>
              <a:t> </a:t>
            </a:r>
            <a:endParaRPr lang="ru-RU" b="1" i="1" dirty="0">
              <a:latin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03324" y="1916832"/>
            <a:ext cx="8712968" cy="1512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Каждый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FFC000"/>
                </a:solidFill>
              </a:rPr>
              <a:t>Охотник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FFFF00"/>
                </a:solidFill>
              </a:rPr>
              <a:t>Желает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00B050"/>
                </a:solidFill>
              </a:rPr>
              <a:t>Знать</a:t>
            </a:r>
            <a:r>
              <a:rPr lang="ru-RU" sz="4400" b="1" dirty="0" smtClean="0"/>
              <a:t>, </a:t>
            </a:r>
            <a:r>
              <a:rPr lang="ru-RU" sz="4400" b="1" dirty="0" smtClean="0">
                <a:solidFill>
                  <a:srgbClr val="00B0F0"/>
                </a:solidFill>
              </a:rPr>
              <a:t>Где </a:t>
            </a:r>
            <a:r>
              <a:rPr lang="ru-RU" sz="4400" b="1" dirty="0" smtClean="0">
                <a:solidFill>
                  <a:srgbClr val="0070C0"/>
                </a:solidFill>
              </a:rPr>
              <a:t>Сидит </a:t>
            </a:r>
            <a:r>
              <a:rPr lang="ru-RU" sz="4400" b="1" dirty="0" smtClean="0">
                <a:solidFill>
                  <a:srgbClr val="7030A0"/>
                </a:solidFill>
              </a:rPr>
              <a:t>Фазан</a:t>
            </a:r>
            <a:endParaRPr lang="ru-RU" sz="44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60" y="3714752"/>
            <a:ext cx="4007747" cy="30058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471194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5040560" cy="33483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068960"/>
            <a:ext cx="4536504" cy="3600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467544" y="332656"/>
            <a:ext cx="8229600" cy="1138137"/>
          </a:xfrm>
          <a:prstGeom prst="ribbon2">
            <a:avLst>
              <a:gd name="adj1" fmla="val 8472"/>
              <a:gd name="adj2" fmla="val 731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7500"/>
          </a:bodyPr>
          <a:lstStyle/>
          <a:p>
            <a:pPr algn="ctr">
              <a:spcBef>
                <a:spcPct val="0"/>
              </a:spcBef>
            </a:pPr>
            <a:endParaRPr lang="ru-RU" sz="2900" dirty="0" smtClean="0">
              <a:solidFill>
                <a:srgbClr val="C00000"/>
              </a:solidFill>
            </a:endParaRPr>
          </a:p>
          <a:p>
            <a:pPr algn="ctr">
              <a:spcBef>
                <a:spcPct val="0"/>
              </a:spcBef>
            </a:pPr>
            <a:r>
              <a:rPr lang="ru-RU" sz="2800" b="1" dirty="0" smtClean="0">
                <a:solidFill>
                  <a:srgbClr val="C00000"/>
                </a:solidFill>
              </a:rPr>
              <a:t>Совместная работа педагога с детьми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166218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2722"/>
            <a:ext cx="5052053" cy="37890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892" y="2708920"/>
            <a:ext cx="5532107" cy="41490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3777406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" y="0"/>
            <a:ext cx="5820138" cy="43651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43" y="2928934"/>
            <a:ext cx="5238755" cy="39290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83124526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851" y="2428388"/>
            <a:ext cx="5906149" cy="44296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4" cy="3857628"/>
          </a:xfrm>
          <a:prstGeom prst="round2DiagRect">
            <a:avLst>
              <a:gd name="adj1" fmla="val 16667"/>
              <a:gd name="adj2" fmla="val 6695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9017476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179512" y="152056"/>
            <a:ext cx="8640960" cy="1044696"/>
          </a:xfrm>
          <a:prstGeom prst="ribbon2">
            <a:avLst>
              <a:gd name="adj1" fmla="val 8121"/>
              <a:gd name="adj2" fmla="val 7418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Таким образом, с помощью </a:t>
            </a:r>
            <a:r>
              <a:rPr lang="ru-RU" sz="2000" b="1" dirty="0" err="1" smtClean="0"/>
              <a:t>мнемотаблиц</a:t>
            </a:r>
            <a:r>
              <a:rPr lang="ru-RU" sz="2000" b="1" dirty="0" smtClean="0"/>
              <a:t>, </a:t>
            </a:r>
          </a:p>
          <a:p>
            <a:pPr algn="ctr"/>
            <a:r>
              <a:rPr lang="ru-RU" sz="2000" b="1" dirty="0" smtClean="0"/>
              <a:t>схем-моделей, удалось достичь следующих результатов:</a:t>
            </a:r>
            <a:endParaRPr lang="ru-RU" sz="2000" b="1" dirty="0"/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107504" y="1412776"/>
            <a:ext cx="6624736" cy="936104"/>
          </a:xfrm>
          <a:prstGeom prst="snip2Diag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У детей увеличился круг знаний об окружающем мире</a:t>
            </a:r>
            <a:endParaRPr lang="ru-RU" sz="2400" dirty="0"/>
          </a:p>
        </p:txBody>
      </p:sp>
      <p:sp>
        <p:nvSpPr>
          <p:cNvPr id="6" name="Прямоугольник с двумя вырезанными противолежащими углами 5"/>
          <p:cNvSpPr/>
          <p:nvPr/>
        </p:nvSpPr>
        <p:spPr>
          <a:xfrm>
            <a:off x="2411760" y="2513960"/>
            <a:ext cx="6624736" cy="936104"/>
          </a:xfrm>
          <a:prstGeom prst="snip2Diag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Появилось желание пересказывать тексты, придумывать интересные истории</a:t>
            </a:r>
            <a:endParaRPr lang="ru-RU" sz="2400" dirty="0"/>
          </a:p>
        </p:txBody>
      </p:sp>
      <p:sp>
        <p:nvSpPr>
          <p:cNvPr id="7" name="Прямоугольник с двумя вырезанными противолежащими углами 6"/>
          <p:cNvSpPr/>
          <p:nvPr/>
        </p:nvSpPr>
        <p:spPr>
          <a:xfrm>
            <a:off x="107504" y="3645024"/>
            <a:ext cx="6624736" cy="936104"/>
          </a:xfrm>
          <a:prstGeom prst="snip2Diag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Появился интерес к заучиванию стихотворений и </a:t>
            </a:r>
            <a:r>
              <a:rPr lang="ru-RU" sz="2400" dirty="0" err="1" smtClean="0"/>
              <a:t>потешек</a:t>
            </a:r>
            <a:endParaRPr lang="ru-RU" sz="2400" dirty="0"/>
          </a:p>
        </p:txBody>
      </p:sp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2372352" y="4725144"/>
            <a:ext cx="6624736" cy="936104"/>
          </a:xfrm>
          <a:prstGeom prst="snip2Diag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Словарный запас вышел на более высокий уровень</a:t>
            </a:r>
            <a:endParaRPr lang="ru-RU" sz="2400" dirty="0"/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179512" y="5847675"/>
            <a:ext cx="6624736" cy="936104"/>
          </a:xfrm>
          <a:prstGeom prst="snip2Diag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Дети преодолели робость, застенчивость, научились свободно держаться перед аудиторией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3800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1226</TotalTime>
  <Words>570</Words>
  <Application>Microsoft Office PowerPoint</Application>
  <PresentationFormat>Экран (4:3)</PresentationFormat>
  <Paragraphs>87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Helvetica</vt:lpstr>
      <vt:lpstr>Times New Roman</vt:lpstr>
      <vt:lpstr>Тема Office</vt:lpstr>
      <vt:lpstr> </vt:lpstr>
      <vt:lpstr>«Учите ребёнка каким-нибудь неизвестным ему словам – он будет долго и напрасно мучиться,  но свяжите двадцать таких слов  с картинками и он их  усвоит на лету».  К.Д.Ушинский</vt:lpstr>
      <vt:lpstr>Проблема :</vt:lpstr>
      <vt:lpstr>Презентация PowerPoint</vt:lpstr>
      <vt:lpstr>Презентация PowerPoint</vt:lpstr>
      <vt:lpstr>ЦЕЛЬ:</vt:lpstr>
      <vt:lpstr>Презентация PowerPoint</vt:lpstr>
      <vt:lpstr>Презентация PowerPoint</vt:lpstr>
      <vt:lpstr>Мнемотехника строится от простого к сложному:</vt:lpstr>
      <vt:lpstr>МНЕМОТАБЛИЦЫ-СХЕМЫ СЛУЖАТ ДИДАКТИЧЕСКИМ МАТЕРИАЛОМ В МОЕЙ РАБОТЕ ПО РАЗВИТИЮ СВЯЗНОЙ РЕЧИ ДЕТЕЙ</vt:lpstr>
      <vt:lpstr>Последовательность работы с мнемотаблицами:</vt:lpstr>
      <vt:lpstr>Мнемотаблицы, отображающие  последовательность действий.</vt:lpstr>
      <vt:lpstr> Отгадывание загадок </vt:lpstr>
      <vt:lpstr>Презентация PowerPoint</vt:lpstr>
      <vt:lpstr>Презентация PowerPoint</vt:lpstr>
      <vt:lpstr> Отгадывание загадок </vt:lpstr>
      <vt:lpstr> Отгадывание загадок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YURA</dc:creator>
  <cp:lastModifiedBy>User</cp:lastModifiedBy>
  <cp:revision>165</cp:revision>
  <dcterms:created xsi:type="dcterms:W3CDTF">2012-12-09T18:37:41Z</dcterms:created>
  <dcterms:modified xsi:type="dcterms:W3CDTF">2018-04-10T08:12:20Z</dcterms:modified>
</cp:coreProperties>
</file>