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7" r:id="rId9"/>
    <p:sldId id="263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6B9AD-41E7-4A34-B591-705B3F42E52F}" type="datetimeFigureOut">
              <a:rPr lang="ru-RU" smtClean="0"/>
              <a:t>16.06.2019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B90D78-72B4-448D-92E1-5DEF4694EB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98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90D78-72B4-448D-92E1-5DEF4694EB1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447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8C1E5-E2DD-4C19-A6B1-B791C6330D51}" type="datetimeFigureOut">
              <a:rPr lang="ru-RU" smtClean="0"/>
              <a:pPr/>
              <a:t>16.06.2019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7D9B5-2542-47B7-B5ED-853CD14F676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7158" y="428604"/>
            <a:ext cx="7786742" cy="592935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ЭКОЛОГИЧЕСКИЙ ПРОЕКТ</a:t>
            </a:r>
          </a:p>
          <a:p>
            <a:pPr algn="ctr"/>
            <a:endParaRPr lang="ru-RU" sz="3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3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5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«ВОДИЧКА, ВОДИЧКА»</a:t>
            </a:r>
          </a:p>
          <a:p>
            <a:pPr algn="ctr"/>
            <a:endParaRPr lang="ru-RU" sz="5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3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МБДОУ № 14 «Сказка»</a:t>
            </a:r>
          </a:p>
          <a:p>
            <a:pPr algn="r"/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 </a:t>
            </a:r>
            <a:r>
              <a:rPr lang="ru-RU" sz="2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Темирбулатова</a:t>
            </a:r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Э.Р.</a:t>
            </a:r>
            <a:endParaRPr lang="ru-RU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ПАСПОРТ ПРОЕКТА</a:t>
            </a:r>
            <a:endParaRPr lang="ru-RU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85794"/>
            <a:ext cx="8929718" cy="58579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Тип проекта</a:t>
            </a:r>
            <a:r>
              <a:rPr lang="ru-RU" sz="1400" dirty="0" smtClean="0">
                <a:solidFill>
                  <a:srgbClr val="002060"/>
                </a:solidFill>
              </a:rPr>
              <a:t>: познавательно-поисковый.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Актуальность</a:t>
            </a:r>
            <a:r>
              <a:rPr lang="ru-RU" sz="1400" b="1" dirty="0">
                <a:solidFill>
                  <a:srgbClr val="002060"/>
                </a:solidFill>
              </a:rPr>
              <a:t>.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smtClean="0">
                <a:solidFill>
                  <a:srgbClr val="002060"/>
                </a:solidFill>
              </a:rPr>
              <a:t>В </a:t>
            </a:r>
            <a:r>
              <a:rPr lang="ru-RU" sz="1400" dirty="0">
                <a:solidFill>
                  <a:srgbClr val="002060"/>
                </a:solidFill>
              </a:rPr>
              <a:t>дошкольном детстве закладываются основы личности, в том </a:t>
            </a:r>
            <a:r>
              <a:rPr lang="ru-RU" sz="1400" dirty="0" smtClean="0">
                <a:solidFill>
                  <a:srgbClr val="002060"/>
                </a:solidFill>
              </a:rPr>
              <a:t>числе  позитивное отношение </a:t>
            </a:r>
            <a:r>
              <a:rPr lang="ru-RU" sz="1400" dirty="0">
                <a:solidFill>
                  <a:srgbClr val="002060"/>
                </a:solidFill>
              </a:rPr>
              <a:t>к природе, окружающему миру. Детский сад является первым звеном системы непрерывного </a:t>
            </a:r>
            <a:endParaRPr lang="ru-RU" sz="1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         экологического </a:t>
            </a:r>
            <a:r>
              <a:rPr lang="ru-RU" sz="1400" dirty="0">
                <a:solidFill>
                  <a:srgbClr val="002060"/>
                </a:solidFill>
              </a:rPr>
              <a:t>образования. </a:t>
            </a:r>
            <a:r>
              <a:rPr lang="ru-RU" sz="1400" dirty="0" smtClean="0">
                <a:solidFill>
                  <a:srgbClr val="002060"/>
                </a:solidFill>
              </a:rPr>
              <a:t>Поэтому формирование у </a:t>
            </a:r>
            <a:r>
              <a:rPr lang="ru-RU" sz="1400" dirty="0">
                <a:solidFill>
                  <a:srgbClr val="002060"/>
                </a:solidFill>
              </a:rPr>
              <a:t>детей основы культуры </a:t>
            </a:r>
            <a:r>
              <a:rPr lang="ru-RU" sz="1400" dirty="0" smtClean="0">
                <a:solidFill>
                  <a:srgbClr val="002060"/>
                </a:solidFill>
              </a:rPr>
              <a:t>рационального природопользования </a:t>
            </a:r>
            <a:r>
              <a:rPr lang="ru-RU" sz="1400" dirty="0">
                <a:solidFill>
                  <a:srgbClr val="002060"/>
                </a:solidFill>
              </a:rPr>
              <a:t>необходимо </a:t>
            </a:r>
            <a:r>
              <a:rPr lang="ru-RU" sz="1400" dirty="0" smtClean="0">
                <a:solidFill>
                  <a:srgbClr val="002060"/>
                </a:solidFill>
              </a:rPr>
              <a:t>начинать с самого </a:t>
            </a:r>
            <a:r>
              <a:rPr lang="ru-RU" sz="1400" dirty="0">
                <a:solidFill>
                  <a:srgbClr val="002060"/>
                </a:solidFill>
              </a:rPr>
              <a:t>раннего </a:t>
            </a:r>
            <a:r>
              <a:rPr lang="ru-RU" sz="1400" dirty="0" smtClean="0">
                <a:solidFill>
                  <a:srgbClr val="002060"/>
                </a:solidFill>
              </a:rPr>
              <a:t>возраста. С </a:t>
            </a:r>
            <a:r>
              <a:rPr lang="ru-RU" sz="1400" dirty="0">
                <a:solidFill>
                  <a:srgbClr val="002060"/>
                </a:solidFill>
              </a:rPr>
              <a:t>целью формирования культуры природопользования, в частности</a:t>
            </a:r>
            <a:r>
              <a:rPr lang="ru-RU" sz="1400" dirty="0" smtClean="0">
                <a:solidFill>
                  <a:srgbClr val="002060"/>
                </a:solidFill>
              </a:rPr>
              <a:t>, воспитания бережного </a:t>
            </a:r>
            <a:r>
              <a:rPr lang="ru-RU" sz="1400" dirty="0">
                <a:solidFill>
                  <a:srgbClr val="002060"/>
                </a:solidFill>
              </a:rPr>
              <a:t>отношения к воде</a:t>
            </a:r>
            <a:r>
              <a:rPr lang="ru-RU" sz="1400" dirty="0" smtClean="0">
                <a:solidFill>
                  <a:srgbClr val="002060"/>
                </a:solidFill>
              </a:rPr>
              <a:t>, </a:t>
            </a:r>
            <a:r>
              <a:rPr lang="ru-RU" sz="1400" dirty="0">
                <a:solidFill>
                  <a:srgbClr val="002060"/>
                </a:solidFill>
              </a:rPr>
              <a:t>в детском саду был разработан проект «Водичка, водичка» для детей младшего дошкольного возраста.</a:t>
            </a:r>
          </a:p>
          <a:p>
            <a:pPr>
              <a:buNone/>
            </a:pPr>
            <a:r>
              <a:rPr lang="ru-RU" sz="1400" dirty="0">
                <a:solidFill>
                  <a:srgbClr val="002060"/>
                </a:solidFill>
              </a:rPr>
              <a:t> </a:t>
            </a:r>
            <a:r>
              <a:rPr lang="ru-RU" sz="1400" b="1" dirty="0" smtClean="0">
                <a:solidFill>
                  <a:srgbClr val="002060"/>
                </a:solidFill>
              </a:rPr>
              <a:t>Участники </a:t>
            </a:r>
            <a:r>
              <a:rPr lang="ru-RU" sz="1400" b="1" dirty="0">
                <a:solidFill>
                  <a:srgbClr val="002060"/>
                </a:solidFill>
              </a:rPr>
              <a:t>проекта:</a:t>
            </a:r>
            <a:r>
              <a:rPr lang="ru-RU" sz="1400" dirty="0">
                <a:solidFill>
                  <a:srgbClr val="002060"/>
                </a:solidFill>
              </a:rPr>
              <a:t> дети второй младшей группы, их родители, </a:t>
            </a:r>
            <a:r>
              <a:rPr lang="ru-RU" sz="1400" dirty="0" smtClean="0">
                <a:solidFill>
                  <a:srgbClr val="002060"/>
                </a:solidFill>
              </a:rPr>
              <a:t>воспитатели </a:t>
            </a:r>
            <a:r>
              <a:rPr lang="ru-RU" sz="1400" dirty="0" err="1" smtClean="0">
                <a:solidFill>
                  <a:srgbClr val="002060"/>
                </a:solidFill>
              </a:rPr>
              <a:t>Темирбулатова</a:t>
            </a:r>
            <a:r>
              <a:rPr lang="ru-RU" sz="1400" dirty="0" smtClean="0">
                <a:solidFill>
                  <a:srgbClr val="002060"/>
                </a:solidFill>
              </a:rPr>
              <a:t> Э.Р., </a:t>
            </a:r>
            <a:r>
              <a:rPr lang="ru-RU" sz="1400" dirty="0" err="1" smtClean="0">
                <a:solidFill>
                  <a:srgbClr val="002060"/>
                </a:solidFill>
              </a:rPr>
              <a:t>Бандурина</a:t>
            </a:r>
            <a:r>
              <a:rPr lang="ru-RU" sz="1400" dirty="0" smtClean="0">
                <a:solidFill>
                  <a:srgbClr val="002060"/>
                </a:solidFill>
              </a:rPr>
              <a:t> О.В.</a:t>
            </a:r>
            <a:endParaRPr lang="ru-RU" sz="14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b="1" dirty="0">
                <a:solidFill>
                  <a:srgbClr val="002060"/>
                </a:solidFill>
              </a:rPr>
              <a:t>Сроки реализации проекта: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smtClean="0">
                <a:solidFill>
                  <a:srgbClr val="002060"/>
                </a:solidFill>
              </a:rPr>
              <a:t>13 марта – 17 марта 2017 года.</a:t>
            </a:r>
            <a:endParaRPr lang="ru-RU" sz="14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dirty="0">
                <a:solidFill>
                  <a:srgbClr val="002060"/>
                </a:solidFill>
              </a:rPr>
              <a:t> </a:t>
            </a:r>
            <a:r>
              <a:rPr lang="ru-RU" sz="1400" b="1" dirty="0" smtClean="0">
                <a:solidFill>
                  <a:srgbClr val="002060"/>
                </a:solidFill>
              </a:rPr>
              <a:t>Цель </a:t>
            </a:r>
            <a:r>
              <a:rPr lang="ru-RU" sz="1400" b="1" dirty="0">
                <a:solidFill>
                  <a:srgbClr val="002060"/>
                </a:solidFill>
              </a:rPr>
              <a:t>проекта: </a:t>
            </a:r>
            <a:endParaRPr lang="ru-RU" sz="14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dirty="0">
                <a:solidFill>
                  <a:srgbClr val="002060"/>
                </a:solidFill>
              </a:rPr>
              <a:t>1. Развивать у детей представления о природном объекте – воде.</a:t>
            </a:r>
          </a:p>
          <a:p>
            <a:pPr>
              <a:buNone/>
            </a:pPr>
            <a:r>
              <a:rPr lang="ru-RU" sz="1400" dirty="0">
                <a:solidFill>
                  <a:srgbClr val="002060"/>
                </a:solidFill>
              </a:rPr>
              <a:t>2. Закладывать основы экологической культуры личности, воспитывать бережное отношение к воде.</a:t>
            </a:r>
          </a:p>
          <a:p>
            <a:pPr>
              <a:buNone/>
            </a:pPr>
            <a:r>
              <a:rPr lang="ru-RU" sz="1400" dirty="0">
                <a:solidFill>
                  <a:srgbClr val="002060"/>
                </a:solidFill>
              </a:rPr>
              <a:t>3. Поощрять проявление инициативы и любознательности с целью получения новых знаний. </a:t>
            </a:r>
          </a:p>
          <a:p>
            <a:pPr>
              <a:buNone/>
            </a:pPr>
            <a:r>
              <a:rPr lang="ru-RU" sz="1400" dirty="0">
                <a:solidFill>
                  <a:srgbClr val="002060"/>
                </a:solidFill>
              </a:rPr>
              <a:t> </a:t>
            </a:r>
            <a:r>
              <a:rPr lang="ru-RU" sz="1400" b="1" dirty="0" smtClean="0">
                <a:solidFill>
                  <a:srgbClr val="002060"/>
                </a:solidFill>
              </a:rPr>
              <a:t>Задачи </a:t>
            </a:r>
            <a:r>
              <a:rPr lang="ru-RU" sz="1400" b="1" dirty="0">
                <a:solidFill>
                  <a:srgbClr val="002060"/>
                </a:solidFill>
              </a:rPr>
              <a:t>проекта:</a:t>
            </a:r>
            <a:endParaRPr lang="ru-RU" sz="14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b="1" dirty="0">
                <a:solidFill>
                  <a:srgbClr val="002060"/>
                </a:solidFill>
              </a:rPr>
              <a:t>1.</a:t>
            </a:r>
            <a:r>
              <a:rPr lang="ru-RU" sz="1400" dirty="0">
                <a:solidFill>
                  <a:srgbClr val="002060"/>
                </a:solidFill>
              </a:rPr>
              <a:t> Подвести детей к пониманию:</a:t>
            </a:r>
          </a:p>
          <a:p>
            <a:r>
              <a:rPr lang="ru-RU" sz="1400" dirty="0">
                <a:solidFill>
                  <a:srgbClr val="002060"/>
                </a:solidFill>
              </a:rPr>
              <a:t>вода может находиться в жидком и твердом состояниях: при замерзании вода превращается в лед, лед в тепле тает (превращается в воду), летом идет дождь, зимой – снег, снег в тепле тает (превращается в воду);</a:t>
            </a:r>
          </a:p>
          <a:p>
            <a:r>
              <a:rPr lang="ru-RU" sz="1400" dirty="0">
                <a:solidFill>
                  <a:srgbClr val="002060"/>
                </a:solidFill>
              </a:rPr>
              <a:t>в воде растворяются соль, сахар, гуашь, песок – не растворяется;</a:t>
            </a:r>
          </a:p>
          <a:p>
            <a:r>
              <a:rPr lang="ru-RU" sz="1400" dirty="0">
                <a:solidFill>
                  <a:srgbClr val="002060"/>
                </a:solidFill>
              </a:rPr>
              <a:t>вода прозрачная, без запаха, без вкуса;</a:t>
            </a:r>
          </a:p>
          <a:p>
            <a:r>
              <a:rPr lang="ru-RU" sz="1400" dirty="0">
                <a:solidFill>
                  <a:srgbClr val="002060"/>
                </a:solidFill>
              </a:rPr>
              <a:t>роли воды в жизни человека, растений, животных.</a:t>
            </a:r>
          </a:p>
          <a:p>
            <a:pPr>
              <a:buNone/>
            </a:pPr>
            <a:r>
              <a:rPr lang="ru-RU" sz="1400" b="1" dirty="0">
                <a:solidFill>
                  <a:srgbClr val="002060"/>
                </a:solidFill>
              </a:rPr>
              <a:t>2.</a:t>
            </a:r>
            <a:r>
              <a:rPr lang="ru-RU" sz="1400" dirty="0">
                <a:solidFill>
                  <a:srgbClr val="002060"/>
                </a:solidFill>
              </a:rPr>
              <a:t> Закрепить представления детей:</a:t>
            </a:r>
          </a:p>
          <a:p>
            <a:r>
              <a:rPr lang="ru-RU" sz="1400" dirty="0">
                <a:solidFill>
                  <a:srgbClr val="002060"/>
                </a:solidFill>
              </a:rPr>
              <a:t>вода бывает холодная, теплая, горячая;</a:t>
            </a:r>
          </a:p>
          <a:p>
            <a:r>
              <a:rPr lang="ru-RU" sz="1400" dirty="0">
                <a:solidFill>
                  <a:srgbClr val="002060"/>
                </a:solidFill>
              </a:rPr>
              <a:t>вода течет, журчит, разливается, ее можно пить, наливать, переливать.</a:t>
            </a:r>
          </a:p>
          <a:p>
            <a:pPr>
              <a:buNone/>
            </a:pPr>
            <a:r>
              <a:rPr lang="ru-RU" sz="1400" b="1" dirty="0">
                <a:solidFill>
                  <a:srgbClr val="002060"/>
                </a:solidFill>
              </a:rPr>
              <a:t>3.</a:t>
            </a:r>
            <a:r>
              <a:rPr lang="ru-RU" sz="1400" dirty="0">
                <a:solidFill>
                  <a:srgbClr val="002060"/>
                </a:solidFill>
              </a:rPr>
              <a:t> Учить детей выполнять простейшие опыты, последовательно выполняя указания педагога.</a:t>
            </a:r>
          </a:p>
          <a:p>
            <a:endParaRPr lang="ru-RU" sz="1400" dirty="0">
              <a:solidFill>
                <a:srgbClr val="002060"/>
              </a:solidFill>
            </a:endParaRPr>
          </a:p>
          <a:p>
            <a:endParaRPr lang="ru-RU" sz="1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42900"/>
            <a:ext cx="8229600" cy="1560538"/>
          </a:xfrm>
        </p:spPr>
        <p:txBody>
          <a:bodyPr>
            <a:normAutofit fontScale="90000"/>
          </a:bodyPr>
          <a:lstStyle/>
          <a:p>
            <a:pPr lvl="0"/>
            <a:r>
              <a:rPr lang="ru-RU" sz="2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</a:t>
            </a:r>
            <a:r>
              <a:rPr lang="ru-RU" sz="2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РАБОТЫ С </a:t>
            </a:r>
            <a:r>
              <a:rPr lang="ru-RU" sz="2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ДЕТЬМИ</a:t>
            </a:r>
            <a:r>
              <a:rPr lang="ru-RU" sz="2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14282" y="571480"/>
            <a:ext cx="4071966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Во время умывания чтение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потешек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о воде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Вопросы: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1. Что делают дети?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2. Чем умываются?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3. Какая вода?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 Что вода делает? (течет из крана)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5. Для чего мы умываемся?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algn="just"/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Обобщение воспитателя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вода нужна человеку для умывания, чтобы быть чистыми, не болеть, воду надо беречь.</a:t>
            </a:r>
          </a:p>
          <a:p>
            <a:r>
              <a:rPr lang="ru-RU" sz="1400" dirty="0" smtClean="0"/>
              <a:t> </a:t>
            </a:r>
            <a:r>
              <a:rPr lang="ru-RU" sz="1400" b="1" dirty="0">
                <a:solidFill>
                  <a:srgbClr val="002060"/>
                </a:solidFill>
              </a:rPr>
              <a:t>Наблюдение за трудом воспитателя по уходу за комнатными растениями и выполнение трудовых поручений воспитателя. </a:t>
            </a:r>
          </a:p>
          <a:p>
            <a:pPr algn="just"/>
            <a:r>
              <a:rPr lang="ru-RU" sz="1400" i="1" dirty="0">
                <a:solidFill>
                  <a:srgbClr val="002060"/>
                </a:solidFill>
              </a:rPr>
              <a:t>Цели</a:t>
            </a:r>
            <a:r>
              <a:rPr lang="ru-RU" sz="1400" dirty="0">
                <a:solidFill>
                  <a:srgbClr val="002060"/>
                </a:solidFill>
              </a:rPr>
              <a:t>: продолжать формировать представление детей о том, что без воды все живое погибает, растения засыхают, теряют листья; после того, как землю польют, она меняет цвет, становится темней; все живое любит чистую воду, загрязнять ее нельзя.</a:t>
            </a:r>
          </a:p>
          <a:p>
            <a:pPr algn="just"/>
            <a:r>
              <a:rPr lang="ru-RU" sz="1400" dirty="0">
                <a:solidFill>
                  <a:srgbClr val="002060"/>
                </a:solidFill>
              </a:rPr>
              <a:t>Вопросы:</a:t>
            </a:r>
          </a:p>
          <a:p>
            <a:pPr algn="just"/>
            <a:r>
              <a:rPr lang="ru-RU" sz="1400" dirty="0">
                <a:solidFill>
                  <a:srgbClr val="002060"/>
                </a:solidFill>
              </a:rPr>
              <a:t>1. Что делаю?</a:t>
            </a:r>
          </a:p>
          <a:p>
            <a:pPr algn="just"/>
            <a:r>
              <a:rPr lang="ru-RU" sz="1400" dirty="0">
                <a:solidFill>
                  <a:srgbClr val="002060"/>
                </a:solidFill>
              </a:rPr>
              <a:t>2. Чем поливаю?</a:t>
            </a:r>
          </a:p>
          <a:p>
            <a:pPr algn="just"/>
            <a:r>
              <a:rPr lang="ru-RU" sz="1400" dirty="0">
                <a:solidFill>
                  <a:srgbClr val="002060"/>
                </a:solidFill>
              </a:rPr>
              <a:t>3. Какая вода?</a:t>
            </a:r>
          </a:p>
          <a:p>
            <a:pPr algn="just"/>
            <a:r>
              <a:rPr lang="ru-RU" sz="1400" dirty="0">
                <a:solidFill>
                  <a:srgbClr val="002060"/>
                </a:solidFill>
              </a:rPr>
              <a:t>4. Для чего поливают комнатные растения?</a:t>
            </a:r>
          </a:p>
          <a:p>
            <a:pPr algn="just"/>
            <a:r>
              <a:rPr lang="ru-RU" sz="1400" u="sng" dirty="0">
                <a:solidFill>
                  <a:srgbClr val="002060"/>
                </a:solidFill>
              </a:rPr>
              <a:t>Обобщения воспитателя</a:t>
            </a:r>
            <a:r>
              <a:rPr lang="ru-RU" sz="1400" dirty="0">
                <a:solidFill>
                  <a:srgbClr val="002060"/>
                </a:solidFill>
              </a:rPr>
              <a:t>: вода нужна комнатным растениям, если мы не будем поливать их водой, то комнатные растения погибнут.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48" y="476672"/>
            <a:ext cx="2771800" cy="2078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052736"/>
            <a:ext cx="2627784" cy="20834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48" y="2513423"/>
            <a:ext cx="2987824" cy="22408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942" y="4386087"/>
            <a:ext cx="3295884" cy="24719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52"/>
            <a:ext cx="9001156" cy="642942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Поисковая деятельность: «У воды нет запаха и вкуса».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Цель: дать детям знания: вода не имеет вкуса и запаха.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 </a:t>
            </a:r>
          </a:p>
          <a:p>
            <a:pPr>
              <a:buNone/>
            </a:pPr>
            <a:endParaRPr lang="ru-RU" sz="1400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Поисковая деятельность: «Холодная, теплая, горячая вода».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Цель: уточнить представление детей о том, что вода бывает холодной, тёплой и горячей (это можно</a:t>
            </a:r>
            <a:r>
              <a:rPr lang="en-US" sz="1400" dirty="0" smtClean="0">
                <a:solidFill>
                  <a:srgbClr val="002060"/>
                </a:solidFill>
              </a:rPr>
              <a:t> </a:t>
            </a:r>
            <a:r>
              <a:rPr lang="ru-RU" sz="1400" dirty="0" smtClean="0">
                <a:solidFill>
                  <a:srgbClr val="002060"/>
                </a:solidFill>
              </a:rPr>
              <a:t>узнать, если потрогать воду руками).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Дидактические игры : «Купание куклы», «Моем посуду(игрушки)»</a:t>
            </a:r>
          </a:p>
          <a:p>
            <a:pPr algn="just"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Цель: закрепить знания детей: кому и для чего нужна вода.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2304256" cy="17728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988840"/>
            <a:ext cx="3055036" cy="191312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94170"/>
            <a:ext cx="2880320" cy="216024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464" y="4494170"/>
            <a:ext cx="2987824" cy="216024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546" y="4483916"/>
            <a:ext cx="2813108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42844" y="142852"/>
            <a:ext cx="9001156" cy="67151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Поисковая деятельность: «Прозрачная вода». </a:t>
            </a:r>
            <a:r>
              <a:rPr lang="ru-RU" sz="1400" dirty="0" smtClean="0">
                <a:solidFill>
                  <a:srgbClr val="002060"/>
                </a:solidFill>
              </a:rPr>
              <a:t>Цель: </a:t>
            </a:r>
            <a:r>
              <a:rPr lang="ru-RU" sz="1200" dirty="0" smtClean="0">
                <a:solidFill>
                  <a:srgbClr val="002060"/>
                </a:solidFill>
              </a:rPr>
              <a:t>продолжать знакомить детей со свойствами воды: прозрачная.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Игра «Прятки».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Цель.</a:t>
            </a:r>
            <a:r>
              <a:rPr lang="ru-RU" sz="1400" dirty="0" smtClean="0">
                <a:solidFill>
                  <a:srgbClr val="002060"/>
                </a:solidFill>
              </a:rPr>
              <a:t> Углублять знания свойств и качеств воды; развивать любознательность; закреплять знания правил безопасности при обращении со стеклянными предметами.</a:t>
            </a:r>
          </a:p>
          <a:p>
            <a:pPr>
              <a:buNone/>
            </a:pPr>
            <a:r>
              <a:rPr lang="ru-RU" sz="1400" i="1" dirty="0" smtClean="0">
                <a:solidFill>
                  <a:srgbClr val="002060"/>
                </a:solidFill>
              </a:rPr>
              <a:t>Материал</a:t>
            </a:r>
            <a:r>
              <a:rPr lang="ru-RU" sz="1400" dirty="0" smtClean="0">
                <a:solidFill>
                  <a:srgbClr val="002060"/>
                </a:solidFill>
              </a:rPr>
              <a:t>. Две баночки с водой ( первая – с прозрачной, вторая – с подкрашенной), камешки, салфетка из ткани.</a:t>
            </a:r>
          </a:p>
          <a:p>
            <a:pPr>
              <a:buNone/>
            </a:pPr>
            <a:r>
              <a:rPr lang="ru-RU" sz="1400" u="sng" dirty="0" smtClean="0">
                <a:solidFill>
                  <a:srgbClr val="002060"/>
                </a:solidFill>
              </a:rPr>
              <a:t>Ход занятия.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Воспитатель. Что вы видите в баночках? </a:t>
            </a:r>
            <a:r>
              <a:rPr lang="ru-RU" sz="1400" i="1" dirty="0" smtClean="0">
                <a:solidFill>
                  <a:srgbClr val="002060"/>
                </a:solidFill>
              </a:rPr>
              <a:t>(Ответы.) </a:t>
            </a:r>
            <a:r>
              <a:rPr lang="ru-RU" sz="1400" dirty="0" smtClean="0">
                <a:solidFill>
                  <a:srgbClr val="002060"/>
                </a:solidFill>
              </a:rPr>
              <a:t>Какого цвета вода?</a:t>
            </a:r>
            <a:r>
              <a:rPr lang="ru-RU" sz="1400" i="1" dirty="0" smtClean="0">
                <a:solidFill>
                  <a:srgbClr val="002060"/>
                </a:solidFill>
              </a:rPr>
              <a:t> (Ответы.) </a:t>
            </a:r>
            <a:r>
              <a:rPr lang="ru-RU" sz="1400" dirty="0" smtClean="0">
                <a:solidFill>
                  <a:srgbClr val="002060"/>
                </a:solidFill>
              </a:rPr>
              <a:t>Хотите поиграть с камешками в прятки?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Дети.</a:t>
            </a:r>
            <a:r>
              <a:rPr lang="ru-RU" sz="1400" dirty="0" smtClean="0">
                <a:solidFill>
                  <a:srgbClr val="002060"/>
                </a:solidFill>
              </a:rPr>
              <a:t> Да!</a:t>
            </a:r>
          </a:p>
          <a:p>
            <a:pPr>
              <a:buNone/>
            </a:pPr>
            <a:r>
              <a:rPr lang="ru-RU" sz="1400" i="1" dirty="0" smtClean="0">
                <a:solidFill>
                  <a:srgbClr val="002060"/>
                </a:solidFill>
              </a:rPr>
              <a:t>Первый эксперимент. </a:t>
            </a:r>
            <a:r>
              <a:rPr lang="ru-RU" sz="1400" dirty="0" smtClean="0">
                <a:solidFill>
                  <a:srgbClr val="002060"/>
                </a:solidFill>
              </a:rPr>
              <a:t>В баночку с прозрачной водой дети опускают камешек, наблюдают за ним.</a:t>
            </a:r>
            <a:r>
              <a:rPr lang="ru-RU" sz="1400" i="1" u="sng" dirty="0" smtClean="0">
                <a:solidFill>
                  <a:srgbClr val="002060"/>
                </a:solidFill>
              </a:rPr>
              <a:t> Он тяжёлый, опустился на дно.</a:t>
            </a:r>
            <a:r>
              <a:rPr lang="ru-RU" sz="1400" dirty="0" smtClean="0">
                <a:solidFill>
                  <a:srgbClr val="002060"/>
                </a:solidFill>
              </a:rPr>
              <a:t> Почему камешек видно? </a:t>
            </a:r>
            <a:r>
              <a:rPr lang="ru-RU" sz="1400" i="1" u="sng" dirty="0" smtClean="0">
                <a:solidFill>
                  <a:srgbClr val="002060"/>
                </a:solidFill>
              </a:rPr>
              <a:t>Вода прозрачная. </a:t>
            </a:r>
            <a:endParaRPr lang="ru-RU" sz="1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i="1" dirty="0" smtClean="0">
                <a:solidFill>
                  <a:srgbClr val="002060"/>
                </a:solidFill>
              </a:rPr>
              <a:t>Второй эксперимент. </a:t>
            </a:r>
            <a:r>
              <a:rPr lang="ru-RU" sz="1400" dirty="0" smtClean="0">
                <a:solidFill>
                  <a:srgbClr val="002060"/>
                </a:solidFill>
              </a:rPr>
              <a:t>Дети опускают камешек в подкрашенную воду. Что происходит? </a:t>
            </a:r>
            <a:r>
              <a:rPr lang="ru-RU" sz="1400" i="1" u="sng" dirty="0" smtClean="0">
                <a:solidFill>
                  <a:srgbClr val="002060"/>
                </a:solidFill>
              </a:rPr>
              <a:t>Камешка не видно. Вода подкрашена, непрозрачная.</a:t>
            </a:r>
            <a:endParaRPr lang="ru-RU" sz="1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i="1" dirty="0" smtClean="0">
                <a:solidFill>
                  <a:srgbClr val="002060"/>
                </a:solidFill>
              </a:rPr>
              <a:t>Дети подводят итоги. </a:t>
            </a:r>
            <a:r>
              <a:rPr lang="ru-RU" sz="1400" i="1" u="sng" dirty="0" smtClean="0">
                <a:solidFill>
                  <a:srgbClr val="002060"/>
                </a:solidFill>
              </a:rPr>
              <a:t>В прозрачной воде предметы хорошо видны; в непрозрачной – не видны.</a:t>
            </a:r>
            <a:endParaRPr lang="ru-RU" sz="1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 </a:t>
            </a:r>
            <a:endParaRPr lang="ru-RU" sz="1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500" i="1" dirty="0" smtClean="0"/>
              <a:t> </a:t>
            </a:r>
            <a:endParaRPr lang="ru-RU" sz="1500" dirty="0" smtClean="0"/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843046"/>
            <a:ext cx="3779912" cy="2834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Поисковая деятельность: «Что плавает в воде».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Цель: закрепление знаний детей о свойствах воды и различных предметов: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легкие игрушки (пластмассовые), деревянные предметы в воде плавают, а тяжелые (железные) тонут.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04" y="1231052"/>
            <a:ext cx="3384376" cy="253828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11640"/>
            <a:ext cx="3528392" cy="25576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792" y="3927974"/>
            <a:ext cx="3712408" cy="2784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60648"/>
            <a:ext cx="8472518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 Рассматривание иллюстраций с изображением купания в водоемах, бассейне,   ванне, под душем.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Цель: продолжать формировать представления детей о роли воды в жизни человека, воспитывать бережное отношение к воде.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Чтение художественной литературы: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 А </a:t>
            </a:r>
            <a:r>
              <a:rPr lang="ru-RU" sz="1400" dirty="0" err="1" smtClean="0">
                <a:solidFill>
                  <a:srgbClr val="002060"/>
                </a:solidFill>
              </a:rPr>
              <a:t>Барто</a:t>
            </a:r>
            <a:r>
              <a:rPr lang="ru-RU" sz="1400" dirty="0" smtClean="0">
                <a:solidFill>
                  <a:srgbClr val="002060"/>
                </a:solidFill>
              </a:rPr>
              <a:t>, П. </a:t>
            </a:r>
            <a:r>
              <a:rPr lang="ru-RU" sz="1400" dirty="0" err="1" smtClean="0">
                <a:solidFill>
                  <a:srgbClr val="002060"/>
                </a:solidFill>
              </a:rPr>
              <a:t>Барто</a:t>
            </a:r>
            <a:r>
              <a:rPr lang="ru-RU" sz="1400" dirty="0" smtClean="0">
                <a:solidFill>
                  <a:srgbClr val="002060"/>
                </a:solidFill>
              </a:rPr>
              <a:t> «Девочка чумазая», А. </a:t>
            </a:r>
            <a:r>
              <a:rPr lang="ru-RU" sz="1400" dirty="0" err="1" smtClean="0">
                <a:solidFill>
                  <a:srgbClr val="002060"/>
                </a:solidFill>
              </a:rPr>
              <a:t>Босев</a:t>
            </a:r>
            <a:r>
              <a:rPr lang="ru-RU" sz="1400" dirty="0" smtClean="0">
                <a:solidFill>
                  <a:srgbClr val="002060"/>
                </a:solidFill>
              </a:rPr>
              <a:t> «Дождь», З. Александрова «Купание», К. Чуковский </a:t>
            </a:r>
          </a:p>
          <a:p>
            <a:pPr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«</a:t>
            </a:r>
            <a:r>
              <a:rPr lang="ru-RU" sz="1400" dirty="0" err="1" smtClean="0">
                <a:solidFill>
                  <a:srgbClr val="002060"/>
                </a:solidFill>
              </a:rPr>
              <a:t>Мойдодыр</a:t>
            </a:r>
            <a:r>
              <a:rPr lang="ru-RU" sz="1400" dirty="0" smtClean="0">
                <a:solidFill>
                  <a:srgbClr val="002060"/>
                </a:solidFill>
              </a:rPr>
              <a:t>», В. Маяковский «Что такое хорошо и что такое плохо», </a:t>
            </a:r>
            <a:r>
              <a:rPr lang="ru-RU" sz="1400" dirty="0" err="1" smtClean="0">
                <a:solidFill>
                  <a:srgbClr val="002060"/>
                </a:solidFill>
              </a:rPr>
              <a:t>потешки</a:t>
            </a:r>
            <a:r>
              <a:rPr lang="ru-RU" sz="1400" dirty="0" smtClean="0">
                <a:solidFill>
                  <a:srgbClr val="002060"/>
                </a:solidFill>
              </a:rPr>
              <a:t> «Дождик, дождик, пуще», «Водичка, водичка»; словацкая народная сказка «В гостях у солнышка»,рассказов В. Бианки «Купание медвежат», Л. Воронкова «Снег идет», сказки «Лиса и заяц».</a:t>
            </a:r>
          </a:p>
          <a:p>
            <a:pPr>
              <a:buNone/>
            </a:pPr>
            <a:r>
              <a:rPr lang="ru-RU" sz="1400" dirty="0" smtClean="0">
                <a:solidFill>
                  <a:schemeClr val="bg2"/>
                </a:solidFill>
              </a:rPr>
              <a:t>.</a:t>
            </a:r>
            <a:endParaRPr lang="ru-RU" sz="1400" dirty="0">
              <a:solidFill>
                <a:schemeClr val="bg2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426197"/>
            <a:ext cx="3229312" cy="24219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426197"/>
            <a:ext cx="3450704" cy="24219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293096"/>
            <a:ext cx="3203848" cy="24028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8507288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Беседы </a:t>
            </a:r>
            <a:r>
              <a:rPr lang="ru-RU" sz="2000" dirty="0">
                <a:solidFill>
                  <a:schemeClr val="bg1"/>
                </a:solidFill>
              </a:rPr>
              <a:t>: «Кто живёт в воде», «Кому и зачем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bg1"/>
                </a:solidFill>
              </a:rPr>
              <a:t>нужна вода».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bg1"/>
                </a:solidFill>
              </a:rPr>
              <a:t>Цели: расширить знания детей о животных, </a:t>
            </a:r>
            <a:r>
              <a:rPr lang="ru-RU" sz="2000" dirty="0" smtClean="0">
                <a:solidFill>
                  <a:schemeClr val="bg1"/>
                </a:solidFill>
              </a:rPr>
              <a:t>которые </a:t>
            </a:r>
            <a:r>
              <a:rPr lang="ru-RU" sz="2000" dirty="0">
                <a:solidFill>
                  <a:schemeClr val="bg1"/>
                </a:solidFill>
              </a:rPr>
              <a:t>живут  в </a:t>
            </a:r>
            <a:r>
              <a:rPr lang="ru-RU" sz="2000" dirty="0" smtClean="0">
                <a:solidFill>
                  <a:schemeClr val="bg1"/>
                </a:solidFill>
              </a:rPr>
              <a:t>воде; показать</a:t>
            </a:r>
            <a:r>
              <a:rPr lang="ru-RU" sz="2000" dirty="0">
                <a:solidFill>
                  <a:schemeClr val="bg1"/>
                </a:solidFill>
              </a:rPr>
              <a:t>, что </a:t>
            </a:r>
            <a:r>
              <a:rPr lang="ru-RU" sz="2000" dirty="0" smtClean="0">
                <a:solidFill>
                  <a:schemeClr val="bg1"/>
                </a:solidFill>
              </a:rPr>
              <a:t>без воды </a:t>
            </a:r>
            <a:r>
              <a:rPr lang="ru-RU" sz="2000" dirty="0">
                <a:solidFill>
                  <a:schemeClr val="bg1"/>
                </a:solidFill>
              </a:rPr>
              <a:t>они погибнут. В грязной воде </a:t>
            </a:r>
            <a:r>
              <a:rPr lang="ru-RU" sz="2000" dirty="0" smtClean="0">
                <a:solidFill>
                  <a:schemeClr val="bg1"/>
                </a:solidFill>
              </a:rPr>
              <a:t>животные  могут </a:t>
            </a:r>
            <a:r>
              <a:rPr lang="ru-RU" sz="2000" dirty="0">
                <a:solidFill>
                  <a:schemeClr val="bg1"/>
                </a:solidFill>
              </a:rPr>
              <a:t>заболеть и погибнуть. </a:t>
            </a:r>
            <a:r>
              <a:rPr lang="ru-RU" sz="2000" dirty="0" smtClean="0">
                <a:solidFill>
                  <a:schemeClr val="bg1"/>
                </a:solidFill>
              </a:rPr>
              <a:t>Побуждать бережно относиться к воде, не засорять  водоёмы</a:t>
            </a:r>
            <a:r>
              <a:rPr lang="ru-RU" sz="2000" dirty="0">
                <a:solidFill>
                  <a:schemeClr val="bg1"/>
                </a:solidFill>
              </a:rPr>
              <a:t>. Учить любить окружающую </a:t>
            </a:r>
            <a:r>
              <a:rPr lang="ru-RU" sz="2000" dirty="0" smtClean="0">
                <a:solidFill>
                  <a:schemeClr val="bg1"/>
                </a:solidFill>
              </a:rPr>
              <a:t>природу.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63180"/>
            <a:ext cx="4285456" cy="32140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315" y="2636912"/>
            <a:ext cx="432048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29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072494" cy="107157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600" b="1" dirty="0" smtClean="0">
                <a:solidFill>
                  <a:srgbClr val="002060"/>
                </a:solidFill>
              </a:rPr>
              <a:t>Наблюдения на прогулках «Лед на лужах»</a:t>
            </a:r>
          </a:p>
          <a:p>
            <a:pPr>
              <a:buNone/>
            </a:pPr>
            <a:r>
              <a:rPr lang="ru-RU" sz="5600" dirty="0" smtClean="0">
                <a:solidFill>
                  <a:srgbClr val="002060"/>
                </a:solidFill>
              </a:rPr>
              <a:t>Цель: продолжать знакомить детей со свойствами воды: на морозе вода замерзает, превращается в лед; лед холодный, твердый, скользкий, гладкий, не льется, хрупкий – его можно разбить, если ударить чем-нибудь твёрдым.</a:t>
            </a: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56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14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rgbClr val="002060"/>
                </a:solidFill>
              </a:rPr>
              <a:t>Работа с родителями</a:t>
            </a:r>
            <a:r>
              <a:rPr lang="ru-RU" sz="5600" dirty="0" smtClean="0">
                <a:solidFill>
                  <a:srgbClr val="002060"/>
                </a:solidFill>
              </a:rPr>
              <a:t>: показать детям в домашних условиях, что для приготовления пищи, стирки белья,    уборки квартиры, поливки комнатных растений, купания людей нужна вода.</a:t>
            </a:r>
          </a:p>
          <a:p>
            <a:pPr>
              <a:buNone/>
            </a:pPr>
            <a:r>
              <a:rPr lang="ru-RU" sz="5600" b="1" dirty="0" smtClean="0">
                <a:solidFill>
                  <a:srgbClr val="002060"/>
                </a:solidFill>
              </a:rPr>
              <a:t>Поисковая деятельность «Лед – это вода» </a:t>
            </a:r>
          </a:p>
          <a:p>
            <a:pPr>
              <a:buNone/>
            </a:pPr>
            <a:r>
              <a:rPr lang="ru-RU" sz="5600" dirty="0" smtClean="0">
                <a:solidFill>
                  <a:srgbClr val="002060"/>
                </a:solidFill>
              </a:rPr>
              <a:t>Цель: показать, что в тепле лед становится водой.</a:t>
            </a:r>
          </a:p>
          <a:p>
            <a:endParaRPr lang="ru-RU" sz="43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2424000" cy="18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1500174"/>
            <a:ext cx="2424000" cy="18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1500174"/>
            <a:ext cx="2424000" cy="18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79" y="4601267"/>
            <a:ext cx="2858390" cy="21437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10" y="4625980"/>
            <a:ext cx="2857488" cy="21190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633235"/>
            <a:ext cx="2839948" cy="21299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5157192"/>
            <a:ext cx="5486400" cy="5715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/>
                </a:solidFill>
              </a:rPr>
              <a:t/>
            </a:r>
            <a:br>
              <a:rPr lang="ru-RU" dirty="0" smtClean="0">
                <a:solidFill>
                  <a:schemeClr val="bg2"/>
                </a:solidFill>
              </a:rPr>
            </a:b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88770" y="6237312"/>
            <a:ext cx="5486400" cy="857232"/>
          </a:xfrm>
        </p:spPr>
        <p:txBody>
          <a:bodyPr/>
          <a:lstStyle/>
          <a:p>
            <a:r>
              <a:rPr lang="ru-RU" dirty="0" smtClean="0">
                <a:solidFill>
                  <a:schemeClr val="bg2"/>
                </a:solidFill>
              </a:rPr>
              <a:t>Выполнили: Даша Чугунова, Настя Митрофанова, Максим Карпов, Максим Богданов</a:t>
            </a:r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688" y="2060848"/>
            <a:ext cx="5531164" cy="4148373"/>
          </a:xfrm>
        </p:spPr>
      </p:pic>
      <p:sp>
        <p:nvSpPr>
          <p:cNvPr id="8" name="Прямоугольник 7"/>
          <p:cNvSpPr/>
          <p:nvPr/>
        </p:nvSpPr>
        <p:spPr>
          <a:xfrm>
            <a:off x="323528" y="353438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Цели</a:t>
            </a:r>
            <a:r>
              <a:rPr lang="ru-RU" dirty="0">
                <a:solidFill>
                  <a:schemeClr val="bg1"/>
                </a:solidFill>
              </a:rPr>
              <a:t>: вызвать радостное настроение от совместного творчества; </a:t>
            </a:r>
            <a:r>
              <a:rPr lang="ru-RU" dirty="0" smtClean="0">
                <a:solidFill>
                  <a:schemeClr val="bg1"/>
                </a:solidFill>
              </a:rPr>
              <a:t>учить </a:t>
            </a:r>
            <a:r>
              <a:rPr lang="ru-RU" dirty="0">
                <a:solidFill>
                  <a:schemeClr val="bg1"/>
                </a:solidFill>
              </a:rPr>
              <a:t>детей самостоятельно находить способы изображения (нетрадиционным способом- ладошкой, пальчиками) морских обитателей- осьминогов; развивать тактильную чувствительность, творческое воображение, мелкую моторику, коммуникативные навыки. Воспитывать наблюдательность, доброжелательное отношение к окружающим.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907704" y="8305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Коллективная работа  «Ладошки- </a:t>
            </a:r>
            <a:r>
              <a:rPr lang="ru-RU" b="1" dirty="0" err="1">
                <a:solidFill>
                  <a:schemeClr val="bg1"/>
                </a:solidFill>
              </a:rPr>
              <a:t>осьминожки</a:t>
            </a:r>
            <a:r>
              <a:rPr lang="ru-RU" b="1" dirty="0">
                <a:solidFill>
                  <a:schemeClr val="bg1"/>
                </a:solidFill>
              </a:rPr>
              <a:t>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856</Words>
  <Application>Microsoft Office PowerPoint</Application>
  <PresentationFormat>Экран (4:3)</PresentationFormat>
  <Paragraphs>118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ПАСПОРТ ПРОЕКТА</vt:lpstr>
      <vt:lpstr>  ФОРМЫ РАБОТЫ С ДЕТЬМИ: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38</cp:revision>
  <dcterms:created xsi:type="dcterms:W3CDTF">2012-11-19T17:32:36Z</dcterms:created>
  <dcterms:modified xsi:type="dcterms:W3CDTF">2019-06-16T11:17:47Z</dcterms:modified>
</cp:coreProperties>
</file>