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7"/>
  </p:notesMasterIdLst>
  <p:sldIdLst>
    <p:sldId id="257" r:id="rId2"/>
    <p:sldId id="278" r:id="rId3"/>
    <p:sldId id="279" r:id="rId4"/>
    <p:sldId id="275" r:id="rId5"/>
    <p:sldId id="280" r:id="rId6"/>
    <p:sldId id="282" r:id="rId7"/>
    <p:sldId id="292" r:id="rId8"/>
    <p:sldId id="293" r:id="rId9"/>
    <p:sldId id="262" r:id="rId10"/>
    <p:sldId id="263" r:id="rId11"/>
    <p:sldId id="265" r:id="rId12"/>
    <p:sldId id="274" r:id="rId13"/>
    <p:sldId id="283" r:id="rId14"/>
    <p:sldId id="284" r:id="rId15"/>
    <p:sldId id="285" r:id="rId16"/>
    <p:sldId id="286" r:id="rId17"/>
    <p:sldId id="277" r:id="rId18"/>
    <p:sldId id="269" r:id="rId19"/>
    <p:sldId id="287" r:id="rId20"/>
    <p:sldId id="270" r:id="rId21"/>
    <p:sldId id="288" r:id="rId22"/>
    <p:sldId id="290" r:id="rId23"/>
    <p:sldId id="291" r:id="rId24"/>
    <p:sldId id="266" r:id="rId25"/>
    <p:sldId id="294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67127" autoAdjust="0"/>
  </p:normalViewPr>
  <p:slideViewPr>
    <p:cSldViewPr>
      <p:cViewPr varScale="1">
        <p:scale>
          <a:sx n="74" d="100"/>
          <a:sy n="74" d="100"/>
        </p:scale>
        <p:origin x="-126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1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FF40D0-B83D-4FB8-9563-FC487CB49A6A}" type="datetimeFigureOut">
              <a:rPr lang="ru-RU" smtClean="0"/>
              <a:t>25.11.2018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2BC22D-E0DF-4A63-A857-4751C740B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4716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2BC22D-E0DF-4A63-A857-4751C740B136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26887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2BC22D-E0DF-4A63-A857-4751C740B136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91585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2BC22D-E0DF-4A63-A857-4751C740B136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44368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2BC22D-E0DF-4A63-A857-4751C740B136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66305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2BC22D-E0DF-4A63-A857-4751C740B136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5092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176BFC-B942-4111-BA2F-03DEA3848535}" type="datetimeFigureOut">
              <a:rPr lang="ru-RU" smtClean="0"/>
              <a:t>25.11.2018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B2C3A8-09CB-4A0F-835A-E025F2A6AE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176BFC-B942-4111-BA2F-03DEA3848535}" type="datetimeFigureOut">
              <a:rPr lang="ru-RU" smtClean="0"/>
              <a:t>25.11.2018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B2C3A8-09CB-4A0F-835A-E025F2A6AE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176BFC-B942-4111-BA2F-03DEA3848535}" type="datetimeFigureOut">
              <a:rPr lang="ru-RU" smtClean="0"/>
              <a:t>25.11.2018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B2C3A8-09CB-4A0F-835A-E025F2A6AE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176BFC-B942-4111-BA2F-03DEA3848535}" type="datetimeFigureOut">
              <a:rPr lang="ru-RU" smtClean="0"/>
              <a:t>25.11.2018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B2C3A8-09CB-4A0F-835A-E025F2A6AE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176BFC-B942-4111-BA2F-03DEA3848535}" type="datetimeFigureOut">
              <a:rPr lang="ru-RU" smtClean="0"/>
              <a:t>25.11.2018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B2C3A8-09CB-4A0F-835A-E025F2A6AE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176BFC-B942-4111-BA2F-03DEA3848535}" type="datetimeFigureOut">
              <a:rPr lang="ru-RU" smtClean="0"/>
              <a:t>25.11.2018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B2C3A8-09CB-4A0F-835A-E025F2A6AE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176BFC-B942-4111-BA2F-03DEA3848535}" type="datetimeFigureOut">
              <a:rPr lang="ru-RU" smtClean="0"/>
              <a:t>25.11.2018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B2C3A8-09CB-4A0F-835A-E025F2A6AE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176BFC-B942-4111-BA2F-03DEA3848535}" type="datetimeFigureOut">
              <a:rPr lang="ru-RU" smtClean="0"/>
              <a:t>25.11.2018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B2C3A8-09CB-4A0F-835A-E025F2A6AE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176BFC-B942-4111-BA2F-03DEA3848535}" type="datetimeFigureOut">
              <a:rPr lang="ru-RU" smtClean="0"/>
              <a:t>25.11.2018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B2C3A8-09CB-4A0F-835A-E025F2A6AEE7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176BFC-B942-4111-BA2F-03DEA3848535}" type="datetimeFigureOut">
              <a:rPr lang="ru-RU" smtClean="0"/>
              <a:t>25.11.2018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B2C3A8-09CB-4A0F-835A-E025F2A6AE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176BFC-B942-4111-BA2F-03DEA3848535}" type="datetimeFigureOut">
              <a:rPr lang="ru-RU" smtClean="0"/>
              <a:t>25.11.2018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B2C3A8-09CB-4A0F-835A-E025F2A6AE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3176BFC-B942-4111-BA2F-03DEA3848535}" type="datetimeFigureOut">
              <a:rPr lang="ru-RU" smtClean="0"/>
              <a:t>25.11.2018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2B2C3A8-09CB-4A0F-835A-E025F2A6AEE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www.gtrk-vyatka.ru/uploads/posts/2017-02/1486544147_vp_vtoroy_inostrannyi_-0-01-23-543.jpg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844824"/>
            <a:ext cx="7772400" cy="18288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Второму иностранному </a:t>
            </a:r>
            <a:r>
              <a:rPr lang="ru-RU" b="1" dirty="0" smtClean="0">
                <a:solidFill>
                  <a:srgbClr val="C00000"/>
                </a:solidFill>
              </a:rPr>
              <a:t>языку в школе</a:t>
            </a:r>
            <a:r>
              <a:rPr lang="ru-RU" b="1" dirty="0">
                <a:solidFill>
                  <a:srgbClr val="C00000"/>
                </a:solidFill>
              </a:rPr>
              <a:t> — да!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2376" y="4941168"/>
            <a:ext cx="7772400" cy="1224136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Подготовила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Дудырина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О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льга Олеговна</a:t>
            </a:r>
          </a:p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Учитель немецкого и английского языков</a:t>
            </a:r>
          </a:p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МКОУ  ООШ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ст.Ежиха</a:t>
            </a:r>
            <a:endParaRPr lang="ru-RU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ru-RU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ru-RU" dirty="0" smtClean="0">
              <a:solidFill>
                <a:srgbClr val="0070C0"/>
              </a:solidFill>
            </a:endParaRPr>
          </a:p>
          <a:p>
            <a:pPr algn="ctr"/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348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365104"/>
            <a:ext cx="8219256" cy="159792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0070C0"/>
                </a:solidFill>
                <a:effectLst/>
              </a:rPr>
              <a:t>Язык — это среда, в которой объединяются «Я» и мир.</a:t>
            </a:r>
            <a:br>
              <a:rPr lang="ru-RU" dirty="0">
                <a:solidFill>
                  <a:srgbClr val="0070C0"/>
                </a:solidFill>
                <a:effectLst/>
              </a:rPr>
            </a:b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795" y="530225"/>
            <a:ext cx="5654447" cy="4187825"/>
          </a:xfrm>
        </p:spPr>
      </p:pic>
    </p:spTree>
    <p:extLst>
      <p:ext uri="{BB962C8B-B14F-4D97-AF65-F5344CB8AC3E}">
        <p14:creationId xmlns:p14="http://schemas.microsoft.com/office/powerpoint/2010/main" val="2698437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4417688" cy="4389120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ru-RU" sz="7200" b="1" dirty="0" smtClean="0">
                <a:solidFill>
                  <a:schemeClr val="accent3">
                    <a:lumMod val="75000"/>
                  </a:schemeClr>
                </a:solidFill>
              </a:rPr>
              <a:t>Владение </a:t>
            </a:r>
            <a:r>
              <a:rPr lang="ru-RU" sz="7200" b="1" dirty="0">
                <a:solidFill>
                  <a:schemeClr val="accent3">
                    <a:lumMod val="75000"/>
                  </a:schemeClr>
                </a:solidFill>
              </a:rPr>
              <a:t>иностранным языком, а лучше сразу двумя или тремя, стало рассматриваться как необходимое личностное и профессиональное качество любого специалиста. А также как фактор, объединяющий государства и народы. В какой-то степени это одно из самых важных средств социализации. </a:t>
            </a:r>
            <a:endParaRPr lang="ru-RU" sz="72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ru-RU" sz="7200" b="1" dirty="0" smtClean="0">
                <a:solidFill>
                  <a:schemeClr val="accent3">
                    <a:lumMod val="75000"/>
                  </a:schemeClr>
                </a:solidFill>
              </a:rPr>
              <a:t>Поэтому </a:t>
            </a:r>
            <a:r>
              <a:rPr lang="ru-RU" sz="7200" b="1" dirty="0">
                <a:solidFill>
                  <a:schemeClr val="accent3">
                    <a:lumMod val="75000"/>
                  </a:schemeClr>
                </a:solidFill>
              </a:rPr>
              <a:t>с начала прошлого учебного года во многих российских школах вступил в силу новый </a:t>
            </a:r>
            <a:r>
              <a:rPr lang="ru-RU" sz="7200" b="1" dirty="0" smtClean="0">
                <a:solidFill>
                  <a:schemeClr val="accent3">
                    <a:lumMod val="75000"/>
                  </a:schemeClr>
                </a:solidFill>
              </a:rPr>
              <a:t>ФГОС для </a:t>
            </a:r>
            <a:r>
              <a:rPr lang="ru-RU" sz="7200" b="1" dirty="0">
                <a:solidFill>
                  <a:schemeClr val="accent3">
                    <a:lumMod val="75000"/>
                  </a:schemeClr>
                </a:solidFill>
              </a:rPr>
              <a:t>учеников среднего звена. Он подразумевает изучение второго иностранного языка в качестве обязательного предмета школьной программы</a:t>
            </a: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76056" y="530352"/>
            <a:ext cx="3611224" cy="4842864"/>
          </a:xfrm>
        </p:spPr>
        <p:txBody>
          <a:bodyPr>
            <a:normAutofit fontScale="25000" lnSpcReduction="20000"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5" name="Рисунок 4" descr="Ð¡ÐºÐ¸Ð´ÐºÐ° Ð´Ð¾ 70% Ð½Ð° ÐºÑÑÑÑ Ð¸Ð½Ð¾ÑÑÑÐ°Ð½Ð½ÑÑ ÑÐ·ÑÐºÐ¾Ð² Ð¾Ñ ÑÐµÐ½ÑÑÐ° Â«SmartFoxÂ»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76672"/>
            <a:ext cx="3744416" cy="266429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www.vinegret.cz/wp-content/uploads/2014/09/ptsukpts1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140968"/>
            <a:ext cx="3744416" cy="28083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3383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8509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u="sng" dirty="0">
                <a:solidFill>
                  <a:schemeClr val="accent3">
                    <a:lumMod val="75000"/>
                  </a:schemeClr>
                </a:solidFill>
              </a:rPr>
              <a:t>Цель проекта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sz="1800" u="sng" dirty="0"/>
              <a:t>Обосновать целесообразность и необходимость введения второго иностранного языка в современной школе в качестве обязательного учебного </a:t>
            </a:r>
            <a:r>
              <a:rPr lang="ru-RU" sz="1800" u="sng" dirty="0" smtClean="0"/>
              <a:t>предмета.</a:t>
            </a:r>
            <a:endParaRPr lang="ru-RU" sz="1800" dirty="0"/>
          </a:p>
          <a:p>
            <a:pPr marL="0" indent="0" algn="ctr">
              <a:buNone/>
            </a:pPr>
            <a:r>
              <a:rPr lang="ru-RU" b="1" u="sng" dirty="0" smtClean="0">
                <a:solidFill>
                  <a:schemeClr val="accent3">
                    <a:lumMod val="75000"/>
                  </a:schemeClr>
                </a:solidFill>
              </a:rPr>
              <a:t>Гипотеза: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C00000"/>
                </a:solidFill>
              </a:rPr>
              <a:t>Изучение второго иностранного языка в школе принесет детям больше пользы, чем </a:t>
            </a:r>
            <a:r>
              <a:rPr lang="ru-RU" dirty="0" smtClean="0">
                <a:solidFill>
                  <a:srgbClr val="C00000"/>
                </a:solidFill>
              </a:rPr>
              <a:t>вреда?</a:t>
            </a:r>
            <a:endParaRPr lang="ru-RU" dirty="0" smtClean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ru-RU" b="1" u="sng" dirty="0" smtClean="0">
                <a:solidFill>
                  <a:schemeClr val="accent3">
                    <a:lumMod val="75000"/>
                  </a:schemeClr>
                </a:solidFill>
              </a:rPr>
              <a:t>Задачи </a:t>
            </a:r>
            <a:r>
              <a:rPr lang="ru-RU" b="1" u="sng" dirty="0">
                <a:solidFill>
                  <a:schemeClr val="accent3">
                    <a:lumMod val="75000"/>
                  </a:schemeClr>
                </a:solidFill>
              </a:rPr>
              <a:t>: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sz="1800" u="sng" dirty="0"/>
              <a:t>1.Выявить пользу изучения нескольких иностранных языков для школьников.</a:t>
            </a:r>
          </a:p>
          <a:p>
            <a:r>
              <a:rPr lang="ru-RU" sz="1800" u="sng" dirty="0" smtClean="0"/>
              <a:t>2.Рассмотреть проблемы </a:t>
            </a:r>
            <a:r>
              <a:rPr lang="ru-RU" sz="1800" u="sng" dirty="0"/>
              <a:t>введения второго языка в школах.</a:t>
            </a:r>
          </a:p>
          <a:p>
            <a:r>
              <a:rPr lang="ru-RU" sz="1800" u="sng" dirty="0" smtClean="0"/>
              <a:t>3.Обозначить </a:t>
            </a:r>
            <a:r>
              <a:rPr lang="ru-RU" sz="1800" u="sng" dirty="0"/>
              <a:t>п</a:t>
            </a:r>
            <a:r>
              <a:rPr lang="ru-RU" sz="1800" u="sng" dirty="0" smtClean="0"/>
              <a:t>ути </a:t>
            </a:r>
            <a:r>
              <a:rPr lang="ru-RU" sz="1800" u="sng" dirty="0"/>
              <a:t>решения этих проблем.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0794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3968" y="4176215"/>
            <a:ext cx="4392488" cy="1744505"/>
          </a:xfrm>
        </p:spPr>
        <p:txBody>
          <a:bodyPr>
            <a:noAutofit/>
          </a:bodyPr>
          <a:lstStyle/>
          <a:p>
            <a:pPr algn="ctr"/>
            <a:r>
              <a:rPr lang="ru-RU" sz="1600" dirty="0">
                <a:solidFill>
                  <a:srgbClr val="C00000"/>
                </a:solidFill>
              </a:rPr>
              <a:t>Все чаще при приеме на работу знание английского даже не обсуждается, работодатель требует также знание второго языка. Например, второй по популярности язык в Европе немецкий считается языком банков и техники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7544" y="476672"/>
            <a:ext cx="3744416" cy="438912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sz="3400" b="1" dirty="0" smtClean="0">
                <a:solidFill>
                  <a:srgbClr val="FF0000"/>
                </a:solidFill>
              </a:rPr>
              <a:t>Значение иностранных языков</a:t>
            </a:r>
          </a:p>
          <a:p>
            <a:pPr algn="ctr"/>
            <a:endParaRPr lang="ru-RU" sz="2300" dirty="0">
              <a:solidFill>
                <a:srgbClr val="FF0000"/>
              </a:solidFill>
            </a:endParaRPr>
          </a:p>
          <a:p>
            <a:pPr algn="ctr"/>
            <a:endParaRPr lang="ru-RU" sz="2300" dirty="0" smtClean="0">
              <a:solidFill>
                <a:srgbClr val="FF0000"/>
              </a:solidFill>
            </a:endParaRPr>
          </a:p>
          <a:p>
            <a:r>
              <a:rPr lang="ru-RU" sz="21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100" b="1" dirty="0">
                <a:solidFill>
                  <a:schemeClr val="accent3">
                    <a:lumMod val="75000"/>
                  </a:schemeClr>
                </a:solidFill>
              </a:rPr>
              <a:t>Важность знания английского не вызывает </a:t>
            </a:r>
            <a:r>
              <a:rPr lang="ru-RU" sz="21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100" b="1" dirty="0">
                <a:solidFill>
                  <a:schemeClr val="accent3">
                    <a:lumMod val="75000"/>
                  </a:schemeClr>
                </a:solidFill>
              </a:rPr>
              <a:t>сомнений - это международный язык и в бизнесе, и в политике</a:t>
            </a:r>
            <a:r>
              <a:rPr lang="ru-RU" sz="2100" b="1" dirty="0" smtClean="0">
                <a:solidFill>
                  <a:schemeClr val="accent3">
                    <a:lumMod val="75000"/>
                  </a:schemeClr>
                </a:solidFill>
              </a:rPr>
              <a:t>;</a:t>
            </a:r>
          </a:p>
          <a:p>
            <a:r>
              <a:rPr lang="ru-RU" sz="21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100" b="1" dirty="0">
                <a:solidFill>
                  <a:schemeClr val="accent3">
                    <a:lumMod val="75000"/>
                  </a:schemeClr>
                </a:solidFill>
              </a:rPr>
              <a:t>с английским языком можно учиться в зарубежных вузах, </a:t>
            </a:r>
            <a:endParaRPr lang="ru-RU" sz="21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sz="2100" b="1" dirty="0" smtClean="0">
                <a:solidFill>
                  <a:schemeClr val="accent3">
                    <a:lumMod val="75000"/>
                  </a:schemeClr>
                </a:solidFill>
              </a:rPr>
              <a:t>заводить </a:t>
            </a:r>
            <a:r>
              <a:rPr lang="ru-RU" sz="2100" b="1" dirty="0">
                <a:solidFill>
                  <a:schemeClr val="accent3">
                    <a:lumMod val="75000"/>
                  </a:schemeClr>
                </a:solidFill>
              </a:rPr>
              <a:t>новые знакомства по всему миру, </a:t>
            </a:r>
            <a:endParaRPr lang="ru-RU" sz="21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sz="2100" b="1" dirty="0" smtClean="0">
                <a:solidFill>
                  <a:schemeClr val="accent3">
                    <a:lumMod val="75000"/>
                  </a:schemeClr>
                </a:solidFill>
              </a:rPr>
              <a:t>понимать </a:t>
            </a:r>
            <a:r>
              <a:rPr lang="ru-RU" sz="2100" b="1" dirty="0">
                <a:solidFill>
                  <a:schemeClr val="accent3">
                    <a:lumMod val="75000"/>
                  </a:schemeClr>
                </a:solidFill>
              </a:rPr>
              <a:t>англоязычные фильмы, песни, книги.</a:t>
            </a:r>
          </a:p>
          <a:p>
            <a:endParaRPr lang="ru-RU" sz="19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5" name="Объект 4" descr="Изучение иностранных языков открывает прекрасные перспективы, делая вашу жизнь ярче"/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76673"/>
            <a:ext cx="4618856" cy="32403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98283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3" y="5013176"/>
            <a:ext cx="8325467" cy="1584176"/>
          </a:xfrm>
        </p:spPr>
        <p:txBody>
          <a:bodyPr>
            <a:normAutofit fontScale="90000"/>
          </a:bodyPr>
          <a:lstStyle/>
          <a:p>
            <a:pPr marL="0" indent="0" algn="ctr" fontAlgn="base"/>
            <a:r>
              <a:rPr lang="ru-RU" sz="1600" dirty="0" smtClean="0">
                <a:solidFill>
                  <a:schemeClr val="tx1"/>
                </a:solidFill>
              </a:rPr>
              <a:t/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/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/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Занятия </a:t>
            </a:r>
            <a:r>
              <a:rPr lang="ru-RU" sz="1600" dirty="0">
                <a:solidFill>
                  <a:schemeClr val="tx1"/>
                </a:solidFill>
              </a:rPr>
              <a:t>иностранными языками имеют не только обучающую цель, но и развивающую – тренируют память, расширяют кругозор, знакомят с иной культурой. Поэтому даже если этот язык ребенок не будет использовать в будущем, уроки второго языка не окажутся бесполезными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Что же дает второй иностранный язык?</a:t>
            </a:r>
          </a:p>
          <a:p>
            <a:endParaRPr lang="ru-RU" dirty="0"/>
          </a:p>
        </p:txBody>
      </p:sp>
      <p:pic>
        <p:nvPicPr>
          <p:cNvPr id="4" name="Picture 3" descr="F:\P111034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251248"/>
            <a:ext cx="4878135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4620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476672"/>
            <a:ext cx="7997224" cy="792088"/>
          </a:xfrm>
        </p:spPr>
        <p:txBody>
          <a:bodyPr>
            <a:noAutofit/>
          </a:bodyPr>
          <a:lstStyle/>
          <a:p>
            <a:r>
              <a:rPr lang="ru-RU" dirty="0">
                <a:solidFill>
                  <a:srgbClr val="0070C0"/>
                </a:solidFill>
              </a:rPr>
              <a:t>Что лучше – знать несколько языков, но плохо, или один – зато в совершенстве</a:t>
            </a:r>
            <a:r>
              <a:rPr lang="ru-RU" b="0" dirty="0">
                <a:solidFill>
                  <a:srgbClr val="0070C0"/>
                </a:solidFill>
              </a:rPr>
              <a:t>?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67544" y="1196752"/>
            <a:ext cx="4248472" cy="4968552"/>
          </a:xfrm>
        </p:spPr>
        <p:txBody>
          <a:bodyPr>
            <a:normAutofit/>
          </a:bodyPr>
          <a:lstStyle/>
          <a:p>
            <a:endParaRPr lang="ru-RU" sz="1400" dirty="0" smtClean="0"/>
          </a:p>
          <a:p>
            <a:endParaRPr lang="ru-RU" sz="1400" dirty="0"/>
          </a:p>
          <a:p>
            <a:endParaRPr lang="ru-RU" sz="1400" dirty="0" smtClean="0"/>
          </a:p>
          <a:p>
            <a:endParaRPr lang="ru-RU" sz="1400" dirty="0"/>
          </a:p>
          <a:p>
            <a:endParaRPr lang="ru-RU" sz="1400" dirty="0" smtClean="0"/>
          </a:p>
          <a:p>
            <a:endParaRPr lang="ru-RU" sz="1400" dirty="0"/>
          </a:p>
          <a:p>
            <a:endParaRPr lang="ru-RU" sz="1400" dirty="0" smtClean="0"/>
          </a:p>
          <a:p>
            <a:endParaRPr lang="ru-RU" sz="1400" dirty="0"/>
          </a:p>
          <a:p>
            <a:r>
              <a:rPr lang="ru-RU" sz="1600" dirty="0" smtClean="0"/>
              <a:t>Ученые </a:t>
            </a:r>
            <a:r>
              <a:rPr lang="ru-RU" sz="1600" dirty="0"/>
              <a:t>установили, что для мозга лучше владеть несколькими иностранными языками поверхностно, чем знать один, но в совершенстве.</a:t>
            </a:r>
          </a:p>
          <a:p>
            <a:r>
              <a:rPr lang="ru-RU" sz="1600" dirty="0" smtClean="0"/>
              <a:t>Изучение </a:t>
            </a:r>
            <a:r>
              <a:rPr lang="ru-RU" sz="1600" dirty="0"/>
              <a:t>языков несет в себе огромную пользу для нашей психики и для развития мозга. </a:t>
            </a:r>
          </a:p>
          <a:p>
            <a:endParaRPr lang="ru-RU" sz="1100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4008" y="1342472"/>
            <a:ext cx="3931920" cy="4318775"/>
          </a:xfrm>
        </p:spPr>
        <p:txBody>
          <a:bodyPr>
            <a:normAutofit lnSpcReduction="10000"/>
          </a:bodyPr>
          <a:lstStyle/>
          <a:p>
            <a:r>
              <a:rPr lang="ru-RU" sz="1600" dirty="0"/>
              <a:t>Если вы учите иностранные языки, ваш мозг растет, причем в самом </a:t>
            </a:r>
            <a:r>
              <a:rPr lang="ru-RU" sz="1600" dirty="0" smtClean="0"/>
              <a:t>буквальном смысле </a:t>
            </a:r>
            <a:r>
              <a:rPr lang="ru-RU" sz="1600" dirty="0"/>
              <a:t>слова</a:t>
            </a:r>
            <a:r>
              <a:rPr lang="ru-RU" sz="1600" dirty="0" smtClean="0"/>
              <a:t>.</a:t>
            </a:r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r>
              <a:rPr lang="ru-RU" sz="1600" dirty="0"/>
              <a:t>Мозг - это такая же мышца, которую можно развивать путем изучения иностранного языка</a:t>
            </a:r>
          </a:p>
          <a:p>
            <a:endParaRPr lang="ru-RU" sz="1400" dirty="0" smtClean="0"/>
          </a:p>
        </p:txBody>
      </p:sp>
      <p:pic>
        <p:nvPicPr>
          <p:cNvPr id="1026" name="Picture 2" descr="F:\изучение второго иностранного языка\много языков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4248472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изучение второго иностранного языка\мозг 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528900"/>
            <a:ext cx="3600400" cy="1620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3196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69214" y="404664"/>
            <a:ext cx="3924946" cy="54006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100" dirty="0" smtClean="0">
                <a:solidFill>
                  <a:srgbClr val="C00000"/>
                </a:solidFill>
              </a:rPr>
              <a:t>Иностранные </a:t>
            </a:r>
            <a:r>
              <a:rPr lang="ru-RU" sz="2100" dirty="0">
                <a:solidFill>
                  <a:srgbClr val="C00000"/>
                </a:solidFill>
              </a:rPr>
              <a:t>языки способствует развитию музыкальности.</a:t>
            </a:r>
          </a:p>
          <a:p>
            <a:pPr marL="0" indent="0">
              <a:buNone/>
            </a:pPr>
            <a:r>
              <a:rPr lang="ru-RU" sz="2100" dirty="0"/>
              <a:t> </a:t>
            </a:r>
            <a:r>
              <a:rPr lang="ru-RU" sz="2100" dirty="0" smtClean="0">
                <a:solidFill>
                  <a:srgbClr val="C00000"/>
                </a:solidFill>
              </a:rPr>
              <a:t>Изучая иностранные языки, человек учится лучше распознавать мелодику, интонацию и звуки. </a:t>
            </a:r>
          </a:p>
          <a:p>
            <a:pPr marL="0" indent="0">
              <a:buNone/>
            </a:pPr>
            <a:r>
              <a:rPr lang="ru-RU" sz="2100" dirty="0">
                <a:solidFill>
                  <a:srgbClr val="C00000"/>
                </a:solidFill>
              </a:rPr>
              <a:t> </a:t>
            </a:r>
            <a:endParaRPr lang="ru-RU" sz="21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ru-RU" sz="2100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ru-RU" sz="21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ru-RU" sz="2100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ru-RU" sz="21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ru-RU" sz="2100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ru-RU" sz="21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ru-RU" sz="21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ru-RU" sz="2100" dirty="0" smtClean="0">
                <a:solidFill>
                  <a:srgbClr val="C00000"/>
                </a:solidFill>
              </a:rPr>
              <a:t>Если  вам медведь </a:t>
            </a:r>
            <a:r>
              <a:rPr lang="ru-RU" sz="2100" dirty="0">
                <a:solidFill>
                  <a:srgbClr val="C00000"/>
                </a:solidFill>
              </a:rPr>
              <a:t>на ухо наступил, изучайте </a:t>
            </a:r>
            <a:r>
              <a:rPr lang="ru-RU" sz="2100" dirty="0" smtClean="0">
                <a:solidFill>
                  <a:srgbClr val="C00000"/>
                </a:solidFill>
              </a:rPr>
              <a:t>иностранные языки.</a:t>
            </a:r>
          </a:p>
          <a:p>
            <a:endParaRPr lang="ru-RU" sz="1900" dirty="0">
              <a:solidFill>
                <a:srgbClr val="C0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39656" y="530352"/>
            <a:ext cx="4447624" cy="599499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1900" dirty="0">
                <a:solidFill>
                  <a:srgbClr val="0070C0"/>
                </a:solidFill>
              </a:rPr>
              <a:t>Иностранный язык способствует повышенной </a:t>
            </a:r>
            <a:r>
              <a:rPr lang="ru-RU" sz="1900" dirty="0" smtClean="0">
                <a:solidFill>
                  <a:srgbClr val="0070C0"/>
                </a:solidFill>
              </a:rPr>
              <a:t>концентрации</a:t>
            </a:r>
            <a:r>
              <a:rPr lang="ru-RU" sz="1900" dirty="0">
                <a:solidFill>
                  <a:srgbClr val="0070C0"/>
                </a:solidFill>
              </a:rPr>
              <a:t> </a:t>
            </a:r>
          </a:p>
          <a:p>
            <a:pPr marL="0" indent="0">
              <a:buNone/>
            </a:pPr>
            <a:r>
              <a:rPr lang="ru-RU" sz="1900" dirty="0" smtClean="0">
                <a:solidFill>
                  <a:srgbClr val="0070C0"/>
                </a:solidFill>
              </a:rPr>
              <a:t>У </a:t>
            </a:r>
            <a:r>
              <a:rPr lang="ru-RU" sz="1900" dirty="0" err="1">
                <a:solidFill>
                  <a:srgbClr val="0070C0"/>
                </a:solidFill>
              </a:rPr>
              <a:t>билингвов</a:t>
            </a:r>
            <a:r>
              <a:rPr lang="ru-RU" sz="1900" dirty="0">
                <a:solidFill>
                  <a:srgbClr val="0070C0"/>
                </a:solidFill>
              </a:rPr>
              <a:t> особенно сильно развито внимание, причем не только по отношению к какому-то особому явлению, но и к его деталям</a:t>
            </a:r>
            <a:r>
              <a:rPr lang="ru-RU" sz="1900" dirty="0" smtClean="0">
                <a:solidFill>
                  <a:srgbClr val="0070C0"/>
                </a:solidFill>
              </a:rPr>
              <a:t>.</a:t>
            </a:r>
          </a:p>
          <a:p>
            <a:pPr marL="0" indent="0">
              <a:buNone/>
            </a:pPr>
            <a:endParaRPr lang="ru-RU" sz="18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sz="18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sz="18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sz="18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sz="18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sz="18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sz="18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sz="18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sz="18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ru-RU" sz="1900" dirty="0" smtClean="0">
                <a:solidFill>
                  <a:srgbClr val="0070C0"/>
                </a:solidFill>
              </a:rPr>
              <a:t>Им </a:t>
            </a:r>
            <a:r>
              <a:rPr lang="ru-RU" sz="1900" dirty="0">
                <a:solidFill>
                  <a:srgbClr val="0070C0"/>
                </a:solidFill>
              </a:rPr>
              <a:t>невероятно легко угадать, какие взаимоотношения царят в новом коллективе, стоит им только попасть туда.</a:t>
            </a:r>
          </a:p>
        </p:txBody>
      </p:sp>
      <p:pic>
        <p:nvPicPr>
          <p:cNvPr id="2050" name="Picture 2" descr="F:\изучение второго иностранного языка\язык и музык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636912"/>
            <a:ext cx="3312368" cy="1847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изучение второго иностранного языка\концентраци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492897"/>
            <a:ext cx="2325884" cy="2188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1684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589240"/>
            <a:ext cx="8183880" cy="79208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Учёные о пользе изучения нескольких иностранных языков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635896" y="404664"/>
            <a:ext cx="5040560" cy="518457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800" b="1" dirty="0">
                <a:solidFill>
                  <a:srgbClr val="0070C0"/>
                </a:solidFill>
              </a:rPr>
              <a:t>«Несколько языков дают несколько картин мира</a:t>
            </a:r>
            <a:r>
              <a:rPr lang="ru-RU" sz="1800" b="1" dirty="0" smtClean="0">
                <a:solidFill>
                  <a:srgbClr val="0070C0"/>
                </a:solidFill>
              </a:rPr>
              <a:t>»</a:t>
            </a:r>
          </a:p>
          <a:p>
            <a:pPr marL="0" indent="0" algn="ctr">
              <a:buNone/>
            </a:pPr>
            <a:endParaRPr lang="ru-RU" sz="1800" b="1" dirty="0">
              <a:solidFill>
                <a:srgbClr val="0070C0"/>
              </a:solidFill>
            </a:endParaRPr>
          </a:p>
          <a:p>
            <a:r>
              <a:rPr lang="ru-RU" sz="1400" dirty="0"/>
              <a:t> </a:t>
            </a:r>
            <a:r>
              <a:rPr lang="ru-RU" sz="1400" dirty="0" smtClean="0"/>
              <a:t>Язык </a:t>
            </a:r>
            <a:r>
              <a:rPr lang="ru-RU" sz="1400" dirty="0"/>
              <a:t>влияет на наше мышление и процесс познания. Поэтому когда человек знает больше, чем один язык, у него есть несколько картин мира. </a:t>
            </a:r>
            <a:endParaRPr lang="ru-RU" sz="1400" dirty="0" smtClean="0"/>
          </a:p>
          <a:p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 smtClean="0"/>
              <a:t>Любое </a:t>
            </a:r>
            <a:r>
              <a:rPr lang="ru-RU" sz="1400" dirty="0"/>
              <a:t>обучение меняет мозг. А когда мозг учится, в нем увеличивается количество и качество нервных связей, эффективность серого и белого вещества </a:t>
            </a:r>
            <a:r>
              <a:rPr lang="ru-RU" sz="1400" dirty="0" smtClean="0"/>
              <a:t>растет. Изучение </a:t>
            </a:r>
            <a:r>
              <a:rPr lang="ru-RU" sz="1400" dirty="0"/>
              <a:t>иностранных языков в этом смысле чрезвычайно </a:t>
            </a:r>
            <a:r>
              <a:rPr lang="ru-RU" sz="1400" dirty="0" smtClean="0"/>
              <a:t>эффективно. </a:t>
            </a:r>
          </a:p>
          <a:p>
            <a:endParaRPr lang="ru-RU" sz="1400" dirty="0" smtClean="0"/>
          </a:p>
          <a:p>
            <a:r>
              <a:rPr lang="ru-RU" sz="1400" dirty="0"/>
              <a:t>Ч</a:t>
            </a:r>
            <a:r>
              <a:rPr lang="ru-RU" sz="1400" dirty="0" smtClean="0"/>
              <a:t>ем </a:t>
            </a:r>
            <a:r>
              <a:rPr lang="ru-RU" sz="1400" dirty="0"/>
              <a:t>моложе мозг, тем он пластичнее, то есть, тем более способен к обучению и изменению, — поэтому чем раньше человек что бы то ни было начинает изучать, тем больше от этого толку. В отношении иностранных языков это втройне так. </a:t>
            </a:r>
            <a:br>
              <a:rPr lang="ru-RU" sz="1400" dirty="0"/>
            </a:br>
            <a:endParaRPr lang="ru-RU" sz="1400" dirty="0"/>
          </a:p>
        </p:txBody>
      </p:sp>
      <p:pic>
        <p:nvPicPr>
          <p:cNvPr id="5" name="Объект 4" descr="https://static.tildacdn.com/6f313730-9a3b-49c4-a22a-5804edc56cbd/base_k.jpg"/>
          <p:cNvPicPr>
            <a:picLocks noGrp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22" y="692696"/>
            <a:ext cx="3024336" cy="316835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755575" y="3716178"/>
            <a:ext cx="28803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Татьяна </a:t>
            </a:r>
            <a:r>
              <a:rPr lang="ru-RU" b="1" dirty="0" smtClean="0"/>
              <a:t>Черниговская 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28288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,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95537" y="4362509"/>
            <a:ext cx="35283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dirty="0" err="1" smtClean="0">
                <a:solidFill>
                  <a:srgbClr val="0070C0"/>
                </a:solidFill>
              </a:rPr>
              <a:t>Нейролингвист</a:t>
            </a:r>
            <a:r>
              <a:rPr lang="ru-RU" sz="1400" dirty="0" smtClean="0">
                <a:solidFill>
                  <a:srgbClr val="0070C0"/>
                </a:solidFill>
              </a:rPr>
              <a:t>, доктор </a:t>
            </a:r>
            <a:r>
              <a:rPr lang="ru-RU" sz="1400" dirty="0">
                <a:solidFill>
                  <a:srgbClr val="0070C0"/>
                </a:solidFill>
              </a:rPr>
              <a:t>филологических наук, доктор биологических наук, профессор СПбГУ</a:t>
            </a:r>
          </a:p>
        </p:txBody>
      </p:sp>
    </p:spTree>
    <p:extLst>
      <p:ext uri="{BB962C8B-B14F-4D97-AF65-F5344CB8AC3E}">
        <p14:creationId xmlns:p14="http://schemas.microsoft.com/office/powerpoint/2010/main" val="770809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707904" y="980728"/>
            <a:ext cx="5194137" cy="5462660"/>
          </a:xfrm>
        </p:spPr>
        <p:txBody>
          <a:bodyPr>
            <a:noAutofit/>
          </a:bodyPr>
          <a:lstStyle/>
          <a:p>
            <a:r>
              <a:rPr lang="ru-RU" sz="1600" dirty="0" smtClean="0"/>
              <a:t>Обучение </a:t>
            </a:r>
            <a:r>
              <a:rPr lang="ru-RU" sz="1600" dirty="0"/>
              <a:t>языкам — одна из наиболее интеллектуальных нагрузок мозга. Ведь это не просто механическое запоминание новых слов, но и встраивание этих слов в единую систему понятий. Как любая тренировка, обучение языкам поддерживает высокий уровень функциональности мозга</a:t>
            </a:r>
            <a:r>
              <a:rPr lang="ru-RU" sz="1600" dirty="0" smtClean="0"/>
              <a:t>.</a:t>
            </a:r>
          </a:p>
          <a:p>
            <a:endParaRPr lang="ru-RU" sz="1600" dirty="0"/>
          </a:p>
          <a:p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 smtClean="0"/>
              <a:t> </a:t>
            </a:r>
            <a:r>
              <a:rPr lang="ru-RU" sz="1600" dirty="0"/>
              <a:t>Память становится более прочной, емкой и более ассоциативной. Последнее качество особенно важно, так как именно ассоциации являются основой творчества.</a:t>
            </a:r>
          </a:p>
          <a:p>
            <a:endParaRPr lang="ru-RU" sz="1600" dirty="0"/>
          </a:p>
        </p:txBody>
      </p:sp>
      <p:pic>
        <p:nvPicPr>
          <p:cNvPr id="5" name="Объект 4" descr="https://static.tildacdn.com/9a4b780c-3c2c-44f5-8220-71aefe5b1038/kaplan.jpg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026086"/>
            <a:ext cx="3240359" cy="332147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640305" y="374392"/>
            <a:ext cx="2952328" cy="1651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12696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Александр Каплан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Доктор биологических наук,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психофизиолог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глава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лаборатории</a:t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нейрофизиологии и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нейроинтерфейсов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МГУ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5849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851920" y="692696"/>
            <a:ext cx="4824536" cy="5544616"/>
          </a:xfrm>
        </p:spPr>
        <p:txBody>
          <a:bodyPr>
            <a:noAutofit/>
          </a:bodyPr>
          <a:lstStyle/>
          <a:p>
            <a:r>
              <a:rPr lang="ru-RU" sz="1600" dirty="0"/>
              <a:t>В</a:t>
            </a:r>
            <a:r>
              <a:rPr lang="ru-RU" sz="1600" dirty="0" smtClean="0"/>
              <a:t>се научные исследования лингвистов и психологов свидетельствуют о том, что чем больше языков человек знает, тем выше его интеллектуальный уровень и лучше способность к адаптации в окружающем мире и все когнитивные способности . </a:t>
            </a:r>
          </a:p>
          <a:p>
            <a:r>
              <a:rPr lang="ru-RU" sz="1600" dirty="0" smtClean="0"/>
              <a:t>У человека, которого насильственно ограничили родным языком и родной культурой, будет отнята возможность понимать окружающий мир, поскольку язык является ключом к восприятию чужой культуры. Это все равно что заставить кого-то вместо цветных фотографий рассматривать исключительно черно-белые. </a:t>
            </a:r>
          </a:p>
          <a:p>
            <a:r>
              <a:rPr lang="ru-RU" sz="1600" dirty="0" smtClean="0"/>
              <a:t>Мир многообразен, и это выражается в том, какими разными бывают языки. Этого многообразия человека можно лишить, если закрыть ему дорогу к их изучению.</a:t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/>
          </a:p>
        </p:txBody>
      </p:sp>
      <p:pic>
        <p:nvPicPr>
          <p:cNvPr id="5" name="Объект 4" descr="https://static.tildacdn.com/fc2728f7-8f79-46be-9cfe-c5b1f35c1f4f/plungyan.jpg"/>
          <p:cNvPicPr>
            <a:picLocks noGrp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61718"/>
            <a:ext cx="3096344" cy="291129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399060" y="3573016"/>
            <a:ext cx="3672408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Владимир </a:t>
            </a:r>
            <a:r>
              <a:rPr lang="ru-RU" b="1" dirty="0" err="1" smtClean="0"/>
              <a:t>Плунгян</a:t>
            </a:r>
            <a:endParaRPr lang="ru-RU" b="1" dirty="0" smtClean="0"/>
          </a:p>
          <a:p>
            <a:endParaRPr lang="ru-RU" dirty="0"/>
          </a:p>
          <a:p>
            <a:pPr algn="ctr"/>
            <a:r>
              <a:rPr lang="ru-RU" dirty="0">
                <a:solidFill>
                  <a:srgbClr val="0070C0"/>
                </a:solidFill>
              </a:rPr>
              <a:t>Лингвист, спе</a:t>
            </a:r>
            <a:r>
              <a:rPr lang="ru-RU" sz="1600" dirty="0">
                <a:solidFill>
                  <a:srgbClr val="0070C0"/>
                </a:solidFill>
              </a:rPr>
              <a:t>циалист в области типологии и грамматической теории, автор книги «Почему языки </a:t>
            </a:r>
            <a:r>
              <a:rPr lang="ru-RU" dirty="0">
                <a:solidFill>
                  <a:srgbClr val="0070C0"/>
                </a:solidFill>
              </a:rPr>
              <a:t>такие разные»</a:t>
            </a:r>
          </a:p>
        </p:txBody>
      </p:sp>
    </p:spTree>
    <p:extLst>
      <p:ext uri="{BB962C8B-B14F-4D97-AF65-F5344CB8AC3E}">
        <p14:creationId xmlns:p14="http://schemas.microsoft.com/office/powerpoint/2010/main" val="99733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309320"/>
            <a:ext cx="3384376" cy="7200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548680"/>
            <a:ext cx="7997224" cy="432048"/>
          </a:xfrm>
        </p:spPr>
        <p:txBody>
          <a:bodyPr>
            <a:noAutofit/>
          </a:bodyPr>
          <a:lstStyle/>
          <a:p>
            <a:pPr algn="ctr"/>
            <a:endParaRPr lang="ru-RU" sz="1800" dirty="0" smtClean="0"/>
          </a:p>
          <a:p>
            <a:pPr algn="ctr"/>
            <a:r>
              <a:rPr lang="ru-RU" sz="1800" dirty="0" smtClean="0">
                <a:solidFill>
                  <a:srgbClr val="0070C0"/>
                </a:solidFill>
              </a:rPr>
              <a:t>Почему </a:t>
            </a:r>
            <a:r>
              <a:rPr lang="ru-RU" sz="1800" dirty="0">
                <a:solidFill>
                  <a:srgbClr val="0070C0"/>
                </a:solidFill>
              </a:rPr>
              <a:t>второй язык учить легче? Например, если второй язык - немецкий</a:t>
            </a:r>
            <a:r>
              <a:rPr lang="ru-RU" sz="1800" dirty="0" smtClean="0">
                <a:solidFill>
                  <a:srgbClr val="0070C0"/>
                </a:solidFill>
              </a:rPr>
              <a:t>.</a:t>
            </a:r>
            <a:endParaRPr lang="ru-RU" sz="1800" dirty="0">
              <a:solidFill>
                <a:srgbClr val="0070C0"/>
              </a:solidFill>
            </a:endParaRPr>
          </a:p>
          <a:p>
            <a:pPr algn="ctr"/>
            <a:endParaRPr lang="ru-RU" sz="1800" dirty="0"/>
          </a:p>
          <a:p>
            <a:pPr algn="ctr"/>
            <a:endParaRPr lang="ru-RU" sz="18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851920" y="908720"/>
            <a:ext cx="4968552" cy="5112568"/>
          </a:xfrm>
        </p:spPr>
        <p:txBody>
          <a:bodyPr>
            <a:normAutofit fontScale="25000" lnSpcReduction="20000"/>
          </a:bodyPr>
          <a:lstStyle/>
          <a:p>
            <a:r>
              <a:rPr lang="ru-RU" sz="4800" b="1" dirty="0"/>
              <a:t> Опыт многочисленных исследований доказывает, что немецкий язык отлично сочетается с английским и дополняет его</a:t>
            </a:r>
            <a:r>
              <a:rPr lang="ru-RU" sz="4800" b="1" dirty="0" smtClean="0"/>
              <a:t>.</a:t>
            </a:r>
          </a:p>
          <a:p>
            <a:endParaRPr lang="ru-RU" sz="4800" b="1" dirty="0"/>
          </a:p>
          <a:p>
            <a:r>
              <a:rPr lang="ru-RU" sz="4800" b="1" dirty="0"/>
              <a:t> </a:t>
            </a:r>
            <a:r>
              <a:rPr lang="ru-RU" sz="4800" b="1" dirty="0" smtClean="0"/>
              <a:t>Для </a:t>
            </a:r>
            <a:r>
              <a:rPr lang="ru-RU" sz="4800" b="1" dirty="0"/>
              <a:t>обучающихся, имеющих опыт изучения английского языка, овладение вторым иностранным языком, в частности немецким, осуществляется более осознанно, так как они могут сравнивать: определенные языковые явления, организацию процесса обучения и другое.</a:t>
            </a:r>
          </a:p>
          <a:p>
            <a:r>
              <a:rPr lang="ru-RU" sz="4800" b="1" dirty="0" smtClean="0"/>
              <a:t> </a:t>
            </a:r>
            <a:r>
              <a:rPr lang="ru-RU" sz="4800" b="1" dirty="0"/>
              <a:t>С самого начала изучения немецкого языка обучающиеся убеждаются в том, что немецкий и английский языки имеют много общего: в латинском шрифте; в словаре и словоупотреблении; в структуре простого предложения (наличие глагола-связки); в образовании временных форм (от трех основных форм глагола; в модальных </a:t>
            </a:r>
            <a:r>
              <a:rPr lang="ru-RU" sz="4800" b="1" dirty="0" smtClean="0"/>
              <a:t>глаголах и т.д. </a:t>
            </a:r>
            <a:r>
              <a:rPr lang="ru-RU" sz="4800" b="1" dirty="0"/>
              <a:t> </a:t>
            </a:r>
            <a:r>
              <a:rPr lang="ru-RU" sz="4800" b="1" dirty="0" smtClean="0"/>
              <a:t>Все </a:t>
            </a:r>
            <a:r>
              <a:rPr lang="ru-RU" sz="4800" b="1" dirty="0"/>
              <a:t>это может пригодиться при овладении немецким языком как вторым языком, особенно на начальном этапе обучения.</a:t>
            </a:r>
          </a:p>
          <a:p>
            <a:r>
              <a:rPr lang="ru-RU" sz="4800" b="1" dirty="0"/>
              <a:t>Эффективную помощь оказывает большое количество слов, узнаваемых при зрительном восприятии: интернационализмы, заимствования</a:t>
            </a:r>
            <a:r>
              <a:rPr lang="ru-RU" sz="4800" b="1" dirty="0" smtClean="0"/>
              <a:t>.</a:t>
            </a:r>
          </a:p>
          <a:p>
            <a:endParaRPr lang="ru-RU" sz="4800" b="1" dirty="0"/>
          </a:p>
          <a:p>
            <a:r>
              <a:rPr lang="ru-RU" sz="4800" b="1" dirty="0"/>
              <a:t>Процесс изучения немецкого языка будет осуществляться быстрее и легче если</a:t>
            </a:r>
            <a:r>
              <a:rPr lang="ru-RU" sz="4800" b="1" dirty="0" smtClean="0"/>
              <a:t>:</a:t>
            </a:r>
          </a:p>
          <a:p>
            <a:pPr marL="0" indent="0">
              <a:buNone/>
            </a:pPr>
            <a:r>
              <a:rPr lang="ru-RU" sz="4800" b="1" dirty="0"/>
              <a:t> </a:t>
            </a:r>
            <a:r>
              <a:rPr lang="ru-RU" sz="4800" b="1" dirty="0" smtClean="0"/>
              <a:t>   </a:t>
            </a:r>
            <a:r>
              <a:rPr lang="ru-RU" sz="4800" b="1" dirty="0"/>
              <a:t>находить опоры в родном языке, опираться на </a:t>
            </a:r>
            <a:r>
              <a:rPr lang="ru-RU" sz="4800" b="1" dirty="0" smtClean="0"/>
              <a:t>    сходство </a:t>
            </a:r>
            <a:r>
              <a:rPr lang="ru-RU" sz="4800" b="1" dirty="0"/>
              <a:t>с английским </a:t>
            </a:r>
            <a:r>
              <a:rPr lang="ru-RU" sz="4800" b="1" dirty="0" smtClean="0"/>
              <a:t>языком</a:t>
            </a:r>
            <a:endParaRPr lang="ru-RU" sz="4800" b="1" dirty="0"/>
          </a:p>
          <a:p>
            <a:endParaRPr lang="ru-RU" sz="4800" b="1" dirty="0"/>
          </a:p>
          <a:p>
            <a:pPr marL="0" indent="0">
              <a:buNone/>
            </a:pPr>
            <a:r>
              <a:rPr lang="ru-RU" sz="4800" b="1" dirty="0"/>
              <a:t>  </a:t>
            </a:r>
          </a:p>
          <a:p>
            <a:pPr marL="0" indent="0">
              <a:buNone/>
            </a:pPr>
            <a:r>
              <a:rPr lang="ru-RU" sz="4400" b="1" dirty="0"/>
              <a:t/>
            </a:r>
            <a:br>
              <a:rPr lang="ru-RU" sz="4400" b="1" dirty="0"/>
            </a:br>
            <a:endParaRPr lang="ru-RU" sz="4400" b="1" dirty="0"/>
          </a:p>
          <a:p>
            <a:endParaRPr lang="ru-RU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1052736"/>
            <a:ext cx="3312369" cy="2736303"/>
          </a:xfrm>
        </p:spPr>
      </p:pic>
      <p:sp>
        <p:nvSpPr>
          <p:cNvPr id="10" name="Прямоугольник 9"/>
          <p:cNvSpPr/>
          <p:nvPr/>
        </p:nvSpPr>
        <p:spPr>
          <a:xfrm>
            <a:off x="395536" y="705509"/>
            <a:ext cx="3312368" cy="5001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100" dirty="0" smtClean="0"/>
          </a:p>
          <a:p>
            <a:endParaRPr lang="ru-RU" sz="1100" dirty="0" smtClean="0"/>
          </a:p>
          <a:p>
            <a:endParaRPr lang="ru-RU" sz="1100" dirty="0" smtClean="0"/>
          </a:p>
          <a:p>
            <a:endParaRPr lang="ru-RU" sz="1100" dirty="0"/>
          </a:p>
          <a:p>
            <a:endParaRPr lang="ru-RU" sz="1100" dirty="0" smtClean="0"/>
          </a:p>
          <a:p>
            <a:endParaRPr lang="ru-RU" sz="1100" dirty="0"/>
          </a:p>
          <a:p>
            <a:endParaRPr lang="ru-RU" sz="1100" dirty="0" smtClean="0"/>
          </a:p>
          <a:p>
            <a:endParaRPr lang="ru-RU" sz="1100" dirty="0"/>
          </a:p>
          <a:p>
            <a:endParaRPr lang="ru-RU" sz="1100" dirty="0" smtClean="0"/>
          </a:p>
          <a:p>
            <a:endParaRPr lang="ru-RU" sz="1100" dirty="0"/>
          </a:p>
          <a:p>
            <a:endParaRPr lang="ru-RU" sz="1100" dirty="0" smtClean="0"/>
          </a:p>
          <a:p>
            <a:endParaRPr lang="ru-RU" sz="1100" dirty="0"/>
          </a:p>
          <a:p>
            <a:endParaRPr lang="ru-RU" sz="1100" dirty="0" smtClean="0"/>
          </a:p>
          <a:p>
            <a:endParaRPr lang="ru-RU" sz="1100" dirty="0" smtClean="0"/>
          </a:p>
          <a:p>
            <a:endParaRPr lang="ru-RU" sz="1100" dirty="0" smtClean="0"/>
          </a:p>
          <a:p>
            <a:endParaRPr lang="ru-RU" sz="1100" dirty="0" smtClean="0"/>
          </a:p>
          <a:p>
            <a:endParaRPr lang="ru-RU" sz="1100" b="1" dirty="0" smtClean="0"/>
          </a:p>
          <a:p>
            <a:endParaRPr lang="ru-RU" sz="1100" b="1" dirty="0"/>
          </a:p>
          <a:p>
            <a:endParaRPr lang="ru-RU" sz="1100" b="1" dirty="0" smtClean="0"/>
          </a:p>
          <a:p>
            <a:pPr algn="ctr"/>
            <a:r>
              <a:rPr lang="ru-RU" sz="1100" b="1" dirty="0" smtClean="0"/>
              <a:t>Полиглоты </a:t>
            </a:r>
            <a:r>
              <a:rPr lang="ru-RU" sz="1100" b="1" dirty="0"/>
              <a:t>отмечают, что самый трудный язык – первый, а все остальные даются легче. Во многих языках есть похожие слова, часто схожи грамматические конструкции</a:t>
            </a:r>
            <a:r>
              <a:rPr lang="ru-RU" sz="1100" b="1" dirty="0" smtClean="0"/>
              <a:t>.</a:t>
            </a:r>
          </a:p>
          <a:p>
            <a:pPr algn="ctr"/>
            <a:r>
              <a:rPr lang="ru-RU" sz="1100" b="1" dirty="0" smtClean="0"/>
              <a:t> Кроме </a:t>
            </a:r>
            <a:r>
              <a:rPr lang="ru-RU" sz="1100" b="1" dirty="0"/>
              <a:t>того, в каждом языке есть свои «легкие» стороны. Где-то проще грамматика, где-то правила чтения, где-то произношение. </a:t>
            </a:r>
          </a:p>
        </p:txBody>
      </p:sp>
      <p:sp>
        <p:nvSpPr>
          <p:cNvPr id="8" name="Текст 2"/>
          <p:cNvSpPr txBox="1">
            <a:spLocks/>
          </p:cNvSpPr>
          <p:nvPr/>
        </p:nvSpPr>
        <p:spPr>
          <a:xfrm>
            <a:off x="539552" y="489485"/>
            <a:ext cx="7997224" cy="432048"/>
          </a:xfrm>
          <a:prstGeom prst="rect">
            <a:avLst/>
          </a:prstGeom>
        </p:spPr>
        <p:txBody>
          <a:bodyPr vert="horz" lIns="146304" tIns="91440" anchor="ctr">
            <a:noAutofit/>
          </a:bodyPr>
          <a:lstStyle>
            <a:lvl1pPr marL="0" indent="0" algn="l" rtl="0" eaLnBrk="1" latinLnBrk="0" hangingPunct="1"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2400" b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48640" indent="-201168" algn="l" rtl="0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None/>
              <a:defRPr kumimoji="0"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l" rtl="0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None/>
              <a:defRPr kumimoji="0"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l" rtl="0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None/>
              <a:defRPr kumimoji="0"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None/>
              <a:defRPr kumimoji="0"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/>
            <a:endParaRPr lang="ru-RU" sz="1800" dirty="0" smtClean="0"/>
          </a:p>
          <a:p>
            <a:pPr algn="ctr"/>
            <a:r>
              <a:rPr lang="ru-RU" sz="1800" dirty="0" smtClean="0">
                <a:solidFill>
                  <a:srgbClr val="0070C0"/>
                </a:solidFill>
              </a:rPr>
              <a:t>Почему второй язык учить легче? Например, если второй язык - немецкий.</a:t>
            </a:r>
          </a:p>
          <a:p>
            <a:pPr algn="ctr"/>
            <a:endParaRPr lang="ru-RU" sz="1800" dirty="0" smtClean="0"/>
          </a:p>
          <a:p>
            <a:pPr algn="ctr"/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561368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548680"/>
            <a:ext cx="8141240" cy="792162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0070C0"/>
                </a:solidFill>
              </a:rPr>
              <a:t>Почему второй язык учить легче?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2"/>
          </p:nvPr>
        </p:nvSpPr>
        <p:spPr>
          <a:xfrm>
            <a:off x="395536" y="1447800"/>
            <a:ext cx="3600400" cy="3489960"/>
          </a:xfrm>
        </p:spPr>
        <p:txBody>
          <a:bodyPr>
            <a:normAutofit fontScale="62500" lnSpcReduction="20000"/>
          </a:bodyPr>
          <a:lstStyle/>
          <a:p>
            <a:r>
              <a:rPr lang="ru-RU" sz="2600" b="1" dirty="0"/>
              <a:t>Полиглоты отмечают, что самый трудный язык – первый, а все остальные даются легче. Во многих языках есть похожие слова, часто схожи грамматические конструкции</a:t>
            </a:r>
            <a:r>
              <a:rPr lang="ru-RU" sz="2600" b="1" dirty="0" smtClean="0"/>
              <a:t>.</a:t>
            </a:r>
          </a:p>
          <a:p>
            <a:endParaRPr lang="ru-RU" sz="2600" b="1" dirty="0"/>
          </a:p>
          <a:p>
            <a:r>
              <a:rPr lang="ru-RU" sz="2600" b="1" dirty="0"/>
              <a:t> Кроме того, в каждом языке есть свои «легкие» стороны. Где-то проще грамматика, где-то правила чтения, где-то произношение</a:t>
            </a:r>
            <a:r>
              <a:rPr lang="ru-RU" b="1" dirty="0"/>
              <a:t>. 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9" name="Picture 5" descr="Знания иностранных языков - неотъемлемая часть современности studentport.ru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412776"/>
            <a:ext cx="4824536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2717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4048" y="4005064"/>
            <a:ext cx="3682752" cy="936104"/>
          </a:xfrm>
        </p:spPr>
        <p:txBody>
          <a:bodyPr>
            <a:noAutofit/>
          </a:bodyPr>
          <a:lstStyle/>
          <a:p>
            <a:endParaRPr lang="ru-RU" sz="2000" b="0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75856" y="692696"/>
            <a:ext cx="5688632" cy="1656184"/>
          </a:xfrm>
        </p:spPr>
        <p:txBody>
          <a:bodyPr>
            <a:noAutofit/>
          </a:bodyPr>
          <a:lstStyle/>
          <a:p>
            <a:pPr algn="ctr"/>
            <a:r>
              <a:rPr lang="ru-RU" b="0" dirty="0" smtClean="0">
                <a:solidFill>
                  <a:srgbClr val="C00000"/>
                </a:solidFill>
              </a:rPr>
              <a:t>В нашей школе изучают два иностранных языка.</a:t>
            </a:r>
          </a:p>
          <a:p>
            <a:pPr algn="ctr"/>
            <a:r>
              <a:rPr lang="ru-RU" b="0" dirty="0" smtClean="0">
                <a:solidFill>
                  <a:srgbClr val="C00000"/>
                </a:solidFill>
              </a:rPr>
              <a:t> Со второго класса- это английский язык</a:t>
            </a:r>
            <a:endParaRPr lang="ru-RU" b="0" dirty="0">
              <a:solidFill>
                <a:srgbClr val="C0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3" name="Объект 12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2420887"/>
            <a:ext cx="5616624" cy="4418299"/>
          </a:xfrm>
        </p:spPr>
      </p:pic>
      <p:pic>
        <p:nvPicPr>
          <p:cNvPr id="54" name="Объект 53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76672"/>
            <a:ext cx="3367759" cy="2736304"/>
          </a:xfrm>
        </p:spPr>
      </p:pic>
    </p:spTree>
    <p:extLst>
      <p:ext uri="{BB962C8B-B14F-4D97-AF65-F5344CB8AC3E}">
        <p14:creationId xmlns:p14="http://schemas.microsoft.com/office/powerpoint/2010/main" val="108307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6016" y="3861048"/>
            <a:ext cx="3970784" cy="1368152"/>
          </a:xfrm>
        </p:spPr>
        <p:txBody>
          <a:bodyPr>
            <a:noAutofit/>
          </a:bodyPr>
          <a:lstStyle/>
          <a:p>
            <a:r>
              <a:rPr lang="ru-RU" sz="2400" b="0" dirty="0" smtClean="0">
                <a:solidFill>
                  <a:srgbClr val="0070C0"/>
                </a:solidFill>
              </a:rPr>
              <a:t>Ученики нашей школы изучают немецкий в 6, 7 и 8 классе</a:t>
            </a:r>
            <a:endParaRPr lang="ru-RU" sz="2400" b="0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548680"/>
            <a:ext cx="3931920" cy="2016224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Второй иностранный язык- немецкий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" name="Объект 20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32656"/>
            <a:ext cx="4056906" cy="3042679"/>
          </a:xfrm>
        </p:spPr>
      </p:pic>
      <p:pic>
        <p:nvPicPr>
          <p:cNvPr id="24" name="Объект 23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780928"/>
            <a:ext cx="3989175" cy="3096344"/>
          </a:xfrm>
        </p:spPr>
      </p:pic>
    </p:spTree>
    <p:extLst>
      <p:ext uri="{BB962C8B-B14F-4D97-AF65-F5344CB8AC3E}">
        <p14:creationId xmlns:p14="http://schemas.microsoft.com/office/powerpoint/2010/main" val="305993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31640" y="579438"/>
            <a:ext cx="7056784" cy="792162"/>
          </a:xfrm>
        </p:spPr>
        <p:txBody>
          <a:bodyPr>
            <a:normAutofit/>
          </a:bodyPr>
          <a:lstStyle/>
          <a:p>
            <a:r>
              <a:rPr lang="ru-RU" sz="3200" u="sng" dirty="0" smtClean="0">
                <a:solidFill>
                  <a:srgbClr val="C00000"/>
                </a:solidFill>
              </a:rPr>
              <a:t>Английский</a:t>
            </a:r>
            <a:r>
              <a:rPr lang="ru-RU" sz="3200" u="sng" dirty="0" smtClean="0">
                <a:solidFill>
                  <a:srgbClr val="0070C0"/>
                </a:solidFill>
              </a:rPr>
              <a:t> </a:t>
            </a:r>
            <a:r>
              <a:rPr lang="ru-RU" sz="3200" u="sng" dirty="0" smtClean="0">
                <a:solidFill>
                  <a:schemeClr val="accent3">
                    <a:lumMod val="75000"/>
                  </a:schemeClr>
                </a:solidFill>
              </a:rPr>
              <a:t>+ немецкий</a:t>
            </a:r>
            <a:endParaRPr lang="ru-RU" sz="3200" u="sng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880271" cy="79216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556792"/>
            <a:ext cx="4176464" cy="3591953"/>
          </a:xfrm>
        </p:spPr>
      </p:pic>
      <p:sp>
        <p:nvSpPr>
          <p:cNvPr id="9" name="Объект 8"/>
          <p:cNvSpPr>
            <a:spLocks noGrp="1"/>
          </p:cNvSpPr>
          <p:nvPr>
            <p:ph sz="quarter" idx="4"/>
          </p:nvPr>
        </p:nvSpPr>
        <p:spPr>
          <a:xfrm>
            <a:off x="4572000" y="1556792"/>
            <a:ext cx="4104456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dirty="0">
                <a:solidFill>
                  <a:srgbClr val="002060"/>
                </a:solidFill>
              </a:rPr>
              <a:t>Н</a:t>
            </a:r>
            <a:r>
              <a:rPr lang="ru-RU" sz="1600" dirty="0" smtClean="0">
                <a:solidFill>
                  <a:srgbClr val="002060"/>
                </a:solidFill>
              </a:rPr>
              <a:t>емецкий </a:t>
            </a:r>
            <a:r>
              <a:rPr lang="ru-RU" sz="1600" dirty="0">
                <a:solidFill>
                  <a:srgbClr val="002060"/>
                </a:solidFill>
              </a:rPr>
              <a:t>и английский языки имеют много общего: </a:t>
            </a:r>
            <a:endParaRPr lang="ru-RU" sz="1600" dirty="0" smtClean="0">
              <a:solidFill>
                <a:srgbClr val="002060"/>
              </a:solidFill>
            </a:endParaRPr>
          </a:p>
          <a:p>
            <a:r>
              <a:rPr lang="ru-RU" sz="1600" dirty="0" smtClean="0">
                <a:solidFill>
                  <a:srgbClr val="002060"/>
                </a:solidFill>
              </a:rPr>
              <a:t>в </a:t>
            </a:r>
            <a:r>
              <a:rPr lang="ru-RU" sz="1600" dirty="0">
                <a:solidFill>
                  <a:srgbClr val="002060"/>
                </a:solidFill>
              </a:rPr>
              <a:t>латинском шрифте; </a:t>
            </a:r>
            <a:endParaRPr lang="ru-RU" sz="1600" dirty="0" smtClean="0">
              <a:solidFill>
                <a:srgbClr val="002060"/>
              </a:solidFill>
            </a:endParaRPr>
          </a:p>
          <a:p>
            <a:r>
              <a:rPr lang="ru-RU" sz="1600" dirty="0" smtClean="0">
                <a:solidFill>
                  <a:srgbClr val="002060"/>
                </a:solidFill>
              </a:rPr>
              <a:t>в </a:t>
            </a:r>
            <a:r>
              <a:rPr lang="ru-RU" sz="1600" dirty="0">
                <a:solidFill>
                  <a:srgbClr val="002060"/>
                </a:solidFill>
              </a:rPr>
              <a:t>словаре и словоупотреблении; </a:t>
            </a:r>
            <a:endParaRPr lang="ru-RU" sz="1600" dirty="0" smtClean="0">
              <a:solidFill>
                <a:srgbClr val="002060"/>
              </a:solidFill>
            </a:endParaRPr>
          </a:p>
          <a:p>
            <a:r>
              <a:rPr lang="ru-RU" sz="1600" dirty="0" smtClean="0">
                <a:solidFill>
                  <a:srgbClr val="002060"/>
                </a:solidFill>
              </a:rPr>
              <a:t>в </a:t>
            </a:r>
            <a:r>
              <a:rPr lang="ru-RU" sz="1600" dirty="0">
                <a:solidFill>
                  <a:srgbClr val="002060"/>
                </a:solidFill>
              </a:rPr>
              <a:t>структуре простого предложения (наличие глагола-связки); </a:t>
            </a:r>
            <a:endParaRPr lang="ru-RU" sz="1600" dirty="0" smtClean="0">
              <a:solidFill>
                <a:srgbClr val="002060"/>
              </a:solidFill>
            </a:endParaRPr>
          </a:p>
          <a:p>
            <a:r>
              <a:rPr lang="ru-RU" sz="1600" dirty="0" smtClean="0">
                <a:solidFill>
                  <a:srgbClr val="002060"/>
                </a:solidFill>
              </a:rPr>
              <a:t>в </a:t>
            </a:r>
            <a:r>
              <a:rPr lang="ru-RU" sz="1600" dirty="0">
                <a:solidFill>
                  <a:srgbClr val="002060"/>
                </a:solidFill>
              </a:rPr>
              <a:t>образовании временных форм </a:t>
            </a:r>
            <a:r>
              <a:rPr lang="ru-RU" sz="1600" dirty="0" smtClean="0">
                <a:solidFill>
                  <a:srgbClr val="002060"/>
                </a:solidFill>
              </a:rPr>
              <a:t>глаголов ;</a:t>
            </a:r>
          </a:p>
          <a:p>
            <a:r>
              <a:rPr lang="ru-RU" sz="1600" dirty="0" smtClean="0">
                <a:solidFill>
                  <a:srgbClr val="002060"/>
                </a:solidFill>
              </a:rPr>
              <a:t>большое количество интернационализмов, заимствований     </a:t>
            </a:r>
            <a:endParaRPr lang="ru-RU" sz="1600" dirty="0">
              <a:solidFill>
                <a:srgbClr val="002060"/>
              </a:solidFill>
            </a:endParaRPr>
          </a:p>
          <a:p>
            <a:endParaRPr lang="ru-RU" sz="1600" dirty="0">
              <a:solidFill>
                <a:srgbClr val="002060"/>
              </a:solidFill>
            </a:endParaRP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981462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404664"/>
            <a:ext cx="8141240" cy="1080120"/>
          </a:xfrm>
        </p:spPr>
        <p:txBody>
          <a:bodyPr>
            <a:noAutofit/>
          </a:bodyPr>
          <a:lstStyle/>
          <a:p>
            <a:endParaRPr lang="ru-RU" sz="1800" u="sng" dirty="0" smtClean="0"/>
          </a:p>
          <a:p>
            <a:pPr algn="ctr"/>
            <a:r>
              <a:rPr lang="ru-RU" sz="1800" u="sng" dirty="0">
                <a:solidFill>
                  <a:schemeClr val="accent3">
                    <a:lumMod val="75000"/>
                  </a:schemeClr>
                </a:solidFill>
              </a:rPr>
              <a:t>О</a:t>
            </a:r>
            <a:r>
              <a:rPr lang="ru-RU" sz="1800" u="sng" dirty="0" smtClean="0">
                <a:solidFill>
                  <a:schemeClr val="accent3">
                    <a:lumMod val="75000"/>
                  </a:schemeClr>
                </a:solidFill>
              </a:rPr>
              <a:t>сновные слагаемые </a:t>
            </a:r>
            <a:r>
              <a:rPr lang="ru-RU" sz="1800" u="sng" dirty="0">
                <a:solidFill>
                  <a:schemeClr val="accent3">
                    <a:lumMod val="75000"/>
                  </a:schemeClr>
                </a:solidFill>
              </a:rPr>
              <a:t>эффективной методики обучения второму иностранному языку в </a:t>
            </a:r>
            <a:r>
              <a:rPr lang="ru-RU" sz="1800" u="sng" dirty="0" smtClean="0">
                <a:solidFill>
                  <a:schemeClr val="accent3">
                    <a:lumMod val="75000"/>
                  </a:schemeClr>
                </a:solidFill>
              </a:rPr>
              <a:t>школе</a:t>
            </a:r>
            <a:endParaRPr lang="ru-RU" sz="1800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67544" y="1340768"/>
            <a:ext cx="4248472" cy="4680520"/>
          </a:xfrm>
        </p:spPr>
        <p:txBody>
          <a:bodyPr>
            <a:noAutofit/>
          </a:bodyPr>
          <a:lstStyle/>
          <a:p>
            <a:r>
              <a:rPr lang="ru-RU" sz="1400" dirty="0"/>
              <a:t>учет психофизиологических особенностей школьников;</a:t>
            </a:r>
          </a:p>
          <a:p>
            <a:r>
              <a:rPr lang="ru-RU" sz="1400" dirty="0"/>
              <a:t> учет в обучении сходств и различий языков, родного  и первого иностранного.</a:t>
            </a:r>
          </a:p>
          <a:p>
            <a:r>
              <a:rPr lang="ru-RU" sz="1400" dirty="0"/>
              <a:t> опора на лингвистический опыт школьников;</a:t>
            </a:r>
          </a:p>
          <a:p>
            <a:r>
              <a:rPr lang="ru-RU" sz="1400" dirty="0"/>
              <a:t> умение пользоваться языковой догадкой (о значении слова, грамматической формы), опираясь на контекст, на знакомые части слова;</a:t>
            </a:r>
          </a:p>
          <a:p>
            <a:r>
              <a:rPr lang="ru-RU" sz="1400" dirty="0"/>
              <a:t> умение замечать различия в языковых явлениях и способах выражения мысли;</a:t>
            </a:r>
          </a:p>
          <a:p>
            <a:r>
              <a:rPr lang="ru-RU" sz="1400" dirty="0"/>
              <a:t>переносить на новый язык умение работать (находить значение слова в словаре, пользоваться </a:t>
            </a:r>
            <a:r>
              <a:rPr lang="ru-RU" sz="1400" dirty="0" err="1"/>
              <a:t>перефразом</a:t>
            </a:r>
            <a:r>
              <a:rPr lang="ru-RU" sz="1400" dirty="0"/>
              <a:t>, выполнять различные </a:t>
            </a:r>
            <a:r>
              <a:rPr lang="ru-RU" sz="1400" dirty="0" smtClean="0"/>
              <a:t>упражнения) </a:t>
            </a:r>
            <a:endParaRPr lang="ru-RU" sz="1400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772816"/>
            <a:ext cx="3951486" cy="3600400"/>
          </a:xfrm>
        </p:spPr>
      </p:pic>
    </p:spTree>
    <p:extLst>
      <p:ext uri="{BB962C8B-B14F-4D97-AF65-F5344CB8AC3E}">
        <p14:creationId xmlns:p14="http://schemas.microsoft.com/office/powerpoint/2010/main" val="364726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7997224" cy="792162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dirty="0">
                <a:solidFill>
                  <a:srgbClr val="0070C0"/>
                </a:solidFill>
              </a:rPr>
              <a:t>Проблемы введения </a:t>
            </a:r>
            <a:r>
              <a:rPr lang="ru-RU" dirty="0" smtClean="0">
                <a:solidFill>
                  <a:srgbClr val="0070C0"/>
                </a:solidFill>
              </a:rPr>
              <a:t>второго иностранного </a:t>
            </a:r>
            <a:r>
              <a:rPr lang="ru-RU" dirty="0">
                <a:solidFill>
                  <a:srgbClr val="0070C0"/>
                </a:solidFill>
              </a:rPr>
              <a:t>языка в школе</a:t>
            </a: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572000" y="620688"/>
            <a:ext cx="4104456" cy="5760640"/>
          </a:xfrm>
        </p:spPr>
        <p:txBody>
          <a:bodyPr>
            <a:normAutofit fontScale="55000" lnSpcReduction="20000"/>
          </a:bodyPr>
          <a:lstStyle/>
          <a:p>
            <a:pPr fontAlgn="base"/>
            <a:endParaRPr lang="ru-RU" dirty="0" smtClean="0"/>
          </a:p>
          <a:p>
            <a:pPr marL="0" indent="0" fontAlgn="base">
              <a:buNone/>
            </a:pPr>
            <a:endParaRPr lang="ru-RU" dirty="0" smtClean="0"/>
          </a:p>
          <a:p>
            <a:pPr marL="0" indent="0" fontAlgn="base">
              <a:buNone/>
            </a:pPr>
            <a:endParaRPr lang="ru-RU" sz="2200" dirty="0" smtClean="0"/>
          </a:p>
          <a:p>
            <a:pPr marL="0" indent="0" fontAlgn="base">
              <a:buNone/>
            </a:pPr>
            <a:r>
              <a:rPr lang="ru-RU" sz="2200" dirty="0" smtClean="0"/>
              <a:t>Но </a:t>
            </a:r>
            <a:r>
              <a:rPr lang="ru-RU" sz="2200" dirty="0"/>
              <a:t>при этом не учитывается увеличение учебной нагрузки на ребенка. А она и так достаточно велика, и не все дети одинаково успешно с ней справляются. Учебная мотивация к пятому классу заметно снижается, и причиной этого является именно большая нагрузка. По результатам опроса детей менее 30% из них хотели бы изучать второй иностранный язык, так как не успевают как следует подготовиться к остальным предметам.</a:t>
            </a:r>
          </a:p>
          <a:p>
            <a:pPr fontAlgn="base"/>
            <a:endParaRPr lang="ru-RU" sz="2200" dirty="0"/>
          </a:p>
          <a:p>
            <a:pPr marL="0" indent="0" fontAlgn="base">
              <a:buNone/>
            </a:pPr>
            <a:r>
              <a:rPr lang="ru-RU" sz="2200" dirty="0"/>
              <a:t>Да и для школы введение второго иностранного языка становится проблемой. Нужны новые хорошо подготовленные педагоги. Нужны кабинеты, которых и так во многих школах не хватает, и занятия ведутся в две смены.  Нужны новые учебники, методическая литература. Материальная база в плане учебников и учебных пособий еще не создана под изучение в школе двух иностранных языков. </a:t>
            </a:r>
          </a:p>
          <a:p>
            <a:pPr fontAlgn="base"/>
            <a:endParaRPr lang="ru-RU" sz="2200" dirty="0"/>
          </a:p>
          <a:p>
            <a:pPr marL="0" indent="0" fontAlgn="base">
              <a:buNone/>
            </a:pPr>
            <a:r>
              <a:rPr lang="ru-RU" sz="2200" dirty="0"/>
              <a:t>И ещё.  Всем известно, что после школы во многих вузах и техникумах изучается только один иностранный язык. Следовательно, надо развивать изучение двух языков и в этих учебных заведениях, чтобы немалые деньги, потраченные на изучение детьми второго иностранного языка в школе не были пущены на ветер.</a:t>
            </a:r>
          </a:p>
          <a:p>
            <a:pPr fontAlgn="base"/>
            <a:endParaRPr lang="ru-RU" sz="2200" dirty="0"/>
          </a:p>
        </p:txBody>
      </p:sp>
      <p:pic>
        <p:nvPicPr>
          <p:cNvPr id="7" name="Объект 6" descr="https://1istochnik.ru/attachments/publications/5/54897/thumb_1536932619-cb329713e3.jpg"/>
          <p:cNvPicPr>
            <a:picLocks noGrp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24745"/>
            <a:ext cx="4071119" cy="216024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2286000" y="227483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/>
              <a:t>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3429000"/>
            <a:ext cx="41044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1200" dirty="0"/>
              <a:t>Тема  обязательного изучения второго иностранного языка в школе не оставила равнодушными родителей и преподавателей. В СМИ активно обсуждаются плюсы и минусы такого нововведения.</a:t>
            </a:r>
          </a:p>
          <a:p>
            <a:pPr fontAlgn="base"/>
            <a:r>
              <a:rPr lang="ru-RU" sz="1200" dirty="0"/>
              <a:t>С точки зрения интеллектуального развития ребенка, это принесет определенную пользу. Во многих европейских странах вводится уже третий обязательный иностранный язык, так как замечено, что детям он дается легко. И большинство родителей с энтузиазмом поддерживают эту идею.</a:t>
            </a:r>
          </a:p>
        </p:txBody>
      </p:sp>
    </p:spTree>
    <p:extLst>
      <p:ext uri="{BB962C8B-B14F-4D97-AF65-F5344CB8AC3E}">
        <p14:creationId xmlns:p14="http://schemas.microsoft.com/office/powerpoint/2010/main" val="861292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3645024"/>
            <a:ext cx="4069080" cy="1440160"/>
          </a:xfrm>
        </p:spPr>
        <p:txBody>
          <a:bodyPr>
            <a:noAutofit/>
          </a:bodyPr>
          <a:lstStyle/>
          <a:p>
            <a:pPr fontAlgn="base"/>
            <a:r>
              <a:rPr lang="ru-RU" sz="1600" dirty="0" smtClean="0">
                <a:solidFill>
                  <a:schemeClr val="tx1"/>
                </a:solidFill>
              </a:rPr>
              <a:t>В </a:t>
            </a:r>
            <a:r>
              <a:rPr lang="ru-RU" sz="1600" dirty="0">
                <a:solidFill>
                  <a:schemeClr val="tx1"/>
                </a:solidFill>
              </a:rPr>
              <a:t>СМИ активно  </a:t>
            </a:r>
            <a:r>
              <a:rPr lang="ru-RU" sz="1600" dirty="0" smtClean="0">
                <a:solidFill>
                  <a:schemeClr val="tx1"/>
                </a:solidFill>
              </a:rPr>
              <a:t>обсуждаются </a:t>
            </a:r>
            <a:r>
              <a:rPr lang="ru-RU" sz="1600" dirty="0">
                <a:solidFill>
                  <a:schemeClr val="tx1"/>
                </a:solidFill>
              </a:rPr>
              <a:t>плюсы и минусы изучения второго иностранного языка в </a:t>
            </a:r>
            <a:r>
              <a:rPr lang="ru-RU" sz="1600" dirty="0" smtClean="0">
                <a:solidFill>
                  <a:schemeClr val="tx1"/>
                </a:solidFill>
              </a:rPr>
              <a:t>школе. 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Многие родители </a:t>
            </a:r>
            <a:r>
              <a:rPr lang="ru-RU" sz="1600" dirty="0">
                <a:solidFill>
                  <a:schemeClr val="tx1"/>
                </a:solidFill>
              </a:rPr>
              <a:t>с энтузиазмом поддерживают эту идею.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8213248" cy="792162"/>
          </a:xfrm>
        </p:spPr>
        <p:txBody>
          <a:bodyPr>
            <a:normAutofit fontScale="92500" lnSpcReduction="10000"/>
          </a:bodyPr>
          <a:lstStyle/>
          <a:p>
            <a:pPr algn="ctr" fontAlgn="base"/>
            <a:r>
              <a:rPr lang="ru-RU" dirty="0" smtClean="0">
                <a:solidFill>
                  <a:srgbClr val="0070C0"/>
                </a:solidFill>
              </a:rPr>
              <a:t>Проблемы введения второго иностранного языка в школе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572000" y="1340768"/>
            <a:ext cx="4012089" cy="3596992"/>
          </a:xfrm>
        </p:spPr>
        <p:txBody>
          <a:bodyPr>
            <a:normAutofit/>
          </a:bodyPr>
          <a:lstStyle/>
          <a:p>
            <a:r>
              <a:rPr lang="ru-RU" sz="1200" b="1" dirty="0"/>
              <a:t>Но при этом не учитывается увеличение учебной нагрузки на ребенка. А она и так достаточно велика, и не все дети </a:t>
            </a:r>
            <a:r>
              <a:rPr lang="ru-RU" sz="1200" b="1" dirty="0" smtClean="0"/>
              <a:t>успешно </a:t>
            </a:r>
            <a:r>
              <a:rPr lang="ru-RU" sz="1200" b="1" dirty="0"/>
              <a:t>с ней справляются. Учебная мотивация к пятому классу заметно снижается, и причиной этого является именно большая нагрузка. По результатам опроса детей менее 30% из них хотели бы изучать второй иностранный язык, так как не успевают как следует подготовиться к остальным предметам.</a:t>
            </a:r>
          </a:p>
          <a:p>
            <a:endParaRPr lang="ru-RU" dirty="0"/>
          </a:p>
        </p:txBody>
      </p:sp>
      <p:pic>
        <p:nvPicPr>
          <p:cNvPr id="7" name="Объект 6" descr="https://1istochnik.ru/attachments/publications/5/54897/thumb_1536932619-cb329713e3.jpg"/>
          <p:cNvPicPr>
            <a:picLocks noGrp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3528392" cy="1944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 descr="MotoRRRRR family - Лучшие сервисы для изучения иностранных я…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005064"/>
            <a:ext cx="3783012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812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7997224" cy="689322"/>
          </a:xfrm>
        </p:spPr>
        <p:txBody>
          <a:bodyPr>
            <a:noAutofit/>
          </a:bodyPr>
          <a:lstStyle/>
          <a:p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Готовы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ли все 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школы Кировской области к изучению второго иностранного языка?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499992" y="1268760"/>
            <a:ext cx="4176464" cy="2160240"/>
          </a:xfrm>
        </p:spPr>
        <p:txBody>
          <a:bodyPr>
            <a:noAutofit/>
          </a:bodyPr>
          <a:lstStyle/>
          <a:p>
            <a:r>
              <a:rPr lang="ru-RU" sz="1400" b="0" dirty="0" smtClean="0"/>
              <a:t>В первую очередь, существует кадровая проблема. </a:t>
            </a:r>
            <a:r>
              <a:rPr lang="ru-RU" sz="1400" b="0" dirty="0"/>
              <a:t>Нужны </a:t>
            </a:r>
            <a:r>
              <a:rPr lang="ru-RU" sz="1400" b="0" dirty="0" smtClean="0"/>
              <a:t>хорошо </a:t>
            </a:r>
            <a:r>
              <a:rPr lang="ru-RU" sz="1400" b="0" dirty="0"/>
              <a:t>подготовленные </a:t>
            </a:r>
            <a:r>
              <a:rPr lang="ru-RU" sz="1400" b="0" dirty="0" smtClean="0"/>
              <a:t>педагоги.</a:t>
            </a:r>
            <a:r>
              <a:rPr lang="ru-RU" sz="1400" b="0" dirty="0"/>
              <a:t> Ведь преподавание второго языка - это отдельная методика. Ее еще необходимо обкатать</a:t>
            </a:r>
            <a:r>
              <a:rPr lang="ru-RU" sz="1400" b="0" dirty="0" smtClean="0"/>
              <a:t>.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81804" y="1412776"/>
            <a:ext cx="3931920" cy="4608512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ru-RU" sz="800" dirty="0" smtClean="0"/>
          </a:p>
          <a:p>
            <a:pPr marL="0" indent="0">
              <a:buNone/>
            </a:pPr>
            <a:endParaRPr lang="ru-RU" sz="800" dirty="0"/>
          </a:p>
          <a:p>
            <a:pPr marL="0" indent="0">
              <a:buNone/>
            </a:pPr>
            <a:r>
              <a:rPr lang="ru-RU" sz="1400" dirty="0"/>
              <a:t>Какой язык изучать вторым по счёту, в каждой школе решается индивидуально</a:t>
            </a:r>
            <a:r>
              <a:rPr lang="ru-RU" sz="1400" dirty="0" smtClean="0"/>
              <a:t>,</a:t>
            </a:r>
            <a:r>
              <a:rPr lang="ru-RU" sz="1400" dirty="0"/>
              <a:t> В основном, конечно, выбираются немецкий, английский и французский языки</a:t>
            </a:r>
            <a:r>
              <a:rPr lang="ru-RU" sz="1400" dirty="0" smtClean="0"/>
              <a:t>.</a:t>
            </a:r>
          </a:p>
          <a:p>
            <a:pPr marL="0" indent="0">
              <a:buNone/>
            </a:pPr>
            <a:endParaRPr lang="ru-RU" sz="1400" dirty="0"/>
          </a:p>
          <a:p>
            <a:pPr marL="0" indent="0">
              <a:buNone/>
            </a:pPr>
            <a:r>
              <a:rPr lang="ru-RU" sz="1400" dirty="0"/>
              <a:t>В</a:t>
            </a:r>
            <a:r>
              <a:rPr lang="ru-RU" sz="1400" dirty="0" smtClean="0"/>
              <a:t>ыбор </a:t>
            </a:r>
            <a:r>
              <a:rPr lang="ru-RU" sz="1400" dirty="0"/>
              <a:t>для изучения второго иностранного </a:t>
            </a:r>
            <a:r>
              <a:rPr lang="ru-RU" sz="1400" dirty="0" smtClean="0"/>
              <a:t> языка ограничен. Возможно</a:t>
            </a:r>
            <a:r>
              <a:rPr lang="ru-RU" sz="1400" dirty="0"/>
              <a:t>, кому-то захочется </a:t>
            </a:r>
            <a:r>
              <a:rPr lang="ru-RU" sz="1400" dirty="0" smtClean="0"/>
              <a:t>изучать китайский </a:t>
            </a:r>
            <a:r>
              <a:rPr lang="ru-RU" sz="1400" dirty="0"/>
              <a:t>или японский, однако, соответствующих ресурсов у большинства регионов просто нет.</a:t>
            </a:r>
          </a:p>
          <a:p>
            <a:endParaRPr lang="ru-RU" sz="1400" dirty="0"/>
          </a:p>
          <a:p>
            <a:pPr marL="0" indent="0">
              <a:buNone/>
            </a:pPr>
            <a:endParaRPr lang="ru-RU" sz="800" dirty="0" smtClean="0"/>
          </a:p>
        </p:txBody>
      </p:sp>
      <p:pic>
        <p:nvPicPr>
          <p:cNvPr id="9" name="Рисунок 8" descr="Людям, знающим несколько языков, свойственно более гибкое мышление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140968"/>
            <a:ext cx="4392488" cy="295232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Объект 6"/>
          <p:cNvSpPr>
            <a:spLocks noGrp="1"/>
          </p:cNvSpPr>
          <p:nvPr>
            <p:ph sz="quarter" idx="4"/>
          </p:nvPr>
        </p:nvSpPr>
        <p:spPr>
          <a:xfrm flipV="1">
            <a:off x="4355976" y="3356992"/>
            <a:ext cx="4392488" cy="7200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947436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841624" cy="5418928"/>
          </a:xfrm>
        </p:spPr>
        <p:txBody>
          <a:bodyPr>
            <a:normAutofit/>
          </a:bodyPr>
          <a:lstStyle/>
          <a:p>
            <a:endParaRPr lang="ru-RU" sz="1700" dirty="0" smtClean="0"/>
          </a:p>
          <a:p>
            <a:endParaRPr lang="ru-RU" sz="1700" dirty="0"/>
          </a:p>
          <a:p>
            <a:endParaRPr lang="ru-RU" sz="1700" dirty="0" smtClean="0"/>
          </a:p>
          <a:p>
            <a:endParaRPr lang="ru-RU" sz="1700" dirty="0"/>
          </a:p>
          <a:p>
            <a:endParaRPr lang="ru-RU" sz="1700" dirty="0" smtClean="0"/>
          </a:p>
          <a:p>
            <a:endParaRPr lang="ru-RU" sz="1700" dirty="0" smtClean="0"/>
          </a:p>
          <a:p>
            <a:endParaRPr lang="ru-RU" sz="1700" dirty="0"/>
          </a:p>
          <a:p>
            <a:endParaRPr lang="ru-RU" sz="1800" dirty="0" smtClean="0"/>
          </a:p>
          <a:p>
            <a:r>
              <a:rPr lang="ru-RU" sz="1600" dirty="0" smtClean="0"/>
              <a:t>Нужны </a:t>
            </a:r>
            <a:r>
              <a:rPr lang="ru-RU" sz="1600" dirty="0"/>
              <a:t>кабинеты, которых и так во многих школах не хватает, и занятия ведутся в две смены.  </a:t>
            </a:r>
            <a:endParaRPr lang="ru-RU" sz="1600" dirty="0" smtClean="0"/>
          </a:p>
          <a:p>
            <a:r>
              <a:rPr lang="ru-RU" sz="1600" dirty="0" smtClean="0"/>
              <a:t>Нужны </a:t>
            </a:r>
            <a:r>
              <a:rPr lang="ru-RU" sz="1600" dirty="0"/>
              <a:t>новые учебники, методическая литература. Материальная база в плане учебников и учебных пособий еще не создана под изучение в школе двух иностранных языков. </a:t>
            </a:r>
          </a:p>
          <a:p>
            <a:endParaRPr lang="ru-RU" sz="18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dirty="0" smtClean="0"/>
              <a:t>И </a:t>
            </a:r>
            <a:r>
              <a:rPr lang="ru-RU" sz="1600" dirty="0"/>
              <a:t>ещё.  Всем известно, что после школы во многих вузах и техникумах изучается только один иностранный язык. Следовательно, надо развивать изучение двух языков и в этих учебных заведениях, чтобы немалые деньги, потраченные на изучение детьми второго иностранного языка в школе не были пущены на ветер.</a:t>
            </a:r>
          </a:p>
          <a:p>
            <a:endParaRPr lang="ru-RU" sz="1600" dirty="0"/>
          </a:p>
        </p:txBody>
      </p:sp>
      <p:pic>
        <p:nvPicPr>
          <p:cNvPr id="5" name="Рисунок 4" descr="F:\P111031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15" y="548680"/>
            <a:ext cx="3722069" cy="216024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://skidkoman.com.ua/img/lib/image/smartfffff11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501008"/>
            <a:ext cx="4464496" cy="23762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60879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7584" y="404664"/>
            <a:ext cx="7848872" cy="720081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>Пути решения проблем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539552" y="1216299"/>
            <a:ext cx="4032448" cy="4588965"/>
          </a:xfrm>
        </p:spPr>
        <p:txBody>
          <a:bodyPr>
            <a:normAutofit/>
          </a:bodyPr>
          <a:lstStyle/>
          <a:p>
            <a:r>
              <a:rPr lang="ru-RU" sz="1400" dirty="0" smtClean="0"/>
              <a:t>Необходимо определить базовый уровень знаний по каждому предмету, нужный обычному школьнику, отбросив лишнее.</a:t>
            </a:r>
          </a:p>
          <a:p>
            <a:endParaRPr lang="ru-RU" sz="1400" dirty="0" smtClean="0"/>
          </a:p>
          <a:p>
            <a:endParaRPr lang="ru-RU" sz="1400" dirty="0" smtClean="0"/>
          </a:p>
          <a:p>
            <a:endParaRPr lang="ru-RU" sz="1400" dirty="0" smtClean="0"/>
          </a:p>
          <a:p>
            <a:endParaRPr lang="ru-RU" sz="1400" dirty="0" smtClean="0"/>
          </a:p>
          <a:p>
            <a:endParaRPr lang="ru-RU" sz="1400" dirty="0" smtClean="0"/>
          </a:p>
          <a:p>
            <a:endParaRPr lang="ru-RU" sz="1400" dirty="0" smtClean="0"/>
          </a:p>
          <a:p>
            <a:r>
              <a:rPr lang="ru-RU" sz="1400" dirty="0" smtClean="0"/>
              <a:t>Создать в школах материальную базу, приобрести необходимую литературу и учебные пособия.</a:t>
            </a:r>
          </a:p>
          <a:p>
            <a:endParaRPr lang="ru-RU" sz="1400" dirty="0" smtClean="0"/>
          </a:p>
          <a:p>
            <a:r>
              <a:rPr lang="ru-RU" sz="1400" dirty="0" smtClean="0"/>
              <a:t>. </a:t>
            </a:r>
            <a:endParaRPr lang="ru-RU" sz="1400" dirty="0"/>
          </a:p>
          <a:p>
            <a:endParaRPr lang="ru-RU" sz="1400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211960" y="1447800"/>
            <a:ext cx="4372129" cy="4429472"/>
          </a:xfrm>
        </p:spPr>
        <p:txBody>
          <a:bodyPr>
            <a:normAutofit/>
          </a:bodyPr>
          <a:lstStyle/>
          <a:p>
            <a:endParaRPr lang="ru-RU" sz="1200" dirty="0" smtClean="0"/>
          </a:p>
          <a:p>
            <a:endParaRPr lang="ru-RU" sz="1200" dirty="0"/>
          </a:p>
          <a:p>
            <a:endParaRPr lang="ru-RU" sz="1200" dirty="0" smtClean="0"/>
          </a:p>
          <a:p>
            <a:endParaRPr lang="ru-RU" sz="1200" dirty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r>
              <a:rPr lang="ru-RU" sz="1200" dirty="0" smtClean="0"/>
              <a:t>Интерес </a:t>
            </a:r>
            <a:r>
              <a:rPr lang="ru-RU" sz="1200" dirty="0"/>
              <a:t>к предмету напрямую зависит от личностных и профессиональных качеств учителя, и этот момент нельзя не учитывать.  Как же мотивировать детей? </a:t>
            </a:r>
            <a:r>
              <a:rPr lang="ru-RU" sz="1200" dirty="0" smtClean="0"/>
              <a:t>В  </a:t>
            </a:r>
            <a:r>
              <a:rPr lang="ru-RU" sz="1200" dirty="0"/>
              <a:t>первую очередь – интересными </a:t>
            </a:r>
            <a:r>
              <a:rPr lang="ru-RU" sz="1200" dirty="0" smtClean="0"/>
              <a:t>уроками</a:t>
            </a:r>
          </a:p>
          <a:p>
            <a:endParaRPr lang="ru-RU" sz="1200" dirty="0" smtClean="0"/>
          </a:p>
          <a:p>
            <a:endParaRPr lang="ru-RU" sz="1200" dirty="0"/>
          </a:p>
        </p:txBody>
      </p:sp>
      <p:pic>
        <p:nvPicPr>
          <p:cNvPr id="1026" name="Picture 2" descr="F:\изучение второго иностранного языка\ученик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7272" y="2276872"/>
            <a:ext cx="1905000" cy="125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изучение второго иностранного языка\учебники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509120"/>
            <a:ext cx="3456384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изучение второго иностранного языка\учитель 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137" y="1216299"/>
            <a:ext cx="3260663" cy="1800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F:\изучение второго иностранного языка\учитель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081192"/>
            <a:ext cx="3015375" cy="2002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1995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692" y="476672"/>
            <a:ext cx="8069232" cy="545306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</a:rPr>
              <a:t>Помощь родителей</a:t>
            </a:r>
            <a:endParaRPr lang="ru-RU" sz="3200" dirty="0">
              <a:solidFill>
                <a:srgbClr val="0070C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572000" y="1268760"/>
            <a:ext cx="4012089" cy="3669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600" smtClean="0"/>
              <a:t>Очень </a:t>
            </a:r>
            <a:r>
              <a:rPr lang="ru-RU" sz="1600" dirty="0"/>
              <a:t>важно, чтобы ребенок видел, что этот язык – средство общения многих людей, а не только предмет в школе</a:t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2"/>
          </p:nvPr>
        </p:nvSpPr>
        <p:spPr>
          <a:xfrm>
            <a:off x="467544" y="1447800"/>
            <a:ext cx="4464496" cy="5005536"/>
          </a:xfrm>
        </p:spPr>
        <p:txBody>
          <a:bodyPr>
            <a:normAutofit fontScale="32500" lnSpcReduction="20000"/>
          </a:bodyPr>
          <a:lstStyle/>
          <a:p>
            <a:endParaRPr lang="ru-RU" dirty="0" smtClean="0"/>
          </a:p>
          <a:p>
            <a:endParaRPr lang="ru-RU" dirty="0"/>
          </a:p>
          <a:p>
            <a:pPr algn="ctr"/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sz="3500" dirty="0" smtClean="0"/>
          </a:p>
          <a:p>
            <a:endParaRPr lang="ru-RU" sz="3500" dirty="0"/>
          </a:p>
          <a:p>
            <a:endParaRPr lang="ru-RU" sz="3500" dirty="0" smtClean="0"/>
          </a:p>
          <a:p>
            <a:pPr marL="0" indent="0">
              <a:buNone/>
            </a:pPr>
            <a:r>
              <a:rPr lang="ru-RU" sz="4900" dirty="0" smtClean="0"/>
              <a:t>Родители должны </a:t>
            </a:r>
            <a:r>
              <a:rPr lang="ru-RU" sz="4900" dirty="0"/>
              <a:t>поддерживать  интерес своих детей к изучению иностранных языков – поощрять участие ребенка в соответствующих мероприятиях, проводимых внутри школы   </a:t>
            </a:r>
            <a:r>
              <a:rPr lang="ru-RU" sz="4900" dirty="0" smtClean="0"/>
              <a:t> </a:t>
            </a:r>
            <a:r>
              <a:rPr lang="ru-RU" sz="4900" dirty="0"/>
              <a:t>( конкурсы, олимпиады, концерты на иностранном языке, школьные обмены, издание школьной газеты на разных языках, различные разговорные клубы, кружки и прочее). </a:t>
            </a:r>
          </a:p>
          <a:p>
            <a:pPr marL="0" indent="0">
              <a:buNone/>
            </a:pPr>
            <a:r>
              <a:rPr lang="ru-RU" sz="4900" dirty="0"/>
              <a:t> </a:t>
            </a:r>
          </a:p>
          <a:p>
            <a:endParaRPr lang="ru-RU" dirty="0"/>
          </a:p>
        </p:txBody>
      </p:sp>
      <p:pic>
        <p:nvPicPr>
          <p:cNvPr id="2051" name="Picture 3" descr="F:\изучение второго иностранного языка\родители 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24744"/>
            <a:ext cx="3384376" cy="2126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F:\изучение второго иностранного языка\родители 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996952"/>
            <a:ext cx="396044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3727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755576" y="6525344"/>
            <a:ext cx="7931224" cy="7200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698848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0070C0"/>
                </a:solidFill>
              </a:rPr>
              <a:t> </a:t>
            </a:r>
            <a:r>
              <a:rPr lang="ru-RU" sz="2000" b="1" dirty="0" smtClean="0">
                <a:solidFill>
                  <a:srgbClr val="0070C0"/>
                </a:solidFill>
              </a:rPr>
              <a:t>В Кировской области учителя иностранных языков к нововведению готовы</a:t>
            </a:r>
            <a:r>
              <a:rPr lang="ru-RU" sz="2000" dirty="0" smtClean="0">
                <a:solidFill>
                  <a:srgbClr val="0070C0"/>
                </a:solidFill>
              </a:rPr>
              <a:t/>
            </a:r>
            <a:br>
              <a:rPr lang="ru-RU" sz="2000" dirty="0" smtClean="0">
                <a:solidFill>
                  <a:srgbClr val="0070C0"/>
                </a:solidFill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 descr="Второй иностранный язык скоро станет обязательным во всех российских школах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3480" y="1484784"/>
            <a:ext cx="3024336" cy="252028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95536" y="4176100"/>
            <a:ext cx="835292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dirty="0"/>
              <a:t>ЕЛЕНА ИЗМАЙЛОВА, ПРОРЕКТОР ПО </a:t>
            </a:r>
            <a:r>
              <a:rPr lang="ru-RU" sz="1100" dirty="0" smtClean="0"/>
              <a:t>НАУЧНОЙ </a:t>
            </a:r>
            <a:r>
              <a:rPr lang="ru-RU" sz="1100" dirty="0"/>
              <a:t>И ИННОВАЦИОННОЙ РАБОТЕ ИРО КИРОВСКОЙ </a:t>
            </a:r>
            <a:r>
              <a:rPr lang="ru-RU" sz="1200" dirty="0" smtClean="0"/>
              <a:t>ОБЛАСТИ</a:t>
            </a:r>
          </a:p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«</a:t>
            </a:r>
            <a:r>
              <a:rPr lang="ru-RU" sz="2000" b="1" dirty="0">
                <a:solidFill>
                  <a:srgbClr val="C00000"/>
                </a:solidFill>
              </a:rPr>
              <a:t>У нас такие творческие учителя в наших школах работают, они заинтересованы</a:t>
            </a:r>
            <a:r>
              <a:rPr lang="ru-RU" b="1" dirty="0">
                <a:solidFill>
                  <a:srgbClr val="C00000"/>
                </a:solidFill>
              </a:rPr>
              <a:t>, проявляют инициативу и сами предлагают интересные мероприятия, уроки, мастер-классы, мы надеемся, что педагогическим работникам Кировской области будет очень интересно участвовать в этом проекте».</a:t>
            </a:r>
            <a:r>
              <a:rPr lang="ru-RU" dirty="0">
                <a:solidFill>
                  <a:srgbClr val="C00000"/>
                </a:solidFill>
              </a:rPr>
              <a:t/>
            </a:r>
            <a:br>
              <a:rPr lang="ru-RU" dirty="0">
                <a:solidFill>
                  <a:srgbClr val="C00000"/>
                </a:solidFill>
              </a:rPr>
            </a:br>
            <a:r>
              <a:rPr lang="ru-RU" dirty="0">
                <a:solidFill>
                  <a:srgbClr val="C00000"/>
                </a:solidFill>
              </a:rPr>
              <a:t/>
            </a:r>
            <a:br>
              <a:rPr lang="ru-RU" dirty="0">
                <a:solidFill>
                  <a:srgbClr val="C00000"/>
                </a:solidFill>
              </a:rPr>
            </a:br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045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373216"/>
            <a:ext cx="8183880" cy="115212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Дорогу осилит идущий</a:t>
            </a:r>
            <a:r>
              <a:rPr lang="ru-RU" dirty="0" smtClean="0"/>
              <a:t>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60648"/>
            <a:ext cx="8291264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Вывод</a:t>
            </a:r>
            <a:r>
              <a:rPr lang="ru-RU" dirty="0" smtClean="0">
                <a:solidFill>
                  <a:srgbClr val="0070C0"/>
                </a:solidFill>
              </a:rPr>
              <a:t>: </a:t>
            </a:r>
          </a:p>
          <a:p>
            <a:pPr lvl="1"/>
            <a:r>
              <a:rPr lang="ru-RU" sz="2000" b="1" dirty="0" smtClean="0">
                <a:solidFill>
                  <a:srgbClr val="C00000"/>
                </a:solidFill>
              </a:rPr>
              <a:t>Введение </a:t>
            </a:r>
            <a:r>
              <a:rPr lang="ru-RU" sz="2000" b="1" dirty="0">
                <a:solidFill>
                  <a:srgbClr val="C00000"/>
                </a:solidFill>
              </a:rPr>
              <a:t>второго иностранного языка в школе будет полезным для </a:t>
            </a:r>
            <a:r>
              <a:rPr lang="ru-RU" sz="2000" b="1" dirty="0" smtClean="0">
                <a:solidFill>
                  <a:srgbClr val="C00000"/>
                </a:solidFill>
              </a:rPr>
              <a:t>учеников, как для общего интеллектуального развития, так и с точки зрения приобщения к культурам других народов.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rgbClr val="0070C0"/>
                </a:solidFill>
              </a:rPr>
              <a:t>Успех </a:t>
            </a:r>
            <a:r>
              <a:rPr lang="ru-RU" sz="2000" dirty="0">
                <a:solidFill>
                  <a:srgbClr val="0070C0"/>
                </a:solidFill>
              </a:rPr>
              <a:t>приходит не от ухода от проблем</a:t>
            </a:r>
            <a:r>
              <a:rPr lang="ru-RU" sz="2000" dirty="0" smtClean="0">
                <a:solidFill>
                  <a:srgbClr val="0070C0"/>
                </a:solidFill>
              </a:rPr>
              <a:t>,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rgbClr val="0070C0"/>
                </a:solidFill>
              </a:rPr>
              <a:t> </a:t>
            </a:r>
            <a:r>
              <a:rPr lang="ru-RU" sz="2000" dirty="0">
                <a:solidFill>
                  <a:srgbClr val="0070C0"/>
                </a:solidFill>
              </a:rPr>
              <a:t>а благодаря их решению. </a:t>
            </a:r>
            <a:endParaRPr lang="ru-RU" sz="20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ru-RU" sz="2000" dirty="0" smtClean="0">
                <a:solidFill>
                  <a:srgbClr val="0070C0"/>
                </a:solidFill>
              </a:rPr>
              <a:t>Мы </a:t>
            </a:r>
            <a:r>
              <a:rPr lang="ru-RU" sz="2000" dirty="0">
                <a:solidFill>
                  <a:srgbClr val="0070C0"/>
                </a:solidFill>
              </a:rPr>
              <a:t>можем все, на что решимся</a:t>
            </a:r>
            <a:r>
              <a:rPr lang="ru-RU" sz="2000" dirty="0" smtClean="0">
                <a:solidFill>
                  <a:srgbClr val="0070C0"/>
                </a:solidFill>
              </a:rPr>
              <a:t>.</a:t>
            </a:r>
          </a:p>
          <a:p>
            <a:endParaRPr lang="ru-RU" sz="2000" dirty="0" smtClean="0">
              <a:solidFill>
                <a:srgbClr val="0070C0"/>
              </a:solidFill>
            </a:endParaRPr>
          </a:p>
          <a:p>
            <a:endParaRPr lang="ru-RU" sz="2000" dirty="0">
              <a:solidFill>
                <a:srgbClr val="0070C0"/>
              </a:solidFill>
            </a:endParaRPr>
          </a:p>
          <a:p>
            <a:endParaRPr lang="ru-RU" sz="2000" dirty="0"/>
          </a:p>
        </p:txBody>
      </p:sp>
      <p:pic>
        <p:nvPicPr>
          <p:cNvPr id="1026" name="Picture 2" descr="F:\изучение второго иностранного языка\ученики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060848"/>
            <a:ext cx="2742509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изучение второго иностранного языка\ученики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140968"/>
            <a:ext cx="5354126" cy="2778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8629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1436</TotalTime>
  <Words>1511</Words>
  <Application>Microsoft Office PowerPoint</Application>
  <PresentationFormat>Экран (4:3)</PresentationFormat>
  <Paragraphs>242</Paragraphs>
  <Slides>25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Аспект</vt:lpstr>
      <vt:lpstr>Второму иностранному языку в школе — да! </vt:lpstr>
      <vt:lpstr>Язык — это среда, в которой объединяются «Я» и мир. </vt:lpstr>
      <vt:lpstr>Презентация PowerPoint</vt:lpstr>
      <vt:lpstr>Презентация PowerPoint</vt:lpstr>
      <vt:lpstr>Все чаще при приеме на работу знание английского даже не обсуждается, работодатель требует также знание второго языка. Например, второй по популярности язык в Европе немецкий считается языком банков и техники</vt:lpstr>
      <vt:lpstr>     Занятия иностранными языками имеют не только обучающую цель, но и развивающую – тренируют память, расширяют кругозор, знакомят с иной культурой. Поэтому даже если этот язык ребенок не будет использовать в будущем, уроки второго языка не окажутся бесполезными  </vt:lpstr>
      <vt:lpstr>Презентация PowerPoint</vt:lpstr>
      <vt:lpstr>Презентация PowerPoint</vt:lpstr>
      <vt:lpstr>Учёные о пользе изучения нескольких иностранных языков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Ученики нашей школы изучают немецкий в 6, 7 и 8 классе</vt:lpstr>
      <vt:lpstr>Презентация PowerPoint</vt:lpstr>
      <vt:lpstr>Презентация PowerPoint</vt:lpstr>
      <vt:lpstr>Презентация PowerPoint</vt:lpstr>
      <vt:lpstr>В СМИ активно  обсуждаются плюсы и минусы изучения второго иностранного языка в школе.  Многие родители с энтузиазмом поддерживают эту идею.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Дорогу осилит идущий!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Второму иностранному языку в школе — да!</dc:title>
  <dc:creator>PK</dc:creator>
  <cp:lastModifiedBy>DD</cp:lastModifiedBy>
  <cp:revision>103</cp:revision>
  <dcterms:created xsi:type="dcterms:W3CDTF">2018-11-15T15:15:47Z</dcterms:created>
  <dcterms:modified xsi:type="dcterms:W3CDTF">2018-11-25T19:15:04Z</dcterms:modified>
</cp:coreProperties>
</file>