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3" r:id="rId3"/>
    <p:sldId id="264" r:id="rId4"/>
    <p:sldId id="265" r:id="rId5"/>
    <p:sldId id="266" r:id="rId6"/>
    <p:sldId id="267" r:id="rId7"/>
    <p:sldId id="268" r:id="rId8"/>
    <p:sldId id="269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9" d="100"/>
          <a:sy n="39" d="100"/>
        </p:scale>
        <p:origin x="-138" y="-6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97ECF2C-CA7F-3410-EC33-08DE25D00B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31834AB-FCC8-E87E-4C85-7D40295727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10D888F-D9BA-AC95-40D9-EFE0E6394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56AAE20-1ED9-8C39-D885-3B250D764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C752FE3-9E8A-6877-F16E-36F8DB1A9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575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AA66336-CF7E-9450-DE13-01CF89447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8A05790-DEDB-CED0-2157-602A2D864C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D1FA9E8-780D-74A6-FB57-B273665AD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7248234-F0C0-E5CA-CCE1-6C39FCE98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4962974-26C1-9F1E-BED2-24D83A1D1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880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0D2C52-A75E-A1E4-3053-41729B169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89DF895-75BA-D911-E3B8-342918E79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D62477E-96CA-AFAC-6F61-CEFF6CF1A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756FCBC-ACFB-F73C-0E10-3F2593F28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651E2D1-6ED7-8822-4A25-41760E1B0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214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47F9513-D4A0-90D5-A69C-45FC71034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2D37334-CA19-01B7-DC0F-0E582FFDF3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7B393D5-99E7-BC87-DD60-83A6FB076A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FBF75B3-25A5-CC1E-B350-6B0A55C5A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36515AE-5575-AB11-55DB-D77833D88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4762BED-05E4-168E-0216-21535FA25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731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E94E3C-4CA4-AC5B-6A42-23FEDF57E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9BE15C2-A7F6-C9BC-F645-1BCDDFA88A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9EC0A94-0493-22BA-F4A8-E6A510B20D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BF7F5C32-84ED-3BD6-CC5F-0F281D6E55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07152002-444B-73F0-5F21-968D9478AE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05FD380B-EEE2-F222-F083-7808AD8B5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1EB66798-2A35-AA7C-99F5-8F9B7B784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DFBED6CC-1B8D-AA58-06E5-69C50799C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822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8477AF2-472C-91D3-61DC-63286B6E1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68117DF-4DEB-5C67-F01B-878E45A8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5CA38B0-CAF5-A165-56C4-5AFF18EC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0A3DB87-C1DA-47D6-74D8-DA1B91FEC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197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66587E71-86E5-B117-72B4-34DB62D99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2C16194-2BF8-7FDB-CF34-A619AD788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44CFFB2-B379-EF07-F2DF-A23836045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917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77D699-7D46-1B68-26F5-E27361C76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9C40C4E-3DE7-5AA9-6188-B9525EC9D5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95203C1-A753-FA0A-0C05-6E5EC32EA4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2F368D8-E0A6-7BC2-4777-226A798D0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7F4E4E6-ED3B-488F-235B-06A652F32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D344E4C-9C34-5F43-3A42-7ED94F377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81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943781D-9527-6DA8-4668-30F0DCA7A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C9E8EBDF-C945-DBFA-68B3-B3C2C37572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75A0D05-2B10-234B-2DA5-C928332616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8C91EEF-5C97-83D2-908C-AF4286191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6F85CBC5-A53C-0559-1E0E-6993F88A0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D1800C2-0C34-51BF-EBAE-8DEABB886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466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DE69C60-2B7E-B1B6-D905-C2797E9E2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293E0B5-3442-2380-B946-8CD91547F4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A5F2641-8C63-C799-3570-8CD6B5921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F4F9D2B-7F4F-8418-2CD6-8FAFB0628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E6DCBB7-A525-8A60-615C-9A8BD587F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600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B509B876-0C45-B2A5-84BC-5493E012AF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F2F9C181-9337-8F74-DCA4-F0FF52B1B0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E4E1BC3-720C-3A30-2CA0-BA4EDFF87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5A1C681-A619-553D-3225-D7D5F6788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BD56188-9D8A-3161-9AF3-023C309B5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299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D646326-5B35-ED71-278F-7683CC280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3FE4350-6D75-973C-06DA-D8D6615E8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94B394D-BC7F-BFBC-9883-910EA7CFC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CED70-8175-4B96-B687-9FA242C2C73C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C913845-AD8A-4733-383E-8ECCF8C985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58F67AE-0739-584C-8B83-2B1F2A9B01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9F980-6E49-4D4C-87DA-0E3295CB13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138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90F55B3-2025-B63C-83C3-20E539899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894348D6-C748-5439-21B1-9A6B11748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7" y="0"/>
            <a:ext cx="121778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20E82DC-953D-46E6-6F53-FD706BFD8B5D}"/>
              </a:ext>
            </a:extLst>
          </p:cNvPr>
          <p:cNvSpPr txBox="1"/>
          <p:nvPr/>
        </p:nvSpPr>
        <p:spPr>
          <a:xfrm>
            <a:off x="479810" y="2235452"/>
            <a:ext cx="11246485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Обобщение педагогического опыта воспитателя ДОУ по теме:</a:t>
            </a:r>
          </a:p>
          <a:p>
            <a:pPr algn="ctr"/>
            <a:endParaRPr lang="ru-RU" sz="5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algn="ctr"/>
            <a:endParaRPr lang="ru-RU" sz="10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Развитие творческих способностей детей с ОВЗ </a:t>
            </a:r>
            <a:r>
              <a:rPr lang="ru-RU" sz="3600" b="1" dirty="0" smtClean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        с </a:t>
            </a:r>
            <a:r>
              <a:rPr lang="ru-RU" sz="36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применением нетрадиционных форм рисования»</a:t>
            </a:r>
            <a:endParaRPr lang="ru-RU" sz="28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C1AF98A-AD79-60E2-D186-E6E1DEF795BB}"/>
              </a:ext>
            </a:extLst>
          </p:cNvPr>
          <p:cNvSpPr txBox="1"/>
          <p:nvPr/>
        </p:nvSpPr>
        <p:spPr>
          <a:xfrm>
            <a:off x="7191632" y="5101313"/>
            <a:ext cx="40279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</a:p>
          <a:p>
            <a:r>
              <a:rPr lang="ru-RU" sz="2000" b="1" dirty="0" err="1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Билаш</a:t>
            </a:r>
            <a:r>
              <a:rPr lang="ru-RU" sz="20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Людмила Викторовна</a:t>
            </a:r>
            <a:endParaRPr lang="ru-RU" sz="2000" b="1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97211" y="472881"/>
            <a:ext cx="882236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3300"/>
                </a:solidFill>
                <a:latin typeface="Bahnschrift" pitchFamily="34" charset="0"/>
                <a:cs typeface="Times New Roman" pitchFamily="18" charset="0"/>
              </a:rPr>
              <a:t>Государственное казенное дошкольное образовательное учреждение "Детский сад № 125 "Аленький цветочек" комбинированного вида городского округа Мариуполь" Донецкой Народной </a:t>
            </a:r>
            <a:r>
              <a:rPr lang="ru-RU" sz="2000" b="1" dirty="0" smtClean="0">
                <a:solidFill>
                  <a:srgbClr val="003300"/>
                </a:solidFill>
                <a:latin typeface="Bahnschrift" pitchFamily="34" charset="0"/>
                <a:cs typeface="Times New Roman" pitchFamily="18" charset="0"/>
              </a:rPr>
              <a:t>Республики</a:t>
            </a:r>
            <a:endParaRPr lang="ru-RU" sz="2000" b="1" dirty="0">
              <a:solidFill>
                <a:srgbClr val="003300"/>
              </a:solidFill>
              <a:latin typeface="Bahnschrift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846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9559D97-2C9C-DD39-0323-ABED02F63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A68FF347-331D-824C-E4F5-E44034698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7" y="0"/>
            <a:ext cx="121778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DFD41D7-05C3-6E2B-6006-D5F0FF29C4D0}"/>
              </a:ext>
            </a:extLst>
          </p:cNvPr>
          <p:cNvSpPr txBox="1"/>
          <p:nvPr/>
        </p:nvSpPr>
        <p:spPr>
          <a:xfrm>
            <a:off x="2940908" y="216629"/>
            <a:ext cx="7834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 ПЕРСПЕКТИВНОСТЬ ОПЫТА</a:t>
            </a:r>
            <a:endParaRPr lang="x-none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x-none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608E956-0555-BDDB-CA4C-5BA4A3ED0B49}"/>
              </a:ext>
            </a:extLst>
          </p:cNvPr>
          <p:cNvSpPr txBox="1"/>
          <p:nvPr/>
        </p:nvSpPr>
        <p:spPr>
          <a:xfrm>
            <a:off x="2166567" y="849917"/>
            <a:ext cx="9566483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660033"/>
                </a:solidFill>
                <a:latin typeface="Bahnschrift" pitchFamily="34" charset="0"/>
                <a:cs typeface="Times New Roman" panose="02020603050405020304" pitchFamily="18" charset="0"/>
              </a:rPr>
              <a:t>     </a:t>
            </a:r>
            <a:r>
              <a:rPr lang="ru-RU" sz="22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На </a:t>
            </a:r>
            <a:r>
              <a:rPr lang="ru-RU" sz="22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занятиях, по изобразительной деятельности с использованием нетрадиционных техник, у детей с ОВЗ развивается ориентировочно – исследовательская деятельность, фантазия, память, эстетический вкус, познавательные способности, самостоятельность</a:t>
            </a:r>
            <a:r>
              <a:rPr lang="ru-RU" sz="2200" b="1" dirty="0" smtClean="0">
                <a:latin typeface="Bahnschrift" pitchFamily="34" charset="0"/>
                <a:cs typeface="Times New Roman" panose="02020603050405020304" pitchFamily="18" charset="0"/>
              </a:rPr>
              <a:t>.</a:t>
            </a:r>
            <a:endParaRPr lang="ru-RU" sz="1050" b="1" dirty="0">
              <a:latin typeface="Bahnschrift" pitchFamily="34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latin typeface="Bahnschrift" pitchFamily="34" charset="0"/>
                <a:cs typeface="Times New Roman" panose="02020603050405020304" pitchFamily="18" charset="0"/>
              </a:rPr>
              <a:t>     </a:t>
            </a:r>
            <a:r>
              <a:rPr lang="ru-RU" sz="2200" b="1" dirty="0" smtClean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Ребенок </a:t>
            </a:r>
            <a:r>
              <a:rPr lang="ru-RU" sz="2200" b="1" dirty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использует цвет как средство передачи настроения, экспериментирует (смешивает краску с мыльной пеной, на изображенный предмет цветными мелками наносит гуашь). При непосредственном контакте пальцев рук с краской дети познают ее свойства: густоту, твердость, вязкость. В изображении сказочных образов появляется умение передавать признаки необычности, сказочности.</a:t>
            </a:r>
          </a:p>
          <a:p>
            <a:r>
              <a:rPr lang="ru-RU" sz="2200" b="1" dirty="0" smtClean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     Данные </a:t>
            </a:r>
            <a:r>
              <a:rPr lang="ru-RU" sz="22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техники не утомляют дошкольников с ОВЗ, у них сохраняется высокая активность, работоспособность на протяжении всего времени, отведенного на выполнение задания. Для будущего наших детей это очень важно, так как время не стоит на одном месте, а движется вперед и поэтому нужно использовать новые развивающие технологии</a:t>
            </a:r>
            <a:endParaRPr lang="x-none" sz="22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x-none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071903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FBAB8D2-FE19-92D7-D220-4520D62F7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55C43B93-3158-FD3B-0866-3EE66FDBA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7" y="0"/>
            <a:ext cx="121778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42168AB-855A-B359-6074-61CDF14FD9AE}"/>
              </a:ext>
            </a:extLst>
          </p:cNvPr>
          <p:cNvSpPr txBox="1"/>
          <p:nvPr/>
        </p:nvSpPr>
        <p:spPr>
          <a:xfrm>
            <a:off x="5140411" y="356349"/>
            <a:ext cx="3187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НОВИЗНА ОПЫТА</a:t>
            </a:r>
            <a:endParaRPr lang="x-none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53D43AE-7594-3EAA-178D-1672BE22B2CF}"/>
              </a:ext>
            </a:extLst>
          </p:cNvPr>
          <p:cNvSpPr txBox="1"/>
          <p:nvPr/>
        </p:nvSpPr>
        <p:spPr>
          <a:xfrm>
            <a:off x="1804087" y="818014"/>
            <a:ext cx="1018196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Нетрадиционные техники рисования ранее использовались разрозненно, как отдельные элементы занятий по изобразительной деятельности. </a:t>
            </a:r>
            <a:r>
              <a:rPr lang="ru-RU" sz="20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х </a:t>
            </a:r>
            <a:r>
              <a:rPr lang="ru-RU" sz="20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использование возможно и необходимо взять за основу для организации творческой деятельности воспитанников с </a:t>
            </a:r>
            <a:r>
              <a:rPr lang="ru-RU" sz="2000" b="1" dirty="0" smtClean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ОВЗ.</a:t>
            </a:r>
          </a:p>
          <a:p>
            <a:endParaRPr lang="ru-RU" sz="6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Многие </a:t>
            </a:r>
            <a:r>
              <a:rPr lang="ru-RU" sz="20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виды нетрадиционного рисования способствуют повышению уровня развития </a:t>
            </a:r>
            <a:r>
              <a:rPr lang="ru-RU" sz="20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зрительно-моторной </a:t>
            </a:r>
            <a:r>
              <a:rPr lang="ru-RU" sz="20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координации. </a:t>
            </a:r>
            <a:r>
              <a:rPr lang="ru-RU" sz="20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Часто в</a:t>
            </a:r>
            <a:r>
              <a:rPr lang="ru-RU" sz="20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нимание детей с ОВЗ рассеянно </a:t>
            </a:r>
            <a:r>
              <a:rPr lang="ru-RU" sz="20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и крайне неустойчиво</a:t>
            </a:r>
            <a:r>
              <a:rPr lang="ru-RU" sz="20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, а </a:t>
            </a:r>
            <a:r>
              <a:rPr lang="ru-RU" sz="20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в процессе нетрадиционного рисования зона его активности сужается, уменьшается амплитуда </a:t>
            </a:r>
            <a:r>
              <a:rPr lang="ru-RU" sz="20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движений. Крупные </a:t>
            </a:r>
            <a:r>
              <a:rPr lang="ru-RU" sz="20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и неточные движения руками постепенно становятся более </a:t>
            </a:r>
            <a:r>
              <a:rPr lang="ru-RU" sz="20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точными</a:t>
            </a:r>
            <a:r>
              <a:rPr lang="ru-RU" sz="20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. </a:t>
            </a:r>
            <a:endParaRPr lang="ru-RU" sz="2000" b="1" dirty="0" smtClean="0">
              <a:solidFill>
                <a:srgbClr val="0033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endParaRPr lang="ru-RU" sz="1000" b="1" dirty="0" smtClean="0">
              <a:solidFill>
                <a:srgbClr val="0033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Нетрадиционные </a:t>
            </a:r>
            <a:r>
              <a:rPr lang="ru-RU" sz="2000" b="1" dirty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техники изображения способствуют развитию познавательной деятельности, коррекции психических процессов и личностной сферы дошкольников в целом. </a:t>
            </a:r>
            <a:endParaRPr lang="ru-RU" sz="2000" b="1" dirty="0" smtClean="0">
              <a:solidFill>
                <a:srgbClr val="C000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itchFamily="2" charset="2"/>
              <a:buChar char="Ø"/>
            </a:pPr>
            <a:endParaRPr lang="ru-RU" sz="1000" b="1" dirty="0">
              <a:solidFill>
                <a:srgbClr val="C000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660033"/>
                </a:solidFill>
                <a:latin typeface="Bahnschrift" pitchFamily="34" charset="0"/>
                <a:cs typeface="Times New Roman" panose="02020603050405020304" pitchFamily="18" charset="0"/>
              </a:rPr>
              <a:t>Занятия </a:t>
            </a:r>
            <a:r>
              <a:rPr lang="ru-RU" sz="2000" b="1" dirty="0">
                <a:solidFill>
                  <a:srgbClr val="660033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рисованием очень важны при подготовке ребенка к школьному обучению, благодаря рисуночной деятельности дети с ОВЗ учатся удерживать определенное положение корпуса, рук, наклон карандаша, кисти, регулировать размах, темп, силу нажима, укладываться в определенное время, оценивать работу, доводить начатое до конца.</a:t>
            </a:r>
            <a:endParaRPr lang="x-none" sz="2000" b="1" dirty="0">
              <a:solidFill>
                <a:srgbClr val="660033"/>
              </a:solidFill>
              <a:latin typeface="Bahnschrift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021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BF47517-2BBB-DF07-EDF8-8352B0DB2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A9550BB9-EB31-3A1D-20F1-BE85A8A18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7" y="0"/>
            <a:ext cx="121778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6DC183F-D9B7-E8CB-C9E8-0999FF24DFBE}"/>
              </a:ext>
            </a:extLst>
          </p:cNvPr>
          <p:cNvSpPr txBox="1"/>
          <p:nvPr/>
        </p:nvSpPr>
        <p:spPr>
          <a:xfrm>
            <a:off x="3558746" y="247136"/>
            <a:ext cx="7717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ТЕХНИКИ БЕСПРЕДМЕТНОГО РИСОВАНИЯ</a:t>
            </a:r>
            <a:endParaRPr lang="x-none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F68426D-F9AB-93EA-5536-B2D939204AB8}"/>
              </a:ext>
            </a:extLst>
          </p:cNvPr>
          <p:cNvSpPr txBox="1"/>
          <p:nvPr/>
        </p:nvSpPr>
        <p:spPr>
          <a:xfrm>
            <a:off x="2056987" y="1297972"/>
            <a:ext cx="404606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Монотипия</a:t>
            </a:r>
            <a:endParaRPr lang="x-none" sz="22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Печатание листьями</a:t>
            </a:r>
            <a:endParaRPr lang="x-none" sz="22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нитками</a:t>
            </a:r>
            <a:endParaRPr lang="x-none" sz="22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Печатание бумагой</a:t>
            </a:r>
            <a:endParaRPr lang="x-none" sz="22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мыльной пеной</a:t>
            </a:r>
            <a:endParaRPr lang="x-none" sz="22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методом </a:t>
            </a:r>
            <a:r>
              <a:rPr lang="ru-RU" sz="2200" b="1" dirty="0" smtClean="0">
                <a:solidFill>
                  <a:srgbClr val="002060"/>
                </a:solidFill>
                <a:latin typeface="Bahnschrift" pitchFamily="34" charset="0"/>
                <a:cs typeface="Times New Roman" panose="02020603050405020304" pitchFamily="18" charset="0"/>
              </a:rPr>
              <a:t>наката</a:t>
            </a:r>
            <a:endParaRPr lang="x-none" sz="22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F68426D-F9AB-93EA-5536-B2D939204AB8}"/>
              </a:ext>
            </a:extLst>
          </p:cNvPr>
          <p:cNvSpPr txBox="1"/>
          <p:nvPr/>
        </p:nvSpPr>
        <p:spPr>
          <a:xfrm>
            <a:off x="3163330" y="3519741"/>
            <a:ext cx="69445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x-none" sz="22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руками, ладонью, кулаком, пальцами</a:t>
            </a:r>
            <a:endParaRPr lang="x-none" sz="2200" b="1" dirty="0">
              <a:solidFill>
                <a:srgbClr val="C000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ногами</a:t>
            </a:r>
            <a:endParaRPr lang="x-none" sz="2200" b="1" dirty="0">
              <a:solidFill>
                <a:srgbClr val="C000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Мятый </a:t>
            </a:r>
            <a:r>
              <a:rPr lang="ru-RU" sz="2200" b="1" dirty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рисунок</a:t>
            </a:r>
            <a:endParaRPr lang="x-none" sz="2200" b="1" dirty="0">
              <a:solidFill>
                <a:srgbClr val="C000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по клейстер</a:t>
            </a:r>
            <a:endParaRPr lang="x-none" sz="2200" b="1" dirty="0">
              <a:solidFill>
                <a:srgbClr val="C000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по стеклу</a:t>
            </a:r>
            <a:endParaRPr lang="x-none" sz="2200" b="1" dirty="0">
              <a:solidFill>
                <a:srgbClr val="C000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методом тычка</a:t>
            </a:r>
            <a:endParaRPr lang="x-none" sz="2200" b="1" dirty="0">
              <a:solidFill>
                <a:srgbClr val="C000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C00000"/>
                </a:solidFill>
                <a:latin typeface="Bahnschrift" pitchFamily="34" charset="0"/>
                <a:cs typeface="Times New Roman" panose="02020603050405020304" pitchFamily="18" charset="0"/>
              </a:rPr>
              <a:t>Печатание спичечным коробком</a:t>
            </a:r>
            <a:endParaRPr lang="x-none" sz="2200" b="1" dirty="0">
              <a:solidFill>
                <a:srgbClr val="C00000"/>
              </a:solidFill>
              <a:latin typeface="Bahnschrift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F68426D-F9AB-93EA-5536-B2D939204AB8}"/>
              </a:ext>
            </a:extLst>
          </p:cNvPr>
          <p:cNvSpPr txBox="1"/>
          <p:nvPr/>
        </p:nvSpPr>
        <p:spPr>
          <a:xfrm>
            <a:off x="6895069" y="1286128"/>
            <a:ext cx="465772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</a:t>
            </a:r>
            <a:r>
              <a:rPr lang="ru-RU" sz="22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ребром картона</a:t>
            </a:r>
            <a:endParaRPr lang="x-none" sz="2200" b="1" dirty="0">
              <a:solidFill>
                <a:srgbClr val="0033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с помощью соли</a:t>
            </a:r>
            <a:endParaRPr lang="x-none" sz="2200" b="1" dirty="0">
              <a:solidFill>
                <a:srgbClr val="0033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методом напыления</a:t>
            </a:r>
            <a:endParaRPr lang="x-none" sz="2200" b="1" dirty="0">
              <a:solidFill>
                <a:srgbClr val="0033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кляксами</a:t>
            </a:r>
            <a:endParaRPr lang="x-none" sz="2200" b="1" dirty="0">
              <a:solidFill>
                <a:srgbClr val="0033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Клеевая </a:t>
            </a:r>
            <a:r>
              <a:rPr lang="ru-RU" sz="22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техника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Рисование </a:t>
            </a:r>
            <a:r>
              <a:rPr lang="ru-RU" sz="2200" b="1" dirty="0">
                <a:solidFill>
                  <a:srgbClr val="003300"/>
                </a:solidFill>
                <a:latin typeface="Bahnschrift" pitchFamily="34" charset="0"/>
                <a:cs typeface="Times New Roman" panose="02020603050405020304" pitchFamily="18" charset="0"/>
              </a:rPr>
              <a:t>по кругу</a:t>
            </a:r>
            <a:endParaRPr lang="x-none" sz="2200" b="1">
              <a:solidFill>
                <a:srgbClr val="003300"/>
              </a:solidFill>
              <a:latin typeface="Bahnschrift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x-none" sz="2200" b="1" dirty="0">
              <a:solidFill>
                <a:srgbClr val="002060"/>
              </a:solidFill>
              <a:latin typeface="Bahnschrift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265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C68E750-19FF-6D1E-CD44-5BBFA5ABB7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82952B6D-32EF-9DA0-BC4F-BF617AD76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7" y="0"/>
            <a:ext cx="121778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DC26330-57D2-C51D-9240-E296DA2EC5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979" y="310349"/>
            <a:ext cx="3613001" cy="27060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7BABB23-4283-B653-29A0-CD85ABB5CAC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331" y="1078064"/>
            <a:ext cx="3622346" cy="451470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6902CAC-18F8-2A7D-F281-A3FD164AC6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756" y="3335418"/>
            <a:ext cx="5655446" cy="31744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864980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364C4B-05F5-CFBA-482A-234FCAA8A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877FA638-B1F7-9705-11CE-810A8AD21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04" y="-28739"/>
            <a:ext cx="121778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4A13B73-A093-E27A-7351-1094E8A4D6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850" y="486325"/>
            <a:ext cx="3769793" cy="28234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94604D0-D45F-D5D3-E21C-B5F507029B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099" y="3539227"/>
            <a:ext cx="5114226" cy="29272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0C163F7-CA20-8655-E35C-AA20DF7BBF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913" y="1593896"/>
            <a:ext cx="3325351" cy="38906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37203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5CF6FFE-16A0-109F-9D2C-665053E3D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AFF8D414-652A-2989-4317-57551FD8B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7" y="0"/>
            <a:ext cx="121778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E6F049E-E46C-079C-8590-1172DC2C33BC}"/>
              </a:ext>
            </a:extLst>
          </p:cNvPr>
          <p:cNvSpPr txBox="1"/>
          <p:nvPr/>
        </p:nvSpPr>
        <p:spPr>
          <a:xfrm>
            <a:off x="5263979" y="514350"/>
            <a:ext cx="4277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x-none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5C2B79D-107D-1D42-909C-C71116573A15}"/>
              </a:ext>
            </a:extLst>
          </p:cNvPr>
          <p:cNvSpPr txBox="1"/>
          <p:nvPr/>
        </p:nvSpPr>
        <p:spPr>
          <a:xfrm>
            <a:off x="2100264" y="976015"/>
            <a:ext cx="961548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 algn="just">
              <a:buNone/>
            </a:pPr>
            <a:r>
              <a:rPr lang="ru-RU" sz="2000" b="1" dirty="0" smtClean="0">
                <a:solidFill>
                  <a:srgbClr val="660033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В </a:t>
            </a:r>
            <a:r>
              <a:rPr lang="ru-RU" sz="2000" b="1" dirty="0">
                <a:solidFill>
                  <a:srgbClr val="660033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процессе </a:t>
            </a:r>
            <a:r>
              <a:rPr lang="ru-RU" sz="2000" b="1" dirty="0" smtClean="0">
                <a:solidFill>
                  <a:srgbClr val="660033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творчества дети </a:t>
            </a:r>
            <a:r>
              <a:rPr lang="ru-RU" sz="2000" b="1" dirty="0" smtClean="0">
                <a:solidFill>
                  <a:srgbClr val="660033"/>
                </a:solidFill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 ОВЗ </a:t>
            </a:r>
            <a:r>
              <a:rPr lang="ru-RU" sz="2000" b="1" dirty="0" smtClean="0">
                <a:solidFill>
                  <a:srgbClr val="660033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научились </a:t>
            </a:r>
            <a:r>
              <a:rPr lang="ru-RU" sz="2000" b="1" dirty="0">
                <a:solidFill>
                  <a:srgbClr val="660033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создавать вещи своими руками, познали загадки, радости и разочарования созидания – все это важные составляющие процессы обучения и развития. </a:t>
            </a:r>
            <a:endParaRPr lang="ru-RU" sz="2000" b="1" dirty="0" smtClean="0">
              <a:solidFill>
                <a:srgbClr val="660033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000" b="1" dirty="0" smtClean="0">
                <a:solidFill>
                  <a:srgbClr val="00206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Творческий </a:t>
            </a:r>
            <a:r>
              <a:rPr lang="ru-RU" sz="2000" b="1" dirty="0">
                <a:solidFill>
                  <a:srgbClr val="00206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процесс научил детей исследовать, открывать и умело обращаться со своим миром. Большинство из нас уже забыло о той радости, которую нам приносило рисование в детстве, но она была – несомненно</a:t>
            </a:r>
            <a:r>
              <a:rPr lang="ru-RU" sz="2000" b="1" dirty="0">
                <a:solidFill>
                  <a:srgbClr val="C000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x-none" sz="1600" b="1" dirty="0">
              <a:solidFill>
                <a:srgbClr val="C0000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000" b="1" dirty="0" smtClean="0">
                <a:solidFill>
                  <a:srgbClr val="C000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Результат работы </a:t>
            </a:r>
            <a:r>
              <a:rPr lang="ru-RU" sz="2000" b="1" dirty="0" smtClean="0">
                <a:solidFill>
                  <a:srgbClr val="C00000"/>
                </a:solidFill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это </a:t>
            </a:r>
            <a:r>
              <a:rPr lang="ru-RU" sz="2000" b="1" dirty="0" smtClean="0">
                <a:solidFill>
                  <a:srgbClr val="C000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</a:t>
            </a:r>
            <a:r>
              <a:rPr lang="ru-RU" sz="2000" b="1" dirty="0">
                <a:solidFill>
                  <a:srgbClr val="C000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только процесс развития дошкольника во всех видах его творческой деятельности, но и сохранение навыков, которые помогут им в будущем совершенствовать их потенциальные </a:t>
            </a:r>
            <a:r>
              <a:rPr lang="ru-RU" sz="2000" b="1" dirty="0" smtClean="0">
                <a:solidFill>
                  <a:srgbClr val="C000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возможности</a:t>
            </a:r>
            <a:r>
              <a:rPr lang="ru-RU" sz="2000" b="1" dirty="0">
                <a:solidFill>
                  <a:srgbClr val="C00000"/>
                </a:solidFill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x-none" sz="1600" b="1" dirty="0">
              <a:solidFill>
                <a:srgbClr val="00206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000" b="1" dirty="0" smtClean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Таким </a:t>
            </a:r>
            <a:r>
              <a:rPr lang="ru-RU" sz="2000" b="1" dirty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образом, на основе проделанной работы </a:t>
            </a:r>
            <a:r>
              <a:rPr lang="ru-RU" sz="2000" b="1" dirty="0" smtClean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RU" sz="2000" b="1" dirty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детей возрос интерес к нетрадиционным техникам рисования. Дети стали творчески всматриваться в окружающий мир, находить разные оттенки, приобрели опыт эстетического восприятия. Они создают новое, оригинальное, проявляют творчество, фантазию, реализуют свой замысел, и самостоятельно находят средства для воплощения. Рисунки детей стали интереснее, содержательнее, замысел богаче. Шедевры живут, дышат, улыбаются, а главное, каждый рисунок кажется произведением искусств. Дети обрели уверенность в себе, </a:t>
            </a:r>
            <a:r>
              <a:rPr lang="ru-RU" sz="2000" b="1" dirty="0" smtClean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начали </a:t>
            </a:r>
            <a:r>
              <a:rPr lang="ru-RU" sz="2000" b="1" dirty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чувствовать себя маленькими художниками.</a:t>
            </a:r>
            <a:endParaRPr lang="x-none" sz="1600" b="1" dirty="0">
              <a:solidFill>
                <a:srgbClr val="00330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338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C1728BF-62B9-86FE-571B-1D7F985802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A7B8ABEE-45FD-3017-2C37-4773E22DD7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7" y="0"/>
            <a:ext cx="121778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438A069-61E9-A389-A0C1-3F7799610702}"/>
              </a:ext>
            </a:extLst>
          </p:cNvPr>
          <p:cNvSpPr txBox="1"/>
          <p:nvPr/>
        </p:nvSpPr>
        <p:spPr>
          <a:xfrm>
            <a:off x="2372497" y="301445"/>
            <a:ext cx="9257527" cy="5740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 algn="just">
              <a:buNone/>
            </a:pP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ДОСТИЖЕНИЯ ДЕТЕЙ</a:t>
            </a:r>
            <a:endParaRPr lang="x-none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x-none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400" b="1" u="sng" dirty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рамках </a:t>
            </a:r>
            <a:r>
              <a:rPr lang="ru-RU" sz="2400" b="1" u="sng" dirty="0" smtClean="0">
                <a:solidFill>
                  <a:srgbClr val="003300"/>
                </a:solidFill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ГК</a:t>
            </a:r>
            <a:r>
              <a:rPr lang="ru-RU" sz="2400" b="1" u="sng" dirty="0" smtClean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ДОУ</a:t>
            </a:r>
            <a:r>
              <a:rPr lang="ru-RU" sz="2400" b="1" u="sng" dirty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x-none" b="1" u="sng" dirty="0">
              <a:solidFill>
                <a:srgbClr val="00330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500" b="1" dirty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x-none" sz="300" b="1" dirty="0">
              <a:solidFill>
                <a:srgbClr val="00330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000" b="1" dirty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Конкурс детского изобразительного творчества “Моя любимая мамочка” (диплом за активное участие)</a:t>
            </a:r>
            <a:endParaRPr lang="x-none" sz="1600" b="1" dirty="0">
              <a:solidFill>
                <a:srgbClr val="00330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000" b="1" dirty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Выставка конкурс изобразительного искусства “Наши папы - бравые солдаты” (диплом за активное участие)</a:t>
            </a:r>
            <a:endParaRPr lang="x-none" sz="1600" b="1" dirty="0">
              <a:solidFill>
                <a:srgbClr val="00330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000" b="1" dirty="0">
                <a:solidFill>
                  <a:srgbClr val="00330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Конкурс фотогазет “Моя семья” посвященный Международному дню семьи (диплом в номинации “За оригинальность”)</a:t>
            </a:r>
            <a:endParaRPr lang="x-none" sz="1600" b="1" dirty="0">
              <a:solidFill>
                <a:srgbClr val="00330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endParaRPr lang="ru-RU" sz="800" b="1" u="sng" dirty="0" smtClean="0">
              <a:solidFill>
                <a:srgbClr val="660033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400" b="1" u="sng" dirty="0" smtClean="0">
                <a:solidFill>
                  <a:srgbClr val="660033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>
                <a:solidFill>
                  <a:srgbClr val="660033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муниципальном уровне:</a:t>
            </a:r>
            <a:endParaRPr lang="x-none" b="1" u="sng" dirty="0">
              <a:solidFill>
                <a:srgbClr val="660033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500" b="1" dirty="0">
                <a:solidFill>
                  <a:srgbClr val="660033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x-none" sz="100" b="1" dirty="0">
              <a:solidFill>
                <a:srgbClr val="660033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000" b="1" dirty="0">
                <a:solidFill>
                  <a:srgbClr val="660033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Городской конкурс детских творческих работ “Осторожно, огонь” - I место</a:t>
            </a:r>
            <a:endParaRPr lang="x-none" sz="1600" b="1" dirty="0">
              <a:solidFill>
                <a:srgbClr val="660033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endParaRPr lang="ru-RU" sz="1100" b="1" dirty="0" smtClean="0">
              <a:solidFill>
                <a:srgbClr val="00330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400" b="1" u="sng" dirty="0" smtClean="0">
                <a:solidFill>
                  <a:srgbClr val="00206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>
                <a:solidFill>
                  <a:srgbClr val="00206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региональном уровне:</a:t>
            </a:r>
            <a:endParaRPr lang="x-none" b="1" u="sng" dirty="0">
              <a:solidFill>
                <a:srgbClr val="00206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600" b="1" dirty="0">
                <a:solidFill>
                  <a:srgbClr val="00206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x-none" sz="400" b="1" dirty="0">
              <a:solidFill>
                <a:srgbClr val="00206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000" b="1" dirty="0">
                <a:solidFill>
                  <a:srgbClr val="00206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в окружном конкурсе детских рисунков “Ямал будущего”</a:t>
            </a:r>
            <a:endParaRPr lang="x-none" sz="1600" b="1" dirty="0">
              <a:solidFill>
                <a:srgbClr val="00206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80340" algn="just">
              <a:buNone/>
            </a:pPr>
            <a:r>
              <a:rPr lang="ru-RU" sz="2000" b="1" dirty="0">
                <a:solidFill>
                  <a:srgbClr val="002060"/>
                </a:solidFill>
                <a:effectLst/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Участие в III окружном конкурсе детских творческих работах юных натуралистов – экологов. Тема: “Экологическая катастрофа</a:t>
            </a:r>
            <a:r>
              <a:rPr lang="ru-RU" sz="2000" b="1" dirty="0">
                <a:solidFill>
                  <a:srgbClr val="002060"/>
                </a:solidFill>
                <a:latin typeface="Bahnschrift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</a:t>
            </a:r>
            <a:endParaRPr lang="x-none" sz="1600" b="1" dirty="0">
              <a:solidFill>
                <a:srgbClr val="002060"/>
              </a:solidFill>
              <a:effectLst/>
              <a:latin typeface="Bahnschrift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6754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597</Words>
  <Application>Microsoft Office PowerPoint</Application>
  <PresentationFormat>Произвольный</PresentationFormat>
  <Paragraphs>63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Дефектолог</dc:creator>
  <cp:lastModifiedBy>Пользователь</cp:lastModifiedBy>
  <cp:revision>10</cp:revision>
  <dcterms:created xsi:type="dcterms:W3CDTF">2025-08-26T11:19:27Z</dcterms:created>
  <dcterms:modified xsi:type="dcterms:W3CDTF">2025-08-26T18:33:41Z</dcterms:modified>
</cp:coreProperties>
</file>