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62" y="5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22" name="Shape 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id="23" name="Shape 2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24" name="Shape 2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defPPr/>
            <a:lvl1pPr lvl="0" algn="l">
              <a:defRPr sz="4000" b="1" cap="all"/>
            </a:lvl1pPr>
          </a:lstStyle>
          <a:p>
            <a:r>
              <a:t>Образец заголовка</a:t>
            </a:r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6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54" name="Shape 5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62" name="Shape 6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18" name="Shape 1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2" name="Shape 1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7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Образец заголовка</a:t>
            </a:r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pPr lvl="0"/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6" name="Shape 3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37" name="Shape 3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11.04.2023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FFCC"/>
            </a:gs>
            <a:gs pos="100000">
              <a:srgbClr val="00FFCC">
                <a:gamma/>
                <a:tint val="20784"/>
                <a:invGamma/>
              </a:srgbClr>
            </a:gs>
          </a:gsLst>
        </a:gradFill>
        <a:effectLst/>
      </p:bgPr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headEnd type="none" w="med" len="med"/>
            <a:tailEnd type="none" w="med" len="med"/>
          </a:ln>
        </p:spPr>
        <p:txBody>
          <a:bodyPr vert="horz" wrap="square" lIns="91440" tIns="45720" rIns="91440" bIns="45720" anchor="ctr"/>
          <a:lstStyle/>
          <a:p>
            <a:pPr lvl="0"/>
            <a:r>
              <a:t>Образец заголовка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headEnd type="none" w="med" len="med"/>
            <a:tailEnd type="none" w="med" len="med"/>
          </a:ln>
        </p:spPr>
        <p:txBody>
          <a:bodyPr vert="horz" wrap="square" lIns="91440" tIns="45720" rIns="91440" bIns="45720" anchor="t"/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lvl="0" algn="l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marL="914400" lvl="2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marL="1371600" lvl="3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marL="1828800" lvl="4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marL="2286000" lvl="5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marL="2743200" lvl="6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marL="3200400" lvl="7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marL="3657600" lvl="8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t>11.04.2023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lvl="0" algn="ctr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marL="914400" lvl="2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marL="1371600" lvl="3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marL="1828800" lvl="4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marL="2286000" lvl="5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marL="2743200" lvl="6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marL="3200400" lvl="7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marL="3657600" lvl="8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lvl="0" algn="r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2pPr>
            <a:lvl3pPr marL="914400" lvl="2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3pPr>
            <a:lvl4pPr marL="1371600" lvl="3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4pPr>
            <a:lvl5pPr marL="1828800" lvl="4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5pPr>
            <a:lvl6pPr marL="2286000" lvl="5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6pPr>
            <a:lvl7pPr marL="2743200" lvl="6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7pPr>
            <a:lvl8pPr marL="3200400" lvl="7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8pPr>
            <a:lvl9pPr marL="3657600" lvl="8" indent="0" algn="l">
              <a:defRPr>
                <a:solidFill>
                  <a:schemeClr val="tx1"/>
                </a:solidFill>
                <a:latin typeface="Arial"/>
                <a:ea typeface="Arial"/>
                <a:cs typeface="Arial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defPPr/>
      <a:lvl1pPr lvl="0" algn="ctr"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lvl="1" algn="ctr">
        <a:defRPr sz="4400">
          <a:solidFill>
            <a:schemeClr val="tx1"/>
          </a:solidFill>
          <a:latin typeface="Calibri"/>
          <a:ea typeface="Calibri"/>
          <a:cs typeface="Calibri"/>
        </a:defRPr>
      </a:lvl2pPr>
      <a:lvl3pPr lvl="2" algn="ctr">
        <a:defRPr sz="4400">
          <a:solidFill>
            <a:schemeClr val="tx1"/>
          </a:solidFill>
          <a:latin typeface="Calibri"/>
          <a:ea typeface="Calibri"/>
          <a:cs typeface="Calibri"/>
        </a:defRPr>
      </a:lvl3pPr>
      <a:lvl4pPr lvl="3" algn="ctr">
        <a:defRPr sz="4400">
          <a:solidFill>
            <a:schemeClr val="tx1"/>
          </a:solidFill>
          <a:latin typeface="Calibri"/>
          <a:ea typeface="Calibri"/>
          <a:cs typeface="Calibri"/>
        </a:defRPr>
      </a:lvl4pPr>
      <a:lvl5pPr lvl="4" algn="ctr">
        <a:defRPr sz="4400">
          <a:solidFill>
            <a:schemeClr val="tx1"/>
          </a:solidFill>
          <a:latin typeface="Calibri"/>
          <a:ea typeface="Calibri"/>
          <a:cs typeface="Calibri"/>
        </a:defRPr>
      </a:lvl5pPr>
      <a:lvl6pPr marL="457200" lvl="5" indent="0" algn="ctr">
        <a:defRPr sz="4400">
          <a:solidFill>
            <a:schemeClr val="tx1"/>
          </a:solidFill>
          <a:latin typeface="Calibri"/>
          <a:ea typeface="Calibri"/>
          <a:cs typeface="Calibri"/>
        </a:defRPr>
      </a:lvl6pPr>
      <a:lvl7pPr marL="914400" lvl="6" indent="0" algn="ctr">
        <a:defRPr sz="4400">
          <a:solidFill>
            <a:schemeClr val="tx1"/>
          </a:solidFill>
          <a:latin typeface="Calibri"/>
          <a:ea typeface="Calibri"/>
          <a:cs typeface="Calibri"/>
        </a:defRPr>
      </a:lvl7pPr>
      <a:lvl8pPr marL="1371600" lvl="7" indent="0" algn="ctr">
        <a:defRPr sz="4400">
          <a:solidFill>
            <a:schemeClr val="tx1"/>
          </a:solidFill>
          <a:latin typeface="Calibri"/>
          <a:ea typeface="Calibri"/>
          <a:cs typeface="Calibri"/>
        </a:defRPr>
      </a:lvl8pPr>
      <a:lvl9pPr marL="1828800" lvl="8" indent="0" algn="ctr">
        <a:defRPr sz="4400">
          <a:solidFill>
            <a:schemeClr val="tx1"/>
          </a:solidFill>
          <a:latin typeface="Calibri"/>
          <a:ea typeface="Calibri"/>
          <a:cs typeface="Calibri"/>
        </a:defRPr>
      </a:lvl9pPr>
    </p:titleStyle>
    <p:bodyStyle>
      <a:defPPr/>
      <a:lvl1pPr marL="342900" lvl="0" indent="-342900" algn="l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fgos.ru/fgos/fgos-do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714375" y="1928813"/>
            <a:ext cx="7743825" cy="21431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0">
            <a:scrgbClr r="0" g="0" b="0"/>
          </a:effectRef>
          <a:fontRef idx="none"/>
        </p:style>
        <p:txBody>
          <a:bodyPr>
            <a:normAutofit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>
                <a:solidFill>
                  <a:srgbClr val="000000"/>
                </a:solidFill>
                <a:latin typeface="Arial"/>
                <a:ea typeface="Arial"/>
                <a:cs typeface="Arial"/>
              </a:rPr>
              <a:t>«Наш мини-огород»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subTitle" idx="1"/>
          </p:nvPr>
        </p:nvSpPr>
        <p:spPr>
          <a:xfrm>
            <a:off x="1371600" y="4508500"/>
            <a:ext cx="6400800" cy="11303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0">
            <a:scrgbClr r="0" g="0" b="0"/>
          </a:effectRef>
          <a:fontRef idx="none"/>
        </p:style>
        <p:txBody>
          <a:bodyPr>
            <a:normAutofit/>
          </a:bodyPr>
          <a:lstStyle>
            <a:defPPr/>
            <a:lvl1pPr lvl="0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Тарасова Е.Н., воспитатель, МБДОУ 56, Ростов-на-Дону</a:t>
            </a:r>
            <a:endParaRPr sz="2400" b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endParaRPr sz="2400" b="1" dirty="0">
              <a:solidFill>
                <a:schemeClr val="tx1"/>
              </a:solidFill>
            </a:endParaRPr>
          </a:p>
        </p:txBody>
      </p:sp>
      <p:sp>
        <p:nvSpPr>
          <p:cNvPr id="79" name="Shape 79"/>
          <p:cNvSpPr txBox="1"/>
          <p:nvPr/>
        </p:nvSpPr>
        <p:spPr>
          <a:xfrm>
            <a:off x="539750" y="333375"/>
            <a:ext cx="8072438" cy="557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0">
            <a:scrgbClr r="0" g="0" b="0"/>
          </a:effectRef>
          <a:fontRef idx="none"/>
        </p:style>
        <p:txBody>
          <a:bodyPr lIns="91440" tIns="45720" rIns="91440" bIns="4572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28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ГБУ ДПО РО РИПК и ППРО</a:t>
            </a:r>
          </a:p>
        </p:txBody>
      </p:sp>
      <p:sp>
        <p:nvSpPr>
          <p:cNvPr id="80" name="Shape 80"/>
          <p:cNvSpPr txBox="1"/>
          <p:nvPr/>
        </p:nvSpPr>
        <p:spPr>
          <a:xfrm>
            <a:off x="539750" y="333375"/>
            <a:ext cx="8072438" cy="5572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0">
            <a:scrgbClr r="0" g="0" b="0"/>
          </a:effectRef>
          <a:fontRef idx="none"/>
        </p:style>
        <p:txBody>
          <a:bodyPr lIns="91440" tIns="45720" rIns="91440" bIns="4572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2800" b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ГБУ ДПО РО РИПК и ППРО</a:t>
            </a:r>
          </a:p>
        </p:txBody>
      </p:sp>
      <p:sp>
        <p:nvSpPr>
          <p:cNvPr id="2" name="Овал 1"/>
          <p:cNvSpPr/>
          <p:nvPr/>
        </p:nvSpPr>
        <p:spPr>
          <a:xfrm>
            <a:off x="5868144" y="530120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/>
          <p:nvPr/>
        </p:nvSpPr>
        <p:spPr>
          <a:xfrm>
            <a:off x="900113" y="1628775"/>
            <a:ext cx="7127875" cy="366713"/>
          </a:xfrm>
          <a:prstGeom prst="rect">
            <a:avLst/>
          </a:prstGeom>
          <a:noFill/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83" name="Shape 83"/>
          <p:cNvSpPr txBox="1"/>
          <p:nvPr/>
        </p:nvSpPr>
        <p:spPr>
          <a:xfrm>
            <a:off x="900113" y="1773238"/>
            <a:ext cx="7273925" cy="3831818"/>
          </a:xfrm>
          <a:prstGeom prst="rect">
            <a:avLst/>
          </a:prstGeom>
          <a:solidFill>
            <a:srgbClr val="CCFFFF"/>
          </a:solidFill>
          <a:ln w="9525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….</a:t>
            </a:r>
            <a:r>
              <a:rPr dirty="0" err="1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развитие</a:t>
            </a:r>
            <a:r>
              <a:rPr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dirty="0" smtClean="0">
                <a:latin typeface="Arial"/>
                <a:ea typeface="Arial"/>
                <a:cs typeface="Arial"/>
              </a:rPr>
              <a:t>любознательности, </a:t>
            </a:r>
            <a:r>
              <a:rPr dirty="0" err="1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интерес</a:t>
            </a:r>
            <a:r>
              <a:rPr lang="ru-RU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а</a:t>
            </a:r>
            <a:r>
              <a:rPr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  и </a:t>
            </a:r>
            <a:r>
              <a:rPr lang="ru-RU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мотивации к </a:t>
            </a:r>
            <a:r>
              <a:rPr dirty="0" err="1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познавательной</a:t>
            </a:r>
            <a:r>
              <a:rPr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 деятельности</a:t>
            </a:r>
            <a:r>
              <a:rPr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;</a:t>
            </a:r>
            <a:r>
              <a:rPr lang="ru-RU" dirty="0" smtClean="0">
                <a:solidFill>
                  <a:schemeClr val="tx1"/>
                </a:solidFill>
                <a:latin typeface="Arial"/>
                <a:ea typeface="Arial"/>
                <a:cs typeface="Arial"/>
              </a:rPr>
              <a:t> формирование основ экологической культуры, представлений об объектах окружающего мира, их свойствах и отношениях…</a:t>
            </a:r>
            <a:endParaRPr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 algn="l">
              <a:lnSpc>
                <a:spcPct val="90000"/>
              </a:lnSpc>
            </a:pP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                                                                  ( п. 2. 6 ФГОС ДО )</a:t>
            </a:r>
          </a:p>
          <a:p>
            <a:pPr algn="l"/>
            <a:endParaRPr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 algn="l"/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«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Ничто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так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обогащает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человека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как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общение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с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природой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.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отмечал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что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сама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природа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воспитывает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воспитывает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только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активное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взаимодействие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с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ней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.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Чтобы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ребенок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научился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понимать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природу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чувствовать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ее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красоту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читать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ее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язык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беречь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ее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богатство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,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нужно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прививать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ему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эти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чувства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с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раннего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возраста</a:t>
            </a:r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»</a:t>
            </a:r>
          </a:p>
          <a:p>
            <a:pPr algn="l"/>
            <a:r>
              <a:rPr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                                                                  В. А. </a:t>
            </a:r>
            <a:r>
              <a:rPr dirty="0" err="1">
                <a:solidFill>
                  <a:schemeClr val="tx1"/>
                </a:solidFill>
                <a:latin typeface="Arial"/>
                <a:ea typeface="Arial"/>
                <a:cs typeface="Arial"/>
              </a:rPr>
              <a:t>Сухомлинский</a:t>
            </a:r>
            <a:endParaRPr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  <a:p>
            <a:pPr algn="l"/>
            <a:endParaRPr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84" name="Shape 84"/>
          <p:cNvSpPr txBox="1"/>
          <p:nvPr/>
        </p:nvSpPr>
        <p:spPr>
          <a:xfrm>
            <a:off x="755650" y="333375"/>
            <a:ext cx="7856538" cy="12287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0">
            <a:scrgbClr r="0" g="0" b="0"/>
          </a:effectRef>
          <a:fontRef idx="none"/>
        </p:style>
        <p:txBody>
          <a:bodyPr lIns="91440" tIns="45720" rIns="91440" bIns="45720">
            <a:spAutoFit/>
          </a:bodyPr>
          <a:lstStyle/>
          <a:p>
            <a:pPr algn="ctr"/>
            <a:r>
              <a:rPr sz="36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Актуальность  проекта</a:t>
            </a:r>
            <a:br>
              <a:rPr sz="3600" b="1">
                <a:solidFill>
                  <a:schemeClr val="tx1"/>
                </a:solidFill>
                <a:latin typeface="Arial"/>
                <a:ea typeface="Arial"/>
                <a:cs typeface="Arial"/>
              </a:rPr>
            </a:br>
            <a:endParaRPr sz="36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0">
            <a:scrgbClr r="0" g="0" b="0"/>
          </a:effectRef>
          <a:fontRef idx="none"/>
        </p:style>
        <p:txBody>
          <a:bodyPr>
            <a:normAutofit fontScale="90000"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just"/>
            <a:r>
              <a:rPr sz="2400" b="1" dirty="0" err="1">
                <a:solidFill>
                  <a:srgbClr val="000000"/>
                </a:solidFill>
              </a:rPr>
              <a:t>Цель</a:t>
            </a:r>
            <a:r>
              <a:rPr sz="2400" b="1" dirty="0">
                <a:solidFill>
                  <a:srgbClr val="000000"/>
                </a:solidFill>
              </a:rPr>
              <a:t>: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lang="ru-RU" sz="2400" dirty="0" smtClean="0">
                <a:solidFill>
                  <a:srgbClr val="000000"/>
                </a:solidFill>
              </a:rPr>
              <a:t>создание условий для </a:t>
            </a:r>
            <a:r>
              <a:rPr sz="2400" dirty="0" err="1" smtClean="0">
                <a:solidFill>
                  <a:srgbClr val="000000"/>
                </a:solidFill>
              </a:rPr>
              <a:t>формировани</a:t>
            </a:r>
            <a:r>
              <a:rPr lang="ru-RU" sz="2400" dirty="0" smtClean="0">
                <a:solidFill>
                  <a:srgbClr val="000000"/>
                </a:solidFill>
              </a:rPr>
              <a:t>я</a:t>
            </a:r>
            <a:r>
              <a:rPr sz="2400" dirty="0" smtClean="0">
                <a:solidFill>
                  <a:srgbClr val="000000"/>
                </a:solidFill>
              </a:rPr>
              <a:t> </a:t>
            </a:r>
            <a:r>
              <a:rPr sz="2400" dirty="0">
                <a:solidFill>
                  <a:srgbClr val="000000"/>
                </a:solidFill>
              </a:rPr>
              <a:t>у </a:t>
            </a:r>
            <a:r>
              <a:rPr sz="2400" dirty="0" err="1">
                <a:solidFill>
                  <a:srgbClr val="000000"/>
                </a:solidFill>
              </a:rPr>
              <a:t>детей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lang="ru-RU" sz="2400" dirty="0" smtClean="0">
                <a:solidFill>
                  <a:srgbClr val="000000"/>
                </a:solidFill>
              </a:rPr>
              <a:t>опыта </a:t>
            </a:r>
            <a:r>
              <a:rPr sz="2400" dirty="0" err="1" smtClean="0">
                <a:solidFill>
                  <a:srgbClr val="000000"/>
                </a:solidFill>
              </a:rPr>
              <a:t>исследовательской</a:t>
            </a:r>
            <a:r>
              <a:rPr sz="2400" dirty="0" smtClean="0">
                <a:solidFill>
                  <a:srgbClr val="000000"/>
                </a:solidFill>
              </a:rPr>
              <a:t> </a:t>
            </a:r>
            <a:r>
              <a:rPr sz="2400" dirty="0" err="1">
                <a:solidFill>
                  <a:srgbClr val="000000"/>
                </a:solidFill>
              </a:rPr>
              <a:t>деятельности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sz="2400" dirty="0" err="1">
                <a:solidFill>
                  <a:srgbClr val="000000"/>
                </a:solidFill>
              </a:rPr>
              <a:t>по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sz="2400" dirty="0" err="1">
                <a:solidFill>
                  <a:srgbClr val="000000"/>
                </a:solidFill>
              </a:rPr>
              <a:t>выращиванию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sz="2400" dirty="0" err="1">
                <a:solidFill>
                  <a:srgbClr val="000000"/>
                </a:solidFill>
              </a:rPr>
              <a:t>культурных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sz="2400" dirty="0" err="1">
                <a:solidFill>
                  <a:srgbClr val="000000"/>
                </a:solidFill>
              </a:rPr>
              <a:t>растений</a:t>
            </a:r>
            <a:r>
              <a:rPr sz="2400" dirty="0">
                <a:solidFill>
                  <a:srgbClr val="000000"/>
                </a:solidFill>
              </a:rPr>
              <a:t> в </a:t>
            </a:r>
            <a:r>
              <a:rPr sz="2400" dirty="0" err="1">
                <a:solidFill>
                  <a:srgbClr val="000000"/>
                </a:solidFill>
              </a:rPr>
              <a:t>комнатных</a:t>
            </a:r>
            <a:r>
              <a:rPr sz="2400" dirty="0">
                <a:solidFill>
                  <a:srgbClr val="000000"/>
                </a:solidFill>
              </a:rPr>
              <a:t> </a:t>
            </a:r>
            <a:r>
              <a:rPr sz="2400" dirty="0" err="1" smtClean="0">
                <a:solidFill>
                  <a:srgbClr val="000000"/>
                </a:solidFill>
              </a:rPr>
              <a:t>условиях</a:t>
            </a:r>
            <a:r>
              <a:rPr lang="ru-RU" sz="2400" dirty="0" smtClean="0">
                <a:solidFill>
                  <a:srgbClr val="000000"/>
                </a:solidFill>
              </a:rPr>
              <a:t>.</a:t>
            </a:r>
            <a:endParaRPr sz="2400" dirty="0">
              <a:solidFill>
                <a:srgbClr val="000000"/>
              </a:solidFill>
            </a:endParaRPr>
          </a:p>
        </p:txBody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4213" y="1628800"/>
            <a:ext cx="7848600" cy="46799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0">
            <a:scrgbClr r="0" g="0" b="0"/>
          </a:effectRef>
          <a:fontRef idx="none"/>
        </p:style>
        <p:txBody>
          <a:bodyPr>
            <a:normAutofit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lnSpc>
                <a:spcPct val="80000"/>
              </a:lnSpc>
            </a:pPr>
            <a:r>
              <a:rPr sz="2000" b="1" dirty="0" err="1">
                <a:solidFill>
                  <a:srgbClr val="000000"/>
                </a:solidFill>
              </a:rPr>
              <a:t>Задачи</a:t>
            </a:r>
            <a:r>
              <a:rPr sz="2000" b="1" dirty="0">
                <a:solidFill>
                  <a:srgbClr val="000000"/>
                </a:solidFill>
              </a:rPr>
              <a:t>:</a:t>
            </a:r>
          </a:p>
          <a:p>
            <a:r>
              <a:rPr sz="2000" dirty="0">
                <a:solidFill>
                  <a:srgbClr val="000000"/>
                </a:solidFill>
              </a:rPr>
              <a:t>1</a:t>
            </a:r>
            <a:r>
              <a:rPr sz="2000" dirty="0" smtClean="0">
                <a:solidFill>
                  <a:srgbClr val="000000"/>
                </a:solidFill>
              </a:rPr>
              <a:t>.</a:t>
            </a:r>
            <a:r>
              <a:rPr lang="ru-RU" sz="2000" dirty="0"/>
              <a:t> . </a:t>
            </a:r>
            <a:r>
              <a:rPr lang="ru-RU" sz="2000" dirty="0" smtClean="0"/>
              <a:t>Изучить и подобрать методическую и художественную литературу </a:t>
            </a:r>
            <a:r>
              <a:rPr lang="ru-RU" sz="2000" dirty="0"/>
              <a:t>по теме  </a:t>
            </a:r>
            <a:r>
              <a:rPr lang="ru-RU" sz="2000" dirty="0" smtClean="0"/>
              <a:t>проекта.</a:t>
            </a:r>
            <a:endParaRPr lang="ru-RU" sz="2000" dirty="0"/>
          </a:p>
          <a:p>
            <a:pPr>
              <a:lnSpc>
                <a:spcPct val="80000"/>
              </a:lnSpc>
            </a:pPr>
            <a:r>
              <a:rPr lang="ru-RU" sz="2000" dirty="0" smtClean="0">
                <a:solidFill>
                  <a:srgbClr val="000000"/>
                </a:solidFill>
              </a:rPr>
              <a:t>2.</a:t>
            </a:r>
            <a:r>
              <a:rPr sz="2000" dirty="0" err="1" smtClean="0">
                <a:solidFill>
                  <a:srgbClr val="000000"/>
                </a:solidFill>
              </a:rPr>
              <a:t>Разработать</a:t>
            </a:r>
            <a:r>
              <a:rPr sz="2000" dirty="0" smtClean="0">
                <a:solidFill>
                  <a:srgbClr val="000000"/>
                </a:solidFill>
              </a:rPr>
              <a:t> </a:t>
            </a:r>
            <a:r>
              <a:rPr lang="ru-RU" sz="2000" dirty="0" smtClean="0">
                <a:solidFill>
                  <a:srgbClr val="000000"/>
                </a:solidFill>
              </a:rPr>
              <a:t> цикл методических материалов и перспективный план реализации проекта.</a:t>
            </a:r>
            <a:endParaRPr sz="20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r>
              <a:rPr sz="2000" dirty="0">
                <a:solidFill>
                  <a:srgbClr val="000000"/>
                </a:solidFill>
              </a:rPr>
              <a:t>3. </a:t>
            </a:r>
            <a:r>
              <a:rPr sz="2000" dirty="0" err="1">
                <a:solidFill>
                  <a:srgbClr val="000000"/>
                </a:solidFill>
              </a:rPr>
              <a:t>Пополнить</a:t>
            </a:r>
            <a:r>
              <a:rPr sz="2000" dirty="0">
                <a:solidFill>
                  <a:srgbClr val="000000"/>
                </a:solidFill>
              </a:rPr>
              <a:t>  </a:t>
            </a:r>
            <a:r>
              <a:rPr sz="2000" dirty="0" err="1">
                <a:solidFill>
                  <a:srgbClr val="000000"/>
                </a:solidFill>
              </a:rPr>
              <a:t>предметно-пространственную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развивающую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среду</a:t>
            </a:r>
            <a:r>
              <a:rPr sz="2000" dirty="0">
                <a:solidFill>
                  <a:srgbClr val="000000"/>
                </a:solidFill>
              </a:rPr>
              <a:t> - </a:t>
            </a:r>
            <a:r>
              <a:rPr sz="2000" dirty="0" err="1">
                <a:solidFill>
                  <a:srgbClr val="000000"/>
                </a:solidFill>
              </a:rPr>
              <a:t>центр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экспериментирования</a:t>
            </a:r>
            <a:r>
              <a:rPr sz="2000" dirty="0">
                <a:solidFill>
                  <a:srgbClr val="000000"/>
                </a:solidFill>
              </a:rPr>
              <a:t> ( </a:t>
            </a:r>
            <a:r>
              <a:rPr sz="2000" dirty="0" err="1">
                <a:solidFill>
                  <a:srgbClr val="000000"/>
                </a:solidFill>
              </a:rPr>
              <a:t>оборудование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для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посадки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растений</a:t>
            </a:r>
            <a:r>
              <a:rPr sz="2000" dirty="0">
                <a:solidFill>
                  <a:srgbClr val="000000"/>
                </a:solidFill>
              </a:rPr>
              <a:t>, </a:t>
            </a:r>
            <a:r>
              <a:rPr sz="2000" dirty="0" err="1">
                <a:solidFill>
                  <a:srgbClr val="000000"/>
                </a:solidFill>
              </a:rPr>
              <a:t>наглядные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пособия</a:t>
            </a:r>
            <a:r>
              <a:rPr sz="2000" dirty="0">
                <a:solidFill>
                  <a:srgbClr val="000000"/>
                </a:solidFill>
              </a:rPr>
              <a:t>). </a:t>
            </a:r>
          </a:p>
          <a:p>
            <a:pPr>
              <a:lnSpc>
                <a:spcPct val="80000"/>
              </a:lnSpc>
            </a:pPr>
            <a:r>
              <a:rPr sz="2000" dirty="0">
                <a:solidFill>
                  <a:srgbClr val="000000"/>
                </a:solidFill>
              </a:rPr>
              <a:t>4. </a:t>
            </a:r>
            <a:r>
              <a:rPr sz="2000" dirty="0" err="1">
                <a:solidFill>
                  <a:srgbClr val="000000"/>
                </a:solidFill>
              </a:rPr>
              <a:t>Активизировать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участие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педагогов</a:t>
            </a:r>
            <a:r>
              <a:rPr sz="2000" dirty="0">
                <a:solidFill>
                  <a:srgbClr val="000000"/>
                </a:solidFill>
              </a:rPr>
              <a:t>, </a:t>
            </a:r>
            <a:r>
              <a:rPr sz="2000" dirty="0" err="1">
                <a:solidFill>
                  <a:srgbClr val="000000"/>
                </a:solidFill>
              </a:rPr>
              <a:t>родителей</a:t>
            </a:r>
            <a:r>
              <a:rPr sz="2000" dirty="0">
                <a:solidFill>
                  <a:srgbClr val="000000"/>
                </a:solidFill>
              </a:rPr>
              <a:t> в </a:t>
            </a:r>
            <a:r>
              <a:rPr sz="2000" dirty="0" err="1">
                <a:solidFill>
                  <a:srgbClr val="000000"/>
                </a:solidFill>
              </a:rPr>
              <a:t>реализации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>
                <a:solidFill>
                  <a:srgbClr val="000000"/>
                </a:solidFill>
              </a:rPr>
              <a:t>проекта</a:t>
            </a:r>
            <a:r>
              <a:rPr sz="200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sz="2000" dirty="0">
                <a:solidFill>
                  <a:srgbClr val="000000"/>
                </a:solidFill>
              </a:rPr>
              <a:t>5.Выявить </a:t>
            </a:r>
            <a:r>
              <a:rPr sz="2000" dirty="0" err="1">
                <a:solidFill>
                  <a:srgbClr val="000000"/>
                </a:solidFill>
              </a:rPr>
              <a:t>эффективность</a:t>
            </a:r>
            <a:r>
              <a:rPr sz="2000" dirty="0">
                <a:solidFill>
                  <a:srgbClr val="000000"/>
                </a:solidFill>
              </a:rPr>
              <a:t> </a:t>
            </a:r>
            <a:r>
              <a:rPr sz="2000" dirty="0" err="1" smtClean="0">
                <a:solidFill>
                  <a:srgbClr val="000000"/>
                </a:solidFill>
              </a:rPr>
              <a:t>ведения</a:t>
            </a:r>
            <a:r>
              <a:rPr lang="ru-RU" sz="2000" dirty="0" smtClean="0">
                <a:solidFill>
                  <a:srgbClr val="000000"/>
                </a:solidFill>
              </a:rPr>
              <a:t> выполненной работы</a:t>
            </a:r>
            <a:endParaRPr sz="20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endParaRPr sz="24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endParaRPr sz="2500" dirty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</a:pPr>
            <a:endParaRPr sz="25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lang="ru-RU" sz="2800" b="1" dirty="0"/>
              <a:t>1 этап. Организационно-подготовительный</a:t>
            </a:r>
            <a:r>
              <a:rPr lang="ru-RU" sz="2800" dirty="0"/>
              <a:t/>
            </a:r>
            <a:br>
              <a:rPr lang="ru-RU" sz="2800" dirty="0"/>
            </a:br>
            <a:endParaRPr sz="2800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57200" y="692696"/>
            <a:ext cx="8229600" cy="5832648"/>
          </a:xfrm>
        </p:spPr>
        <p:txBody>
          <a:bodyPr/>
          <a:lstStyle/>
          <a:p>
            <a:r>
              <a:rPr lang="ru-RU" sz="2200" b="1" dirty="0" smtClean="0"/>
              <a:t>Подбор </a:t>
            </a:r>
            <a:r>
              <a:rPr lang="ru-RU" sz="2200" b="1" dirty="0"/>
              <a:t>наглядных и дидактических материалов: фото- и видеосюжеты, тематические картинки, репродукции картин по теме, настольно-дидактические игры по теме, лото, картинки-пары, плакаты.</a:t>
            </a:r>
          </a:p>
          <a:p>
            <a:r>
              <a:rPr lang="ru-RU" sz="2200" b="1" dirty="0" smtClean="0"/>
              <a:t>Разработка дневника наблюдений, подбор </a:t>
            </a:r>
            <a:r>
              <a:rPr lang="ru-RU" sz="2200" b="1" dirty="0"/>
              <a:t>литературы и предварительное чтение, загадки по теме, русские народные сказки.</a:t>
            </a:r>
          </a:p>
          <a:p>
            <a:r>
              <a:rPr lang="ru-RU" sz="2200" b="1" dirty="0" smtClean="0"/>
              <a:t> </a:t>
            </a:r>
            <a:r>
              <a:rPr lang="ru-RU" sz="2200" b="1" dirty="0"/>
              <a:t>Подготовка материалов для организации творческой и познавательно-исследовательской деятельности, инструментов для работы на огороде, приобретение семян, выращивание рассады, атрибуты для сюжетно-ролевых игр, операционные карты на различных этапах проекта.</a:t>
            </a:r>
          </a:p>
          <a:p>
            <a:r>
              <a:rPr lang="ru-RU" sz="2200" b="1" dirty="0"/>
              <a:t>О</a:t>
            </a:r>
            <a:r>
              <a:rPr lang="ru-RU" sz="2200" b="1" dirty="0" smtClean="0"/>
              <a:t>бсуждение </a:t>
            </a:r>
            <a:r>
              <a:rPr lang="ru-RU" sz="2200" b="1" dirty="0"/>
              <a:t>цели и задач воспитателем с детьми и </a:t>
            </a:r>
            <a:r>
              <a:rPr lang="ru-RU" sz="2200" b="1" dirty="0" smtClean="0"/>
              <a:t>родителями, педагогами ;</a:t>
            </a:r>
            <a:endParaRPr lang="ru-RU" sz="2200" b="1" dirty="0"/>
          </a:p>
          <a:p>
            <a:r>
              <a:rPr lang="ru-RU" sz="2200" b="1" dirty="0"/>
              <a:t>П</a:t>
            </a:r>
            <a:r>
              <a:rPr lang="ru-RU" sz="2200" b="1" dirty="0" smtClean="0"/>
              <a:t>одбор </a:t>
            </a:r>
            <a:r>
              <a:rPr lang="ru-RU" sz="2200" b="1" dirty="0"/>
              <a:t>необходимого материала для создания огорода;</a:t>
            </a:r>
          </a:p>
          <a:p>
            <a:r>
              <a:rPr lang="ru-RU" sz="2200" b="1" dirty="0"/>
              <a:t>В</a:t>
            </a:r>
            <a:r>
              <a:rPr lang="ru-RU" sz="2200" b="1" dirty="0" smtClean="0"/>
              <a:t>ыявление </a:t>
            </a:r>
            <a:r>
              <a:rPr lang="ru-RU" sz="2200" b="1" dirty="0"/>
              <a:t>знаний детей о жизни растений;</a:t>
            </a:r>
          </a:p>
          <a:p>
            <a:endParaRPr lang="ru-RU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Практика реализации 1 этапа</a:t>
            </a:r>
          </a:p>
        </p:txBody>
      </p:sp>
      <p:pic>
        <p:nvPicPr>
          <p:cNvPr id="93" name="Picture 93"/>
          <p:cNvPicPr/>
          <p:nvPr/>
        </p:nvPicPr>
        <p:blipFill>
          <a:blip r:embed="rId2"/>
          <a:stretch/>
        </p:blipFill>
        <p:spPr>
          <a:xfrm>
            <a:off x="250825" y="2205038"/>
            <a:ext cx="3313113" cy="2344737"/>
          </a:xfrm>
          <a:prstGeom prst="rect">
            <a:avLst/>
          </a:prstGeom>
        </p:spPr>
      </p:pic>
      <p:pic>
        <p:nvPicPr>
          <p:cNvPr id="95" name="Picture 95"/>
          <p:cNvPicPr/>
          <p:nvPr/>
        </p:nvPicPr>
        <p:blipFill>
          <a:blip r:embed="rId3"/>
          <a:stretch/>
        </p:blipFill>
        <p:spPr>
          <a:xfrm>
            <a:off x="6478588" y="2420938"/>
            <a:ext cx="2665412" cy="2289175"/>
          </a:xfrm>
          <a:prstGeom prst="rect">
            <a:avLst/>
          </a:prstGeom>
        </p:spPr>
      </p:pic>
      <p:pic>
        <p:nvPicPr>
          <p:cNvPr id="97" name="Picture 97"/>
          <p:cNvPicPr/>
          <p:nvPr/>
        </p:nvPicPr>
        <p:blipFill>
          <a:blip r:embed="rId4"/>
          <a:stretch/>
        </p:blipFill>
        <p:spPr>
          <a:xfrm>
            <a:off x="5076825" y="2565400"/>
            <a:ext cx="1428750" cy="2247900"/>
          </a:xfrm>
          <a:prstGeom prst="rect">
            <a:avLst/>
          </a:prstGeom>
        </p:spPr>
      </p:pic>
      <p:sp>
        <p:nvSpPr>
          <p:cNvPr id="98" name="Shape 98"/>
          <p:cNvSpPr txBox="1"/>
          <p:nvPr/>
        </p:nvSpPr>
        <p:spPr>
          <a:xfrm>
            <a:off x="395288" y="1557338"/>
            <a:ext cx="4041775" cy="366712"/>
          </a:xfrm>
          <a:prstGeom prst="rect">
            <a:avLst/>
          </a:prstGeom>
          <a:solidFill>
            <a:srgbClr val="CCFFCC"/>
          </a:solidFill>
          <a:ln w="9525">
            <a:noFill/>
            <a:headEnd type="none" w="med" len="med"/>
            <a:tailEnd type="none" w="med" len="med"/>
          </a:ln>
        </p:spPr>
        <p:txBody>
          <a:bodyPr wrap="none"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Разработка дневников наблюдения </a:t>
            </a:r>
          </a:p>
        </p:txBody>
      </p:sp>
      <p:sp>
        <p:nvSpPr>
          <p:cNvPr id="99" name="Shape 99"/>
          <p:cNvSpPr txBox="1"/>
          <p:nvPr/>
        </p:nvSpPr>
        <p:spPr>
          <a:xfrm>
            <a:off x="4787900" y="1916113"/>
            <a:ext cx="4105275" cy="366710"/>
          </a:xfrm>
          <a:prstGeom prst="rect">
            <a:avLst/>
          </a:prstGeom>
          <a:solidFill>
            <a:srgbClr val="CCFFFF"/>
          </a:solidFill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Изучение методической литературы</a:t>
            </a:r>
          </a:p>
        </p:txBody>
      </p:sp>
      <p:pic>
        <p:nvPicPr>
          <p:cNvPr id="101" name="Picture 101"/>
          <p:cNvPicPr/>
          <p:nvPr/>
        </p:nvPicPr>
        <p:blipFill>
          <a:blip r:embed="rId5"/>
          <a:stretch/>
        </p:blipFill>
        <p:spPr>
          <a:xfrm>
            <a:off x="2700338" y="3141663"/>
            <a:ext cx="2052636" cy="2903537"/>
          </a:xfrm>
          <a:prstGeom prst="rect">
            <a:avLst/>
          </a:prstGeom>
        </p:spPr>
      </p:pic>
      <p:sp>
        <p:nvSpPr>
          <p:cNvPr id="102" name="Shape 102"/>
          <p:cNvSpPr txBox="1"/>
          <p:nvPr/>
        </p:nvSpPr>
        <p:spPr>
          <a:xfrm>
            <a:off x="1403350" y="6165850"/>
            <a:ext cx="5184775" cy="366713"/>
          </a:xfrm>
          <a:prstGeom prst="rect">
            <a:avLst/>
          </a:prstGeom>
          <a:solidFill>
            <a:srgbClr val="CCFFFF"/>
          </a:solidFill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Разработка консультации для родителей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2 </a:t>
            </a:r>
            <a:r>
              <a:rPr lang="ru-RU" b="1" dirty="0"/>
              <a:t>этап. Практический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ru-RU" sz="2200" dirty="0"/>
              <a:t>Р</a:t>
            </a:r>
            <a:r>
              <a:rPr lang="ru-RU" sz="2200" dirty="0" smtClean="0"/>
              <a:t>абота </a:t>
            </a:r>
            <a:r>
              <a:rPr lang="ru-RU" sz="2200" dirty="0"/>
              <a:t>в огороде.</a:t>
            </a:r>
          </a:p>
          <a:p>
            <a:r>
              <a:rPr lang="ru-RU" sz="2200" dirty="0" smtClean="0"/>
              <a:t>Просмотр </a:t>
            </a:r>
            <a:r>
              <a:rPr lang="ru-RU" sz="2200" dirty="0"/>
              <a:t>видео- и </a:t>
            </a:r>
            <a:r>
              <a:rPr lang="ru-RU" sz="2200" dirty="0" err="1"/>
              <a:t>фотосюжетов</a:t>
            </a:r>
            <a:r>
              <a:rPr lang="ru-RU" sz="2200" dirty="0"/>
              <a:t> на темы: «Растения нашего края», «Как собирают урожай», «Как растёт хлеб», «Что нам дарит огород» и прочее</a:t>
            </a:r>
            <a:r>
              <a:rPr lang="ru-RU" sz="2200" dirty="0" smtClean="0"/>
              <a:t>.</a:t>
            </a:r>
            <a:endParaRPr lang="ru-RU" sz="2200" dirty="0"/>
          </a:p>
          <a:p>
            <a:r>
              <a:rPr lang="ru-RU" sz="2200" dirty="0"/>
              <a:t>Беседы: «Для чего человеку овощи», «Насекомые помощники» и прочее.</a:t>
            </a:r>
          </a:p>
          <a:p>
            <a:r>
              <a:rPr lang="ru-RU" sz="2200" dirty="0"/>
              <a:t>Выставка зарисовок.</a:t>
            </a:r>
          </a:p>
          <a:p>
            <a:r>
              <a:rPr lang="ru-RU" sz="2200" dirty="0"/>
              <a:t>Беседы, обсуждения: «В чем польза овощей?», «Какие овощи можно есть сырыми, а какие нужно варить?».</a:t>
            </a:r>
          </a:p>
          <a:p>
            <a:r>
              <a:rPr lang="ru-RU" sz="2200" dirty="0"/>
              <a:t>Рассматривание семян растений; наблюдение за рассадой; наблюдение за ростом и развитием растения.</a:t>
            </a:r>
          </a:p>
          <a:p>
            <a:r>
              <a:rPr lang="ru-RU" sz="2200" dirty="0"/>
              <a:t>Д/И «Собери растение», «Что за чем», «Инструменты садовника» «Где растет?», лото «Овощи и фрукты» и другие.</a:t>
            </a:r>
          </a:p>
          <a:p>
            <a:r>
              <a:rPr lang="ru-RU" sz="2200" dirty="0"/>
              <a:t>Сюжетно-ролевые игры «На даче», «В магазине», «Поливаю огород», «Засолка на зиму», «Печём хлеб».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673624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Практика реализации 2 этапа</a:t>
            </a:r>
          </a:p>
        </p:txBody>
      </p:sp>
      <p:pic>
        <p:nvPicPr>
          <p:cNvPr id="106" name="Picture 106"/>
          <p:cNvPicPr/>
          <p:nvPr/>
        </p:nvPicPr>
        <p:blipFill>
          <a:blip r:embed="rId2"/>
          <a:stretch/>
        </p:blipFill>
        <p:spPr>
          <a:xfrm>
            <a:off x="6011863" y="1484313"/>
            <a:ext cx="2754312" cy="3671887"/>
          </a:xfrm>
          <a:prstGeom prst="rect">
            <a:avLst/>
          </a:prstGeom>
          <a:ln w="9525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pic>
      <p:sp>
        <p:nvSpPr>
          <p:cNvPr id="107" name="Shape 107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08" name="Shape 108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0" name="Picture 110"/>
          <p:cNvPicPr/>
          <p:nvPr/>
        </p:nvPicPr>
        <p:blipFill>
          <a:blip r:embed="rId3"/>
          <a:stretch/>
        </p:blipFill>
        <p:spPr>
          <a:xfrm>
            <a:off x="395288" y="1773238"/>
            <a:ext cx="2554287" cy="3406775"/>
          </a:xfrm>
          <a:prstGeom prst="rect">
            <a:avLst/>
          </a:prstGeom>
          <a:ln w="9525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pic>
      <p:pic>
        <p:nvPicPr>
          <p:cNvPr id="112" name="Picture 112"/>
          <p:cNvPicPr/>
          <p:nvPr/>
        </p:nvPicPr>
        <p:blipFill>
          <a:blip r:embed="rId4"/>
          <a:stretch/>
        </p:blipFill>
        <p:spPr>
          <a:xfrm>
            <a:off x="3348038" y="3213100"/>
            <a:ext cx="2520950" cy="1892300"/>
          </a:xfrm>
          <a:prstGeom prst="rect">
            <a:avLst/>
          </a:prstGeom>
          <a:ln w="9525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pic>
      <p:sp>
        <p:nvSpPr>
          <p:cNvPr id="113" name="Shape 113"/>
          <p:cNvSpPr txBox="1"/>
          <p:nvPr/>
        </p:nvSpPr>
        <p:spPr>
          <a:xfrm>
            <a:off x="395288" y="5661025"/>
            <a:ext cx="2447925" cy="366712"/>
          </a:xfrm>
          <a:prstGeom prst="rect">
            <a:avLst/>
          </a:prstGeom>
          <a:solidFill>
            <a:srgbClr val="CCFFCC"/>
          </a:solidFill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    Посадка лука</a:t>
            </a:r>
          </a:p>
        </p:txBody>
      </p:sp>
      <p:sp>
        <p:nvSpPr>
          <p:cNvPr id="114" name="Shape 114"/>
          <p:cNvSpPr txBox="1"/>
          <p:nvPr/>
        </p:nvSpPr>
        <p:spPr>
          <a:xfrm>
            <a:off x="395288" y="5661025"/>
            <a:ext cx="2447925" cy="366712"/>
          </a:xfrm>
          <a:prstGeom prst="rect">
            <a:avLst/>
          </a:prstGeom>
          <a:solidFill>
            <a:srgbClr val="CCFFCC"/>
          </a:solidFill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    Посадка лука</a:t>
            </a:r>
          </a:p>
        </p:txBody>
      </p:sp>
      <p:sp>
        <p:nvSpPr>
          <p:cNvPr id="115" name="Shape 115"/>
          <p:cNvSpPr txBox="1"/>
          <p:nvPr/>
        </p:nvSpPr>
        <p:spPr>
          <a:xfrm>
            <a:off x="4787900" y="5516563"/>
            <a:ext cx="2447925" cy="366712"/>
          </a:xfrm>
          <a:prstGeom prst="rect">
            <a:avLst/>
          </a:prstGeom>
          <a:solidFill>
            <a:srgbClr val="CCFFCC"/>
          </a:solidFill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>
            <a:spAutoFit/>
          </a:bodyPr>
          <a:lstStyle/>
          <a:p>
            <a:pPr algn="l"/>
            <a:r>
              <a:rPr>
                <a:solidFill>
                  <a:schemeClr val="tx1"/>
                </a:solidFill>
                <a:latin typeface="Arial"/>
                <a:ea typeface="Arial"/>
                <a:cs typeface="Arial"/>
              </a:rPr>
              <a:t>«Фазенда гномов»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>
            <a:spLocks noGrp="1"/>
          </p:cNvSpPr>
          <p:nvPr>
            <p:ph type="body" idx="4294967295"/>
          </p:nvPr>
        </p:nvSpPr>
        <p:spPr>
          <a:xfrm>
            <a:off x="468313" y="908050"/>
            <a:ext cx="4535487" cy="5761037"/>
          </a:xfrm>
          <a:prstGeom prst="rect">
            <a:avLst/>
          </a:prstGeom>
          <a:ln w="9525">
            <a:solidFill>
              <a:schemeClr val="accent5"/>
            </a:solidFill>
            <a:prstDash val="solid"/>
          </a:ln>
        </p:spPr>
        <p:style>
          <a:lnRef idx="0">
            <a:scrgbClr r="0" g="0" b="0"/>
          </a:lnRef>
          <a:fillRef idx="2">
            <a:schemeClr val="accent5"/>
          </a:fillRef>
          <a:effectRef idx="0">
            <a:scrgbClr r="0" g="0" b="0"/>
          </a:effectRef>
          <a:fontRef idx="none"/>
        </p:style>
        <p:txBody>
          <a:bodyPr>
            <a:normAutofit/>
          </a:bodyPr>
          <a:lstStyle>
            <a:defPPr/>
            <a:lvl1pPr lvl="0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sz="2400">
                <a:solidFill>
                  <a:schemeClr val="tx1"/>
                </a:solidFill>
                <a:latin typeface="Arial"/>
                <a:ea typeface="Arial"/>
                <a:cs typeface="Arial"/>
              </a:rPr>
              <a:t>1. Беседа с детьми «Витамины с грядки». Срезка зелёного лука и употребление его во время обеда с основным блюдом. </a:t>
            </a:r>
          </a:p>
          <a:p>
            <a:r>
              <a:rPr sz="2400">
                <a:solidFill>
                  <a:schemeClr val="tx1"/>
                </a:solidFill>
                <a:latin typeface="Arial"/>
                <a:ea typeface="Arial"/>
                <a:cs typeface="Arial"/>
              </a:rPr>
              <a:t>2. Творческие работы детей «Наш огород»</a:t>
            </a:r>
          </a:p>
          <a:p>
            <a:r>
              <a:rPr sz="2400">
                <a:solidFill>
                  <a:schemeClr val="tx1"/>
                </a:solidFill>
                <a:latin typeface="Arial"/>
                <a:ea typeface="Arial"/>
                <a:cs typeface="Arial"/>
              </a:rPr>
              <a:t> Организация  тематической выставки детских работ. </a:t>
            </a:r>
          </a:p>
          <a:p>
            <a:r>
              <a:rPr sz="2400">
                <a:solidFill>
                  <a:schemeClr val="tx1"/>
                </a:solidFill>
                <a:latin typeface="Arial"/>
                <a:ea typeface="Arial"/>
                <a:cs typeface="Arial"/>
              </a:rPr>
              <a:t>3. Составление фото отчёта по проекту. Подведение итогов работы по проекту</a:t>
            </a:r>
          </a:p>
        </p:txBody>
      </p:sp>
      <p:sp>
        <p:nvSpPr>
          <p:cNvPr id="118" name="Shape 118"/>
          <p:cNvSpPr/>
          <p:nvPr/>
        </p:nvSpPr>
        <p:spPr>
          <a:xfrm>
            <a:off x="323850" y="0"/>
            <a:ext cx="8229600" cy="1143000"/>
          </a:xfrm>
          <a:prstGeom prst="rect">
            <a:avLst/>
          </a:prstGeom>
          <a:noFill/>
          <a:ln w="9525">
            <a:noFill/>
            <a:headEnd type="none" w="med" len="med"/>
            <a:tailEnd type="none" w="med" len="med"/>
          </a:ln>
        </p:spPr>
        <p:txBody>
          <a:bodyPr lIns="91440" tIns="45720" rIns="91440" bIns="45720" anchor="ctr"/>
          <a:lstStyle/>
          <a:p>
            <a:pPr algn="ctr"/>
            <a:r>
              <a:rPr sz="4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Практика реализации 3 этапа</a:t>
            </a:r>
          </a:p>
        </p:txBody>
      </p:sp>
      <p:sp>
        <p:nvSpPr>
          <p:cNvPr id="119" name="Shape 119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 lIns="91440" tIns="45720" rIns="91440" bIns="45720"/>
          <a:lstStyle/>
          <a:p>
            <a:pPr algn="l"/>
            <a:endParaRPr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22" name="Picture 122"/>
          <p:cNvPicPr/>
          <p:nvPr/>
        </p:nvPicPr>
        <p:blipFill>
          <a:blip r:embed="rId2"/>
          <a:stretch/>
        </p:blipFill>
        <p:spPr>
          <a:xfrm>
            <a:off x="5292725" y="2133600"/>
            <a:ext cx="3313112" cy="2482850"/>
          </a:xfrm>
          <a:prstGeom prst="rect">
            <a:avLst/>
          </a:prstGeom>
          <a:ln w="9525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title"/>
          </p:nvPr>
        </p:nvSpPr>
        <p:spPr>
          <a:xfrm>
            <a:off x="468313" y="0"/>
            <a:ext cx="8229600" cy="7969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3600"/>
              <a:t>Результат реализации проекта</a:t>
            </a:r>
          </a:p>
        </p:txBody>
      </p:sp>
      <p:graphicFrame>
        <p:nvGraphicFramePr>
          <p:cNvPr id="125" name="Table 125"/>
          <p:cNvGraphicFramePr>
            <a:graphicFrameLocks noGrp="1"/>
          </p:cNvGraphicFramePr>
          <p:nvPr>
            <p:ph type="body" idx="1"/>
            <p:extLst>
              <p:ext uri="{D42A27DB-BD31-4B8C-83A1-F6EECF244321}">
                <p14:modId xmlns:p14="http://schemas.microsoft.com/office/powerpoint/2010/main" val="4021118822"/>
              </p:ext>
            </p:extLst>
          </p:nvPr>
        </p:nvGraphicFramePr>
        <p:xfrm>
          <a:off x="468313" y="692150"/>
          <a:ext cx="8280400" cy="5864458"/>
        </p:xfrm>
        <a:graphic>
          <a:graphicData uri="http://schemas.openxmlformats.org/drawingml/2006/table">
            <a:tbl>
              <a:tblPr/>
              <a:tblGrid>
                <a:gridCol w="4213225"/>
                <a:gridCol w="4067175"/>
              </a:tblGrid>
              <a:tr h="424901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ru-RU" sz="16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Созданы условия для 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1600" b="0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-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формирова</a:t>
                      </a:r>
                      <a:r>
                        <a:rPr lang="ru-RU"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ния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у детей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интерес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а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к 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исследовательской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деятельности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по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выращиванию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культурных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растений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в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комнатных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условиях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;</a:t>
                      </a:r>
                      <a:endParaRPr sz="2000" b="1" i="0" u="none" strike="noStrike" cap="none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--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увидели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многообразие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посевного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материала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- 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Дети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стали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бережнее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относиться</a:t>
                      </a:r>
                      <a:r>
                        <a:rPr sz="2000" b="1" i="0" u="none" strike="noStrike" cap="none" baseline="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к 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миру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, </a:t>
                      </a:r>
                      <a:r>
                        <a:rPr sz="2000" b="1" i="0" u="none" strike="noStrike" cap="none" baseline="0" dirty="0" err="1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уважительно</a:t>
                      </a:r>
                      <a:r>
                        <a:rPr lang="ru-RU"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к </a:t>
                      </a:r>
                      <a:r>
                        <a:rPr sz="2000" b="1" i="0" u="none" strike="noStrike" cap="none" baseline="0" dirty="0" err="1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труду</a:t>
                      </a:r>
                      <a:r>
                        <a:rPr sz="2000" b="1" i="0" u="none" strike="noStrike" cap="none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  <a:endParaRPr sz="1600" b="1" i="0" u="none" strike="noStrike" cap="none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lnL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1800" b="1" i="0" u="none" strike="noStrike" cap="none" baseline="0" dirty="0" err="1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Педагогов</a:t>
                      </a:r>
                      <a:r>
                        <a:rPr sz="1800" b="1" i="0" u="none" strike="noStrike" cap="none" baseline="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 ДОУ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endParaRPr sz="1800" b="1" i="0" u="none" strike="noStrike" cap="none" baseline="0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1600" b="0" i="0" u="none" strike="noStrike" cap="none" baseline="0" dirty="0" smtClean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-</a:t>
                      </a:r>
                      <a:r>
                        <a:rPr lang="ru-RU" sz="2400" b="0" i="0" u="none" strike="noStrike" cap="none" baseline="0" dirty="0" smtClean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Создан банк методических материалов в рамках темы проекта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ru-RU" sz="2400" b="0" i="0" u="none" strike="noStrike" cap="none" baseline="0" dirty="0" smtClean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Calibri"/>
                        </a:rPr>
                        <a:t>Повысился уровень профессиональных компетенций педагогов</a:t>
                      </a:r>
                      <a:endParaRPr sz="2400" b="0" i="0" u="none" strike="noStrike" cap="none" baseline="0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lnL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</a:tr>
              <a:tr h="1370634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2000" b="1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Родителей</a:t>
                      </a:r>
                      <a:endParaRPr sz="2000" b="1" i="0" u="none" strike="noStrike" cap="none" baseline="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-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активное</a:t>
                      </a: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участие</a:t>
                      </a: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в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жизнедеятельности</a:t>
                      </a: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ДОУ.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-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повышение</a:t>
                      </a: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экологической</a:t>
                      </a:r>
                      <a:r>
                        <a:rPr sz="2000" b="0" i="0" u="none" strike="noStrike" cap="none" baseline="0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sz="2000" b="0" i="0" u="none" strike="noStrike" cap="none" baseline="0" dirty="0" err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грамотности</a:t>
                      </a:r>
                      <a:r>
                        <a:rPr sz="2000" b="0" i="0" u="none" strike="noStrike" cap="none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Calibri"/>
                        </a:rPr>
                        <a:t>.</a:t>
                      </a:r>
                      <a:endParaRPr sz="2000" b="0" i="0" u="none" strike="noStrike" cap="none" baseline="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lnL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ru-RU" sz="2000" b="1" i="0" u="none" strike="noStrike" cap="none" baseline="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 Пополнена предметно-развивающая среда  (центр экспериментирования, уголок природы)</a:t>
                      </a:r>
                      <a:endParaRPr sz="2000" b="0" i="0" u="none" strike="noStrike" cap="none" baseline="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>
                    <a:lnL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Используемая литература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468313" y="1196753"/>
            <a:ext cx="8229600" cy="4957986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2400" dirty="0">
                <a:hlinkClick r:id="rId2"/>
              </a:rPr>
              <a:t>https://fgos.ru/fgos/fgos-do</a:t>
            </a:r>
            <a:r>
              <a:rPr sz="2400" dirty="0" smtClean="0">
                <a:hlinkClick r:id="rId2"/>
              </a:rPr>
              <a:t>/</a:t>
            </a:r>
            <a:endParaRPr lang="ru-RU" sz="2400" dirty="0" smtClean="0"/>
          </a:p>
          <a:p>
            <a:pPr marL="0" indent="0">
              <a:buNone/>
            </a:pPr>
            <a:endParaRPr sz="2400" dirty="0"/>
          </a:p>
          <a:p>
            <a:r>
              <a:rPr lang="ru-RU" sz="2400" dirty="0"/>
              <a:t>Аксенова, З.Ф. Войди в природу другом. Экологическое воспитание дошкольников. – Москва: ТЦ Сфера, </a:t>
            </a:r>
            <a:r>
              <a:rPr lang="ru-RU" sz="2400" dirty="0" smtClean="0"/>
              <a:t>2017. </a:t>
            </a:r>
            <a:r>
              <a:rPr lang="ru-RU" sz="2400" dirty="0"/>
              <a:t>– </a:t>
            </a:r>
            <a:r>
              <a:rPr lang="ru-RU" sz="2400"/>
              <a:t>128 </a:t>
            </a:r>
            <a:r>
              <a:rPr lang="ru-RU" sz="2400" smtClean="0"/>
              <a:t>с.</a:t>
            </a:r>
          </a:p>
          <a:p>
            <a:endParaRPr lang="ru-RU" sz="2400" dirty="0" smtClean="0"/>
          </a:p>
          <a:p>
            <a:r>
              <a:rPr sz="2400" dirty="0" err="1" smtClean="0"/>
              <a:t>Познание</a:t>
            </a:r>
            <a:r>
              <a:rPr sz="2400" dirty="0" smtClean="0"/>
              <a:t> </a:t>
            </a:r>
            <a:r>
              <a:rPr sz="2400" dirty="0" err="1"/>
              <a:t>мира</a:t>
            </a:r>
            <a:r>
              <a:rPr sz="2400" dirty="0"/>
              <a:t> </a:t>
            </a:r>
            <a:r>
              <a:rPr sz="2400" dirty="0" err="1"/>
              <a:t>растений</a:t>
            </a:r>
            <a:r>
              <a:rPr sz="2400" dirty="0"/>
              <a:t> : </a:t>
            </a:r>
            <a:r>
              <a:rPr sz="2400" dirty="0" err="1"/>
              <a:t>занятия</a:t>
            </a:r>
            <a:r>
              <a:rPr sz="2400" dirty="0"/>
              <a:t> с </a:t>
            </a:r>
            <a:r>
              <a:rPr sz="2400" dirty="0" err="1"/>
              <a:t>детьми</a:t>
            </a:r>
            <a:r>
              <a:rPr sz="2400" dirty="0"/>
              <a:t> 4-7 </a:t>
            </a:r>
            <a:r>
              <a:rPr sz="2400" dirty="0" err="1"/>
              <a:t>лет</a:t>
            </a:r>
            <a:r>
              <a:rPr sz="2400" dirty="0"/>
              <a:t> / </a:t>
            </a:r>
            <a:r>
              <a:rPr sz="2400" dirty="0" err="1"/>
              <a:t>авт</a:t>
            </a:r>
            <a:r>
              <a:rPr sz="2400" dirty="0"/>
              <a:t>.-</a:t>
            </a:r>
            <a:r>
              <a:rPr sz="2400" dirty="0" err="1"/>
              <a:t>сост</a:t>
            </a:r>
            <a:r>
              <a:rPr sz="2400" dirty="0"/>
              <a:t>. М. Н. </a:t>
            </a:r>
            <a:r>
              <a:rPr sz="2400" dirty="0" err="1"/>
              <a:t>Сигимова</a:t>
            </a:r>
            <a:r>
              <a:rPr sz="2400" dirty="0"/>
              <a:t>. - </a:t>
            </a:r>
            <a:r>
              <a:rPr sz="2400" dirty="0" err="1"/>
              <a:t>Волгоград</a:t>
            </a:r>
            <a:r>
              <a:rPr sz="2400" dirty="0"/>
              <a:t> : </a:t>
            </a:r>
            <a:r>
              <a:rPr sz="2400" dirty="0" err="1"/>
              <a:t>Учитель</a:t>
            </a:r>
            <a:r>
              <a:rPr sz="2400" dirty="0"/>
              <a:t>, </a:t>
            </a:r>
            <a:r>
              <a:rPr sz="2400" dirty="0" smtClean="0"/>
              <a:t>20</a:t>
            </a:r>
            <a:r>
              <a:rPr lang="ru-RU" sz="2400" dirty="0" smtClean="0"/>
              <a:t>1</a:t>
            </a:r>
            <a:r>
              <a:rPr sz="2400" dirty="0" smtClean="0"/>
              <a:t>8</a:t>
            </a:r>
            <a:r>
              <a:rPr sz="2400" dirty="0"/>
              <a:t>. - 251 с.  </a:t>
            </a:r>
          </a:p>
          <a:p>
            <a:r>
              <a:rPr sz="2400" dirty="0" smtClean="0"/>
              <a:t> </a:t>
            </a:r>
            <a:endParaRPr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323850" y="2133600"/>
            <a:ext cx="8229600" cy="452596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 sz="4000"/>
              <a:t>            Благодарю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83</TotalTime>
  <Words>650</Words>
  <Application>Microsoft Office PowerPoint</Application>
  <DocSecurity>0</DocSecurity>
  <PresentationFormat>Экран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«Наш мини-огород»</vt:lpstr>
      <vt:lpstr>Презентация PowerPoint</vt:lpstr>
      <vt:lpstr>Цель: создание условий для формирования у детей опыта исследовательской деятельности по выращиванию культурных растений в комнатных условиях.</vt:lpstr>
      <vt:lpstr>1 этап. Организационно-подготовительный </vt:lpstr>
      <vt:lpstr>Практика реализации 1 этапа</vt:lpstr>
      <vt:lpstr>2 этап. Практический </vt:lpstr>
      <vt:lpstr>Практика реализации 2 этапа</vt:lpstr>
      <vt:lpstr>Презентация PowerPoint</vt:lpstr>
      <vt:lpstr>Результат реализации проекта</vt:lpstr>
      <vt:lpstr>Используемая литература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«Наш мини-огород»</dc:title>
  <cp:lastModifiedBy>мой</cp:lastModifiedBy>
  <cp:revision>10</cp:revision>
  <dcterms:modified xsi:type="dcterms:W3CDTF">2023-09-21T17:00:10Z</dcterms:modified>
</cp:coreProperties>
</file>