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404665"/>
            <a:ext cx="7175351" cy="2664296"/>
          </a:xfrm>
        </p:spPr>
        <p:txBody>
          <a:bodyPr/>
          <a:lstStyle/>
          <a:p>
            <a:pPr marL="182880" indent="0">
              <a:buNone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Урок русского языка </a:t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в 7 классе на тему «Наречие как часть речи»</a:t>
            </a:r>
            <a:endParaRPr lang="ru-RU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20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Прочитайте </a:t>
            </a:r>
            <a:r>
              <a:rPr lang="ru-RU" sz="2400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стихотворение. Слова какой части речи выделены в стихотворении?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352928" cy="4310293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Наш </a:t>
            </a: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язык и скромен, и богат,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В каждом слове скрыт чудесный клад.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Слово </a:t>
            </a:r>
            <a:r>
              <a:rPr lang="ru-RU" sz="8000" b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«высоко» </a:t>
            </a: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произнеси – 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И представишь сразу неба синь.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Если вспомнишь слово ты </a:t>
            </a:r>
            <a:r>
              <a:rPr lang="ru-RU" sz="8000" b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«светло»,</a:t>
            </a:r>
            <a:endParaRPr lang="ru-RU" sz="6400" b="1" dirty="0">
              <a:solidFill>
                <a:schemeClr val="accent2">
                  <a:lumMod val="7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То увидишь – солнышко взошло.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Если скажешь ты</a:t>
            </a:r>
            <a:r>
              <a:rPr lang="ru-RU" sz="64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8000" b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«темно», </a:t>
            </a:r>
            <a:endParaRPr lang="ru-RU" sz="7200" b="1" dirty="0">
              <a:solidFill>
                <a:schemeClr val="accent2">
                  <a:lumMod val="7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Сразу вечер постучит в окно.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Если скажешь </a:t>
            </a:r>
            <a:r>
              <a:rPr lang="ru-RU" sz="8000" b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«ароматно» </a:t>
            </a: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ты,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Сразу вспомнишь ландыша цветы.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Ну а если скажешь ты </a:t>
            </a:r>
            <a:r>
              <a:rPr lang="ru-RU" sz="8000" b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«красиво» </a:t>
            </a: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- 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b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  <a:cs typeface="Times New Roman"/>
              </a:rPr>
              <a:t>Пред тобою сразу вся Россия!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endParaRPr lang="ru-RU" sz="6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2636912"/>
            <a:ext cx="3960440" cy="30963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191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Цели урока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750"/>
              </a:spcAft>
            </a:pPr>
            <a:r>
              <a:rPr lang="ru-RU" sz="3600" dirty="0">
                <a:solidFill>
                  <a:srgbClr val="000000"/>
                </a:solidFill>
                <a:latin typeface="Times New Roman"/>
                <a:ea typeface="Times New Roman"/>
              </a:rPr>
              <a:t>1.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r>
              <a:rPr lang="ru-RU" sz="3600" b="1" dirty="0">
                <a:solidFill>
                  <a:srgbClr val="000000"/>
                </a:solidFill>
                <a:latin typeface="Times New Roman"/>
                <a:ea typeface="Times New Roman"/>
              </a:rPr>
              <a:t>Научиться определять, что такое </a:t>
            </a:r>
            <a:r>
              <a:rPr lang="ru-RU" sz="36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наречие</a:t>
            </a:r>
          </a:p>
          <a:p>
            <a:pPr>
              <a:spcAft>
                <a:spcPts val="750"/>
              </a:spcAft>
            </a:pPr>
            <a:endParaRPr lang="ru-RU" sz="3600" b="1" dirty="0" smtClean="0">
              <a:latin typeface="Times New Roman"/>
              <a:ea typeface="Times New Roman"/>
            </a:endParaRPr>
          </a:p>
          <a:p>
            <a:pPr>
              <a:spcAft>
                <a:spcPts val="750"/>
              </a:spcAft>
            </a:pPr>
            <a:r>
              <a:rPr lang="ru-RU" sz="3600" b="1" dirty="0">
                <a:solidFill>
                  <a:srgbClr val="000000"/>
                </a:solidFill>
                <a:latin typeface="Times New Roman"/>
                <a:ea typeface="Times New Roman"/>
              </a:rPr>
              <a:t>2. Распознавать наречие среди других частей речи</a:t>
            </a:r>
            <a:endParaRPr lang="ru-RU" sz="3600" b="1" dirty="0">
              <a:latin typeface="Times New Roman"/>
              <a:ea typeface="Times New Roman"/>
            </a:endParaRPr>
          </a:p>
          <a:p>
            <a:pPr marL="114300" indent="0">
              <a:buNone/>
            </a:pP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248930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Чьим помощником является наречие?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Проверка задания для 1 группы</a:t>
            </a:r>
            <a:endParaRPr lang="ru-RU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lvl="0" indent="0" algn="ctr">
              <a:spcAft>
                <a:spcPts val="750"/>
              </a:spcAft>
              <a:buClr>
                <a:srgbClr val="93A299"/>
              </a:buClr>
              <a:buNone/>
            </a:pPr>
            <a:r>
              <a:rPr lang="ru-RU" sz="3600" b="1" dirty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Наречие – помощник глагола</a:t>
            </a:r>
            <a:endParaRPr lang="ru-RU" sz="3600" b="1" dirty="0">
              <a:solidFill>
                <a:srgbClr val="7030A0"/>
              </a:solidFill>
              <a:latin typeface="Times New Roman"/>
              <a:ea typeface="Times New Roman"/>
            </a:endParaRPr>
          </a:p>
          <a:p>
            <a:pPr marL="114300" indent="0">
              <a:spcAft>
                <a:spcPts val="750"/>
              </a:spcAft>
              <a:buNone/>
            </a:pPr>
            <a:r>
              <a:rPr lang="ru-RU" sz="32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Поздно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ночью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пошёл дождь. Он </a:t>
            </a:r>
            <a:r>
              <a:rPr lang="ru-RU" sz="32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деловито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стучал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в окна, </a:t>
            </a:r>
            <a:r>
              <a:rPr lang="ru-RU" sz="32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весело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шумел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в густой листве, </a:t>
            </a:r>
            <a:r>
              <a:rPr lang="ru-RU" sz="32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звонко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журчал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в 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водосточных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трубах. </a:t>
            </a:r>
            <a:endParaRPr lang="ru-RU" sz="32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marL="114300" indent="0">
              <a:spcAft>
                <a:spcPts val="750"/>
              </a:spcAft>
              <a:buNone/>
            </a:pPr>
            <a:endParaRPr lang="ru-RU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pic>
        <p:nvPicPr>
          <p:cNvPr id="1026" name="Picture 2" descr="http://www.photoforum.ru/f/photo/000/527/527793_8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9792" y="4351386"/>
            <a:ext cx="394759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38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CF543F">
                    <a:lumMod val="75000"/>
                  </a:srgbClr>
                </a:solidFill>
              </a:rPr>
              <a:t>Чьим помощником является наречие?</a:t>
            </a:r>
            <a:br>
              <a:rPr lang="ru-RU" sz="2800" b="1" dirty="0">
                <a:solidFill>
                  <a:srgbClr val="CF543F">
                    <a:lumMod val="75000"/>
                  </a:srgbClr>
                </a:solidFill>
              </a:rPr>
            </a:br>
            <a:r>
              <a:rPr lang="ru-RU" sz="2400" b="1" dirty="0">
                <a:solidFill>
                  <a:srgbClr val="ECEDD1">
                    <a:lumMod val="25000"/>
                  </a:srgbClr>
                </a:solidFill>
              </a:rPr>
              <a:t>Проверка задания для </a:t>
            </a:r>
            <a:r>
              <a:rPr lang="ru-RU" sz="2400" b="1" dirty="0" smtClean="0">
                <a:solidFill>
                  <a:srgbClr val="ECEDD1">
                    <a:lumMod val="25000"/>
                  </a:srgbClr>
                </a:solidFill>
              </a:rPr>
              <a:t>2 </a:t>
            </a:r>
            <a:r>
              <a:rPr lang="ru-RU" sz="2400" b="1" dirty="0">
                <a:solidFill>
                  <a:srgbClr val="ECEDD1">
                    <a:lumMod val="25000"/>
                  </a:srgbClr>
                </a:solidFill>
              </a:rPr>
              <a:t>группы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26128" y="1556792"/>
            <a:ext cx="4040188" cy="1512168"/>
          </a:xfrm>
        </p:spPr>
        <p:txBody>
          <a:bodyPr/>
          <a:lstStyle/>
          <a:p>
            <a:pPr marL="114300" lvl="0">
              <a:buClr>
                <a:srgbClr val="93A299"/>
              </a:buClr>
            </a:pPr>
            <a:r>
              <a:rPr lang="ru-RU" sz="2400" dirty="0">
                <a:solidFill>
                  <a:srgbClr val="7030A0"/>
                </a:solidFill>
              </a:rPr>
              <a:t>Наречие – помощник глагола и прилагательного</a:t>
            </a:r>
          </a:p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114300" indent="0" algn="just">
              <a:spcAft>
                <a:spcPts val="750"/>
              </a:spcAft>
              <a:buNone/>
            </a:pPr>
            <a:endParaRPr lang="ru-RU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marL="114300" indent="0" algn="just">
              <a:spcAft>
                <a:spcPts val="75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 </a:t>
            </a:r>
            <a:r>
              <a:rPr lang="ru-RU" dirty="0" smtClean="0">
                <a:solidFill>
                  <a:srgbClr val="7030A0"/>
                </a:solidFill>
                <a:latin typeface="Times New Roman"/>
                <a:ea typeface="Times New Roman"/>
              </a:rPr>
              <a:t>вдруг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наступает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день, когда на эту притихшую землю </a:t>
            </a:r>
            <a:r>
              <a:rPr lang="ru-RU" dirty="0" smtClean="0">
                <a:solidFill>
                  <a:srgbClr val="7030A0"/>
                </a:solidFill>
                <a:latin typeface="Times New Roman"/>
                <a:ea typeface="Times New Roman"/>
              </a:rPr>
              <a:t>быстро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начинают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падать миллионы </a:t>
            </a:r>
            <a:r>
              <a:rPr lang="ru-RU" dirty="0" smtClean="0">
                <a:solidFill>
                  <a:srgbClr val="7030A0"/>
                </a:solidFill>
                <a:latin typeface="Times New Roman"/>
                <a:ea typeface="Times New Roman"/>
              </a:rPr>
              <a:t>удивительно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красивых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снежинок, и она вся становится </a:t>
            </a:r>
            <a:r>
              <a:rPr lang="ru-RU" dirty="0" smtClean="0">
                <a:solidFill>
                  <a:srgbClr val="7030A0"/>
                </a:solidFill>
                <a:latin typeface="Times New Roman"/>
                <a:ea typeface="Times New Roman"/>
              </a:rPr>
              <a:t>ослепительно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белой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ru-RU" dirty="0">
              <a:latin typeface="Times New Roman"/>
              <a:ea typeface="Times New Roman"/>
            </a:endParaRPr>
          </a:p>
          <a:p>
            <a:pPr marL="114300" indent="0">
              <a:buNone/>
            </a:pPr>
            <a:endParaRPr lang="ru-RU" sz="7200" b="1" dirty="0">
              <a:solidFill>
                <a:srgbClr val="7030A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5107" y="2492896"/>
            <a:ext cx="3960440" cy="33843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1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500" b="1" dirty="0">
                <a:solidFill>
                  <a:srgbClr val="CF543F">
                    <a:lumMod val="75000"/>
                  </a:srgbClr>
                </a:solidFill>
              </a:rPr>
              <a:t>Чьим помощником является наречие?</a:t>
            </a:r>
            <a:br>
              <a:rPr lang="ru-RU" sz="2500" b="1" dirty="0">
                <a:solidFill>
                  <a:srgbClr val="CF543F">
                    <a:lumMod val="75000"/>
                  </a:srgbClr>
                </a:solidFill>
              </a:rPr>
            </a:br>
            <a:r>
              <a:rPr lang="ru-RU" sz="2200" b="1" dirty="0">
                <a:solidFill>
                  <a:srgbClr val="ECEDD1">
                    <a:lumMod val="25000"/>
                  </a:srgbClr>
                </a:solidFill>
              </a:rPr>
              <a:t>Проверка задания для </a:t>
            </a:r>
            <a:r>
              <a:rPr lang="ru-RU" sz="2200" b="1" dirty="0" smtClean="0">
                <a:solidFill>
                  <a:srgbClr val="ECEDD1">
                    <a:lumMod val="25000"/>
                  </a:srgbClr>
                </a:solidFill>
              </a:rPr>
              <a:t>3 </a:t>
            </a:r>
            <a:r>
              <a:rPr lang="ru-RU" sz="2200" b="1" dirty="0">
                <a:solidFill>
                  <a:srgbClr val="ECEDD1">
                    <a:lumMod val="25000"/>
                  </a:srgbClr>
                </a:solidFill>
              </a:rPr>
              <a:t>группы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114300" indent="0" algn="ctr"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Наречие – помощник глагола и другого наречия</a:t>
            </a:r>
          </a:p>
          <a:p>
            <a:pPr marL="114300" indent="0" algn="just">
              <a:spcAft>
                <a:spcPts val="750"/>
              </a:spcAft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Тимошка </a:t>
            </a:r>
            <a:r>
              <a:rPr lang="ru-RU" sz="32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очень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быстро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оказался </a:t>
            </a:r>
            <a:r>
              <a:rPr lang="ru-RU" sz="32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рядом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с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Дашей и, борясь с потоками воды, несколько раз </a:t>
            </a:r>
            <a:r>
              <a:rPr lang="ru-RU" sz="32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яростно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отряхнулся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. Затем он сел и </a:t>
            </a:r>
            <a:r>
              <a:rPr lang="ru-RU" sz="32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весело</a:t>
            </a: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посмотрел </a:t>
            </a: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</a:rPr>
              <a:t>на промокшую Дашу.</a:t>
            </a:r>
            <a:endParaRPr lang="ru-RU" sz="3200" dirty="0">
              <a:latin typeface="Times New Roman"/>
              <a:ea typeface="Times New Roman"/>
            </a:endParaRPr>
          </a:p>
          <a:p>
            <a:endParaRPr lang="ru-RU" sz="4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1988840"/>
            <a:ext cx="2952328" cy="41044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05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Подведём итоги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14300" indent="0" algn="just">
              <a:lnSpc>
                <a:spcPct val="115000"/>
              </a:lnSpc>
              <a:spcAft>
                <a:spcPts val="675"/>
              </a:spcAft>
              <a:buNone/>
            </a:pPr>
            <a:endParaRPr lang="ru-RU" sz="2000" dirty="0">
              <a:latin typeface="Calibri"/>
              <a:ea typeface="Calibri"/>
              <a:cs typeface="Times New Roman"/>
            </a:endParaRPr>
          </a:p>
          <a:p>
            <a:pPr lvl="0" indent="-342900">
              <a:lnSpc>
                <a:spcPct val="115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3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Что обозначает наречие? На какие вопросы отвечает?</a:t>
            </a:r>
            <a:endParaRPr lang="ru-RU" sz="3300" b="1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lvl="0" indent="-342900">
              <a:lnSpc>
                <a:spcPct val="115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3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Какой главный морфологический признак имеет наречие?</a:t>
            </a:r>
            <a:endParaRPr lang="ru-RU" sz="3300" b="1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lvl="0" indent="-342900">
              <a:lnSpc>
                <a:spcPct val="115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3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 каким словам чаще всего примыкает наречие?</a:t>
            </a:r>
            <a:endParaRPr lang="ru-RU" sz="3300" b="1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lvl="0" indent="-342900">
              <a:lnSpc>
                <a:spcPct val="115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3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Каким членом предложения обычно бывает наречие?</a:t>
            </a:r>
            <a:endParaRPr lang="ru-RU" sz="3300" b="1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marL="11430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3300" b="1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9191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114300" lvl="0">
              <a:spcBef>
                <a:spcPct val="20000"/>
              </a:spcBef>
            </a:pPr>
            <a:r>
              <a:rPr lang="ru-RU" sz="4400" b="1" cap="none" spc="50" dirty="0">
                <a:ln w="12700" cmpd="sng">
                  <a:solidFill>
                    <a:srgbClr val="786C71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786C71">
                      <a:satMod val="180000"/>
                      <a:alpha val="30000"/>
                    </a:srgbClr>
                  </a:glow>
                </a:effectLst>
                <a:latin typeface="Century Gothic"/>
                <a:ea typeface="+mn-ea"/>
                <a:cs typeface="+mn-cs"/>
              </a:rPr>
              <a:t>Урок окончен! </a:t>
            </a:r>
            <a:br>
              <a:rPr lang="ru-RU" sz="4400" b="1" cap="none" spc="50" dirty="0">
                <a:ln w="12700" cmpd="sng">
                  <a:solidFill>
                    <a:srgbClr val="786C71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rgbClr val="786C71">
                      <a:satMod val="180000"/>
                      <a:alpha val="30000"/>
                    </a:srgbClr>
                  </a:glow>
                </a:effectLst>
                <a:latin typeface="Century Gothic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ctr">
              <a:buNone/>
            </a:pPr>
            <a:endParaRPr lang="ru-RU" sz="4800" b="1" spc="5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marL="114300" indent="0" algn="ctr">
              <a:buNone/>
            </a:pPr>
            <a:r>
              <a:rPr lang="ru-RU" sz="4800" b="1" spc="5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Спасибо </a:t>
            </a:r>
            <a:r>
              <a:rPr lang="ru-RU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за внимание!</a:t>
            </a:r>
            <a:endParaRPr lang="ru-RU" sz="4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3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60</TotalTime>
  <Words>246</Words>
  <Application>Microsoft Office PowerPoint</Application>
  <PresentationFormat>Экран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Аптека</vt:lpstr>
      <vt:lpstr>Урок русского языка  в 7 классе на тему «Наречие как часть речи»</vt:lpstr>
      <vt:lpstr>Прочитайте стихотворение. Слова какой части речи выделены в стихотворении?</vt:lpstr>
      <vt:lpstr>Цели урока</vt:lpstr>
      <vt:lpstr>Чьим помощником является наречие? Проверка задания для 1 группы</vt:lpstr>
      <vt:lpstr>Чьим помощником является наречие? Проверка задания для 2 группы</vt:lpstr>
      <vt:lpstr>Чьим помощником является наречие? Проверка задания для 3 группы</vt:lpstr>
      <vt:lpstr>Подведём итоги</vt:lpstr>
      <vt:lpstr>Урок окончен!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русского языка  в 7 классе на тему «Наречие как часть речи»</dc:title>
  <dc:creator>1</dc:creator>
  <cp:lastModifiedBy>1322</cp:lastModifiedBy>
  <cp:revision>15</cp:revision>
  <dcterms:created xsi:type="dcterms:W3CDTF">2017-09-28T20:11:05Z</dcterms:created>
  <dcterms:modified xsi:type="dcterms:W3CDTF">2022-12-05T02:46:12Z</dcterms:modified>
</cp:coreProperties>
</file>