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325" r:id="rId3"/>
    <p:sldId id="331" r:id="rId4"/>
    <p:sldId id="332" r:id="rId5"/>
    <p:sldId id="329" r:id="rId6"/>
    <p:sldId id="333" r:id="rId7"/>
    <p:sldId id="334" r:id="rId8"/>
    <p:sldId id="335" r:id="rId9"/>
    <p:sldId id="336" r:id="rId10"/>
    <p:sldId id="320" r:id="rId11"/>
    <p:sldId id="324" r:id="rId12"/>
    <p:sldId id="338" r:id="rId13"/>
    <p:sldId id="339" r:id="rId14"/>
    <p:sldId id="266" r:id="rId15"/>
  </p:sldIdLst>
  <p:sldSz cx="12190413" cy="6859588"/>
  <p:notesSz cx="6858000" cy="9144000"/>
  <p:defaultTextStyle>
    <a:defPPr>
      <a:defRPr lang="ru-RU"/>
    </a:defPPr>
    <a:lvl1pPr marL="0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251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502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753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004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254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505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09756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007" algn="l" defTabSz="108850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F1DD"/>
    <a:srgbClr val="FABA86"/>
    <a:srgbClr val="FFFF66"/>
    <a:srgbClr val="79DCFF"/>
    <a:srgbClr val="FBD1AF"/>
    <a:srgbClr val="A7E8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414" y="-102"/>
      </p:cViewPr>
      <p:guideLst>
        <p:guide orient="horz" pos="2161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609521" y="3700661"/>
            <a:ext cx="11072958" cy="1143265"/>
          </a:xfrm>
        </p:spPr>
        <p:txBody>
          <a:bodyPr>
            <a:noAutofit/>
          </a:bodyPr>
          <a:lstStyle>
            <a:lvl1pPr marL="0" indent="0" algn="ctr">
              <a:buNone/>
              <a:defRPr sz="2600" spc="119" baseline="0">
                <a:solidFill>
                  <a:schemeClr val="tx2"/>
                </a:solidFill>
              </a:defRPr>
            </a:lvl1pPr>
            <a:lvl2pPr marL="544251" indent="0" algn="ctr">
              <a:buNone/>
            </a:lvl2pPr>
            <a:lvl3pPr marL="1088502" indent="0" algn="ctr">
              <a:buNone/>
            </a:lvl3pPr>
            <a:lvl4pPr marL="1632753" indent="0" algn="ctr">
              <a:buNone/>
            </a:lvl4pPr>
            <a:lvl5pPr marL="2177004" indent="0" algn="ctr">
              <a:buNone/>
            </a:lvl5pPr>
            <a:lvl6pPr marL="2721254" indent="0" algn="ctr">
              <a:buNone/>
            </a:lvl6pPr>
            <a:lvl7pPr marL="3265505" indent="0" algn="ctr">
              <a:buNone/>
            </a:lvl7pPr>
            <a:lvl8pPr marL="3809756" indent="0" algn="ctr">
              <a:buNone/>
            </a:lvl8pPr>
            <a:lvl9pPr marL="4354007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609521" y="1434064"/>
            <a:ext cx="11072958" cy="1981659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57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951247" y="3550948"/>
            <a:ext cx="3961884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6277282" y="3550948"/>
            <a:ext cx="3961884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6053009" y="3527118"/>
            <a:ext cx="60952" cy="45731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08850" tIns="54425" rIns="108850" bIns="54425"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609521" y="1524353"/>
            <a:ext cx="10971372" cy="4573059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281" y="3506011"/>
            <a:ext cx="10565025" cy="1371918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57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281" y="4960012"/>
            <a:ext cx="10565025" cy="984964"/>
          </a:xfrm>
        </p:spPr>
        <p:txBody>
          <a:bodyPr anchor="t"/>
          <a:lstStyle>
            <a:lvl1pPr marL="0" indent="0">
              <a:buNone/>
              <a:defRPr sz="2400" spc="119" baseline="0">
                <a:solidFill>
                  <a:schemeClr val="tx2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914281" y="4918131"/>
            <a:ext cx="10565025" cy="430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609521" y="1524353"/>
            <a:ext cx="5412543" cy="4573059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6793" y="1524353"/>
            <a:ext cx="5412543" cy="4573059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521" y="1399917"/>
            <a:ext cx="5386216" cy="762176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08850" tIns="54425" rIns="108850" bIns="54425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3100" b="1">
                <a:solidFill>
                  <a:schemeClr val="tx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609521" y="2202406"/>
            <a:ext cx="5384099" cy="391453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6198910" y="2202406"/>
            <a:ext cx="5384099" cy="391453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21" y="155484"/>
            <a:ext cx="10971372" cy="1143265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6196793" y="1399917"/>
            <a:ext cx="5386216" cy="762176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08850" tIns="54425" rIns="108850" bIns="54425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3100" b="1" baseline="0">
                <a:solidFill>
                  <a:schemeClr val="tx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750496" y="2180724"/>
            <a:ext cx="4998069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6339015" y="2180724"/>
            <a:ext cx="4998069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609520" y="457306"/>
            <a:ext cx="8330116" cy="5716323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041223" y="1600570"/>
            <a:ext cx="2645320" cy="3734665"/>
          </a:xfrm>
        </p:spPr>
        <p:txBody>
          <a:bodyPr tIns="54425" bIns="54425" anchor="t" anchorCtr="0"/>
          <a:lstStyle>
            <a:lvl1pPr marL="0" indent="0">
              <a:lnSpc>
                <a:spcPct val="125000"/>
              </a:lnSpc>
              <a:spcAft>
                <a:spcPts val="1190"/>
              </a:spcAft>
              <a:buNone/>
              <a:defRPr sz="1900">
                <a:solidFill>
                  <a:schemeClr val="tx2"/>
                </a:solidFill>
              </a:defRPr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9041223" y="457306"/>
            <a:ext cx="2641256" cy="1067047"/>
          </a:xfrm>
        </p:spPr>
        <p:txBody>
          <a:bodyPr lIns="108850" tIns="108850" anchor="b" anchorCtr="0"/>
          <a:lstStyle>
            <a:lvl1pPr algn="l">
              <a:buNone/>
              <a:defRPr sz="2100" b="1" spc="-6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38049" y="457306"/>
            <a:ext cx="2742843" cy="1067047"/>
          </a:xfrm>
        </p:spPr>
        <p:txBody>
          <a:bodyPr lIns="108850" tIns="108850" anchor="b" anchorCtr="0"/>
          <a:lstStyle>
            <a:lvl1pPr algn="l">
              <a:buNone/>
              <a:defRPr sz="2100" b="1" spc="-6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09521" y="457306"/>
            <a:ext cx="8025355" cy="5563888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8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838049" y="1600571"/>
            <a:ext cx="2742843" cy="4420623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190"/>
              </a:spcAft>
              <a:buFontTx/>
              <a:buNone/>
              <a:defRPr sz="1900" b="0">
                <a:solidFill>
                  <a:schemeClr val="tx2"/>
                </a:solidFill>
              </a:defRPr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521" y="274702"/>
            <a:ext cx="8025355" cy="585288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609521" y="1448136"/>
            <a:ext cx="10971372" cy="4679446"/>
          </a:xfrm>
          <a:prstGeom prst="rect">
            <a:avLst/>
          </a:prstGeom>
        </p:spPr>
        <p:txBody>
          <a:bodyPr vert="horz" lIns="108850" tIns="54425" rIns="108850" bIns="54425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7720595" y="6205103"/>
            <a:ext cx="3453950" cy="384137"/>
          </a:xfrm>
          <a:prstGeom prst="rect">
            <a:avLst/>
          </a:prstGeom>
        </p:spPr>
        <p:txBody>
          <a:bodyPr vert="horz" lIns="108850" tIns="54425" rIns="108850" bIns="54425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309CBD8-F81A-4973-A9BE-8E127D2B7623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844430" y="6205103"/>
            <a:ext cx="4774578" cy="384137"/>
          </a:xfrm>
          <a:prstGeom prst="rect">
            <a:avLst/>
          </a:prstGeom>
        </p:spPr>
        <p:txBody>
          <a:bodyPr vert="horz" lIns="108850" tIns="54425" rIns="108850" bIns="54425"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11212640" y="6182962"/>
            <a:ext cx="812694" cy="457306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900" baseline="0">
                <a:solidFill>
                  <a:schemeClr val="tx2"/>
                </a:solidFill>
              </a:defRPr>
            </a:lvl1pPr>
          </a:lstStyle>
          <a:p>
            <a:fld id="{116D1DC0-608A-4A71-A519-D7C7F577F75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09521" y="152435"/>
            <a:ext cx="10971372" cy="1219482"/>
          </a:xfrm>
          <a:prstGeom prst="rect">
            <a:avLst/>
          </a:prstGeom>
          <a:ln w="6350" cap="rnd">
            <a:noFill/>
          </a:ln>
        </p:spPr>
        <p:txBody>
          <a:bodyPr vert="horz" lIns="108850" tIns="54425" rIns="108850" bIns="54425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Рамка 6"/>
          <p:cNvSpPr/>
          <p:nvPr userDrawn="1"/>
        </p:nvSpPr>
        <p:spPr>
          <a:xfrm>
            <a:off x="1" y="0"/>
            <a:ext cx="12190413" cy="6854123"/>
          </a:xfrm>
          <a:prstGeom prst="frame">
            <a:avLst>
              <a:gd name="adj1" fmla="val 2156"/>
            </a:avLst>
          </a:prstGeom>
          <a:solidFill>
            <a:srgbClr val="92D050"/>
          </a:solidFill>
          <a:ln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9575" tIns="64788" rIns="129575" bIns="64788" rtlCol="0" anchor="ctr"/>
          <a:lstStyle>
            <a:defPPr>
              <a:defRPr lang="ru-RU"/>
            </a:defPPr>
            <a:lvl1pPr marL="0" algn="l" defTabSz="1088502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44251" algn="l" defTabSz="1088502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88502" algn="l" defTabSz="1088502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32753" algn="l" defTabSz="1088502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77004" algn="l" defTabSz="1088502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721254" algn="l" defTabSz="1088502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265505" algn="l" defTabSz="1088502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809756" algn="l" defTabSz="1088502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354007" algn="l" defTabSz="1088502" rtl="0" eaLnBrk="1" latinLnBrk="0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900" dirty="0">
              <a:solidFill>
                <a:schemeClr val="tx1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5000" b="0" kern="1200" spc="-119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326551" indent="-326551" algn="l" rtl="0" eaLnBrk="1" latinLnBrk="0" hangingPunct="1">
        <a:spcBef>
          <a:spcPts val="714"/>
        </a:spcBef>
        <a:buClr>
          <a:schemeClr val="accent2"/>
        </a:buClr>
        <a:buSzPct val="85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61951" indent="-326551" algn="l" rtl="0" eaLnBrk="1" latinLnBrk="0" hangingPunct="1">
        <a:spcBef>
          <a:spcPts val="357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900" kern="1200">
          <a:solidFill>
            <a:schemeClr val="tx2"/>
          </a:solidFill>
          <a:latin typeface="+mn-lt"/>
          <a:ea typeface="+mn-ea"/>
          <a:cs typeface="+mn-cs"/>
        </a:defRPr>
      </a:lvl2pPr>
      <a:lvl3pPr marL="1197352" indent="-272125" algn="l" rtl="0" eaLnBrk="1" latinLnBrk="0" hangingPunct="1">
        <a:spcBef>
          <a:spcPts val="357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02" indent="-272125" algn="l" rtl="0" eaLnBrk="1" latinLnBrk="0" hangingPunct="1">
        <a:spcBef>
          <a:spcPts val="357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1850453" indent="-272125" algn="l" rtl="0" eaLnBrk="1" latinLnBrk="0" hangingPunct="1">
        <a:spcBef>
          <a:spcPts val="405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177004" indent="-272125" algn="l" rtl="0" eaLnBrk="1" latinLnBrk="0" hangingPunct="1">
        <a:spcBef>
          <a:spcPts val="405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394704" indent="-217700" algn="l" rtl="0" eaLnBrk="1" latinLnBrk="0" hangingPunct="1">
        <a:spcBef>
          <a:spcPts val="405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721254" indent="-217700" algn="l" rtl="0" eaLnBrk="1" latinLnBrk="0" hangingPunct="1">
        <a:spcBef>
          <a:spcPts val="405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05" indent="-217700" algn="l" rtl="0" eaLnBrk="1" latinLnBrk="0" hangingPunct="1">
        <a:spcBef>
          <a:spcPts val="405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25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0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275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700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12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550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975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400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8902" y="5374010"/>
            <a:ext cx="7021121" cy="1224136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</a:rPr>
              <a:t>Лазарева Юлия Юрьевна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Comic Sans MS" pitchFamily="66" charset="0"/>
              </a:rPr>
              <a:t>МАОУ СОШ №136</a:t>
            </a:r>
            <a:endParaRPr lang="ru-RU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50590" y="189434"/>
            <a:ext cx="10937915" cy="1470365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Comic Sans MS" pitchFamily="66" charset="0"/>
              </a:rPr>
              <a:t>Презентация к уроку окружающего мира,</a:t>
            </a:r>
            <a:br>
              <a:rPr lang="ru-RU" sz="3200" dirty="0" smtClean="0">
                <a:latin typeface="Comic Sans MS" pitchFamily="66" charset="0"/>
              </a:rPr>
            </a:br>
            <a:r>
              <a:rPr lang="ru-RU" sz="3200" dirty="0" smtClean="0">
                <a:latin typeface="Comic Sans MS" pitchFamily="66" charset="0"/>
              </a:rPr>
              <a:t> 1 класс УМК «Школа России»</a:t>
            </a:r>
            <a:endParaRPr lang="ru-RU" sz="3200" dirty="0">
              <a:latin typeface="Comic Sans MS" pitchFamily="66" charset="0"/>
            </a:endParaRPr>
          </a:p>
        </p:txBody>
      </p:sp>
      <p:sp>
        <p:nvSpPr>
          <p:cNvPr id="4" name="Стрелка вправо 3">
            <a:hlinkClick r:id="rId2" action="ppaction://hlinksldjump"/>
          </p:cNvPr>
          <p:cNvSpPr/>
          <p:nvPr/>
        </p:nvSpPr>
        <p:spPr>
          <a:xfrm>
            <a:off x="11063758" y="6022082"/>
            <a:ext cx="864096" cy="576064"/>
          </a:xfrm>
          <a:prstGeom prst="rightArrow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1666050" y="1759541"/>
            <a:ext cx="878497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« Как живут растения?»</a:t>
            </a:r>
            <a:endParaRPr lang="ru-RU" sz="48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Picture 3" descr="C:\Users\Наталья\Desktop\муравей и черепаха\муравей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69490" y="1269554"/>
            <a:ext cx="2664296" cy="3545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C:\Users\Наталья\Desktop\муравей и черепаха\черепаха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441831">
            <a:off x="9366946" y="2332227"/>
            <a:ext cx="2685812" cy="362136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AutoShape 2" descr="E:\Documents and Settings\Admin\%D0%A0%D0%B0%D0%B1%D0%BE%D1%87%D0%B8%D0%B9 %D1%81%D1%82%D0%BE%D0%BB\luxfon.com-38166 (1)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AutoShape 4" descr="E:\Documents and Settings\Admin\%D0%A0%D0%B0%D0%B1%D0%BE%D1%87%D0%B8%D0%B9 %D1%81%D1%82%D0%BE%D0%BB\luxfon.com-38166 (1)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Управляющая кнопка: документ 4">
            <a:hlinkClick r:id="" action="ppaction://noaction" highlightClick="1"/>
          </p:cNvPr>
          <p:cNvSpPr/>
          <p:nvPr/>
        </p:nvSpPr>
        <p:spPr>
          <a:xfrm>
            <a:off x="262558" y="5878066"/>
            <a:ext cx="576064" cy="720080"/>
          </a:xfrm>
          <a:prstGeom prst="actionButtonDocument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s://www.urbanturnip.org/wp-content/uploads/2015/05/shutterstock_229232692-1024x660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3038" y="2925738"/>
            <a:ext cx="3364898" cy="21687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10952990" y="357249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3" descr="C:\Users\Наталья\Desktop\муравей и черепаха\муравей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997746"/>
            <a:ext cx="2698177" cy="359168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" name="Группа 10"/>
          <p:cNvGrpSpPr/>
          <p:nvPr/>
        </p:nvGrpSpPr>
        <p:grpSpPr>
          <a:xfrm>
            <a:off x="2647803" y="261442"/>
            <a:ext cx="6572495" cy="2500909"/>
            <a:chOff x="2647803" y="837312"/>
            <a:chExt cx="5947733" cy="2500330"/>
          </a:xfrm>
        </p:grpSpPr>
        <p:sp>
          <p:nvSpPr>
            <p:cNvPr id="9" name="Выноска-облако 8"/>
            <p:cNvSpPr/>
            <p:nvPr/>
          </p:nvSpPr>
          <p:spPr>
            <a:xfrm>
              <a:off x="2647803" y="837312"/>
              <a:ext cx="5947733" cy="2500330"/>
            </a:xfrm>
            <a:prstGeom prst="cloudCallout">
              <a:avLst>
                <a:gd name="adj1" fmla="val -62940"/>
                <a:gd name="adj2" fmla="val 97263"/>
              </a:avLst>
            </a:prstGeom>
            <a:solidFill>
              <a:srgbClr val="CBF1DD"/>
            </a:solidFill>
            <a:ln>
              <a:solidFill>
                <a:srgbClr val="00B050"/>
              </a:solidFill>
            </a:ln>
            <a:effectLst>
              <a:glow rad="139700">
                <a:srgbClr val="00B050">
                  <a:alpha val="40000"/>
                </a:srgbClr>
              </a:glow>
            </a:effectLst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095818" y="1342542"/>
              <a:ext cx="5224512" cy="18154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rPr>
                <a:t>Ребята, я слышал. Что жизнь растений пшеницы начинается с семян.</a:t>
              </a:r>
              <a:r>
                <a:rPr lang="ru-RU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rPr>
                <a:t> </a:t>
              </a:r>
              <a:r>
                <a:rPr lang="ru-RU" sz="28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rPr>
                <a:t>А откуда берутся семена?</a:t>
              </a:r>
              <a:endPara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endParaRPr>
            </a:p>
          </p:txBody>
        </p:sp>
      </p:grpSp>
      <p:pic>
        <p:nvPicPr>
          <p:cNvPr id="12" name="Picture 2" descr="C:\Users\Наталья\Desktop\муравей и черепаха\черепаха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441831">
            <a:off x="9491341" y="3129962"/>
            <a:ext cx="2650421" cy="35744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" name="Группа 12"/>
          <p:cNvGrpSpPr/>
          <p:nvPr/>
        </p:nvGrpSpPr>
        <p:grpSpPr>
          <a:xfrm flipH="1">
            <a:off x="2540745" y="189434"/>
            <a:ext cx="6786610" cy="2940890"/>
            <a:chOff x="4115761" y="170817"/>
            <a:chExt cx="6678980" cy="2352168"/>
          </a:xfrm>
        </p:grpSpPr>
        <p:sp>
          <p:nvSpPr>
            <p:cNvPr id="14" name="Выноска-облако 13"/>
            <p:cNvSpPr/>
            <p:nvPr/>
          </p:nvSpPr>
          <p:spPr>
            <a:xfrm>
              <a:off x="4115761" y="170817"/>
              <a:ext cx="6678980" cy="2352168"/>
            </a:xfrm>
            <a:prstGeom prst="cloudCallout">
              <a:avLst>
                <a:gd name="adj1" fmla="val -55657"/>
                <a:gd name="adj2" fmla="val 91532"/>
              </a:avLst>
            </a:prstGeom>
            <a:solidFill>
              <a:srgbClr val="CBF1DD"/>
            </a:solidFill>
            <a:ln>
              <a:solidFill>
                <a:srgbClr val="00B050"/>
              </a:solidFill>
            </a:ln>
            <a:effectLst>
              <a:glow rad="139700">
                <a:srgbClr val="00B050">
                  <a:alpha val="40000"/>
                </a:srgbClr>
              </a:glow>
            </a:effectLst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558516" y="602198"/>
              <a:ext cx="5975930" cy="1452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omic Sans MS" pitchFamily="66" charset="0"/>
                </a:rPr>
                <a:t>Семена созревают в колосках. В каждом колоске много семян. С их помощью растения размножаются. 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4309256" y="6145067"/>
            <a:ext cx="3857652" cy="461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Comic Sans MS" pitchFamily="66" charset="0"/>
              </a:rPr>
              <a:t>жми на вопрос</a:t>
            </a:r>
            <a:endParaRPr lang="ru-RU" sz="2400" dirty="0">
              <a:latin typeface="Comic Sans MS" pitchFamily="66" charset="0"/>
            </a:endParaRPr>
          </a:p>
        </p:txBody>
      </p:sp>
      <p:pic>
        <p:nvPicPr>
          <p:cNvPr id="17" name="Picture 2" descr="http://soyanews.info/upload/iblock/39e/74198_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1395" y="2840121"/>
            <a:ext cx="4406594" cy="33049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august.in.ua/sites/default/files/image/news/zerno_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947" y="3147254"/>
            <a:ext cx="4773516" cy="30908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878765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10952990" y="357249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3" descr="C:\Users\Наталья\Desktop\муравей и черепаха\муравей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997746"/>
            <a:ext cx="2698177" cy="3591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 descr="C:\Users\Наталья\Desktop\муравей и черепаха\черепаха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441831">
            <a:off x="9491341" y="3129962"/>
            <a:ext cx="2650421" cy="3574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passport.zab-investportal.ru/imgs/db/news/image_1240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4726" y="1569900"/>
            <a:ext cx="2619259" cy="2088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cdn-nus-1.pinme.ru/tumb/600/photo/5c/01/5c01dd5ddf3a8eca52ffa5e17927f22a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580940" y="366034"/>
            <a:ext cx="2525812" cy="20899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lifestylemedia.biz/wp-content/uploads/2016/04/proroshenaty_pshenica-300x2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7581" y="1557586"/>
            <a:ext cx="2533645" cy="20899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ottomanagro.com/wp-content/uploads/bfi_thumb/wheat-1-mmly5fretcat93mngu5t9lefmbplpi9etbbmt9qgds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/>
        </p:blipFill>
        <p:spPr bwMode="auto">
          <a:xfrm>
            <a:off x="4487493" y="3743316"/>
            <a:ext cx="2619259" cy="21005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углом 5"/>
          <p:cNvSpPr/>
          <p:nvPr/>
        </p:nvSpPr>
        <p:spPr>
          <a:xfrm rot="20400326">
            <a:off x="3063510" y="699439"/>
            <a:ext cx="1308797" cy="504056"/>
          </a:xfrm>
          <a:prstGeom prst="ben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Стрелка углом 24"/>
          <p:cNvSpPr/>
          <p:nvPr/>
        </p:nvSpPr>
        <p:spPr>
          <a:xfrm rot="2882363">
            <a:off x="7265606" y="802430"/>
            <a:ext cx="1308797" cy="504056"/>
          </a:xfrm>
          <a:prstGeom prst="ben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Стрелка углом 25"/>
          <p:cNvSpPr/>
          <p:nvPr/>
        </p:nvSpPr>
        <p:spPr>
          <a:xfrm rot="9201148">
            <a:off x="7361027" y="4171177"/>
            <a:ext cx="1308797" cy="504056"/>
          </a:xfrm>
          <a:prstGeom prst="ben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Стрелка углом 26"/>
          <p:cNvSpPr/>
          <p:nvPr/>
        </p:nvSpPr>
        <p:spPr>
          <a:xfrm rot="13930858">
            <a:off x="3030304" y="4188782"/>
            <a:ext cx="1308797" cy="504056"/>
          </a:xfrm>
          <a:prstGeom prst="ben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774726" y="5850768"/>
            <a:ext cx="80665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Растение пшеницы </a:t>
            </a:r>
            <a:r>
              <a:rPr lang="ru-RU" sz="2800" b="1" dirty="0" smtClean="0">
                <a:latin typeface="Comic Sans MS" pitchFamily="66" charset="0"/>
              </a:rPr>
              <a:t>живёт </a:t>
            </a:r>
            <a:r>
              <a:rPr lang="ru-RU" sz="2800" b="1" dirty="0">
                <a:latin typeface="Comic Sans MS" pitchFamily="66" charset="0"/>
              </a:rPr>
              <a:t>не больше года. Потом оно умирает. </a:t>
            </a:r>
          </a:p>
        </p:txBody>
      </p:sp>
    </p:spTree>
    <p:extLst>
      <p:ext uri="{BB962C8B-B14F-4D97-AF65-F5344CB8AC3E}">
        <p14:creationId xmlns="" xmlns:p14="http://schemas.microsoft.com/office/powerpoint/2010/main" val="15825099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11070598" y="189434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1164775" y="277833"/>
            <a:ext cx="8836328" cy="1482165"/>
            <a:chOff x="2582165" y="760894"/>
            <a:chExt cx="6013371" cy="5637196"/>
          </a:xfrm>
        </p:grpSpPr>
        <p:sp>
          <p:nvSpPr>
            <p:cNvPr id="9" name="Выноска-облако 8"/>
            <p:cNvSpPr/>
            <p:nvPr/>
          </p:nvSpPr>
          <p:spPr>
            <a:xfrm>
              <a:off x="2582165" y="760894"/>
              <a:ext cx="6013371" cy="5637196"/>
            </a:xfrm>
            <a:prstGeom prst="cloudCallout">
              <a:avLst>
                <a:gd name="adj1" fmla="val 47700"/>
                <a:gd name="adj2" fmla="val 213503"/>
              </a:avLst>
            </a:prstGeom>
            <a:solidFill>
              <a:srgbClr val="CBF1DD"/>
            </a:solidFill>
            <a:ln>
              <a:solidFill>
                <a:srgbClr val="00B050"/>
              </a:solidFill>
            </a:ln>
            <a:effectLst>
              <a:glow rad="139700">
                <a:srgbClr val="00B050">
                  <a:alpha val="40000"/>
                </a:srgbClr>
              </a:glow>
            </a:effectLst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</a:t>
              </a:r>
              <a:endParaRPr lang="ru-RU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899957" y="1700426"/>
              <a:ext cx="5695579" cy="1697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latin typeface="Comic Sans MS" pitchFamily="66" charset="0"/>
                </a:rPr>
                <a:t>Расположите картинки в правильном порядке.</a:t>
              </a:r>
              <a:endParaRPr lang="ru-RU" sz="2800" b="1" dirty="0">
                <a:latin typeface="Comic Sans MS" pitchFamily="66" charset="0"/>
              </a:endParaRPr>
            </a:p>
          </p:txBody>
        </p:sp>
      </p:grpSp>
      <p:pic>
        <p:nvPicPr>
          <p:cNvPr id="12" name="Picture 2" descr="C:\Users\Наталья\Desktop\муравей и черепаха\черепаха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441831">
            <a:off x="9691015" y="3389613"/>
            <a:ext cx="2465931" cy="3325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 descr="C:\Users\Наталья\Desktop\муравей и черепаха\муравей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41498" y="3861842"/>
            <a:ext cx="2134766" cy="284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7641" t="46626" r="71223" b="25051"/>
          <a:stretch/>
        </p:blipFill>
        <p:spPr bwMode="auto">
          <a:xfrm>
            <a:off x="3862958" y="4339255"/>
            <a:ext cx="1368152" cy="2330899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4454" t="47013" r="24329" b="25051"/>
          <a:stretch/>
        </p:blipFill>
        <p:spPr bwMode="auto">
          <a:xfrm>
            <a:off x="5642422" y="4339255"/>
            <a:ext cx="1388887" cy="2330899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893" t="47013" r="56122" b="25051"/>
          <a:stretch/>
        </p:blipFill>
        <p:spPr bwMode="auto">
          <a:xfrm>
            <a:off x="7391350" y="4371126"/>
            <a:ext cx="1368152" cy="2299028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7767" t="47013" r="39715" b="25051"/>
          <a:stretch/>
        </p:blipFill>
        <p:spPr bwMode="auto">
          <a:xfrm>
            <a:off x="2062758" y="4371126"/>
            <a:ext cx="1373633" cy="2299028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203358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2884E-6 -6.35838E-7 L -0.30871 -0.3463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36" y="-173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3495E-6 1.50289E-6 L 0.00313 -0.3440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-172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84825E-6 -6.35838E-7 L -0.11437 -0.3359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18" y="-168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3817E-6 -6.35838E-7 L 0.48717 -0.3359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58" y="-168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11070598" y="189434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1164775" y="277833"/>
            <a:ext cx="8836328" cy="3168351"/>
            <a:chOff x="2582165" y="760894"/>
            <a:chExt cx="6013371" cy="5637196"/>
          </a:xfrm>
        </p:grpSpPr>
        <p:sp>
          <p:nvSpPr>
            <p:cNvPr id="9" name="Выноска-облако 8"/>
            <p:cNvSpPr/>
            <p:nvPr/>
          </p:nvSpPr>
          <p:spPr>
            <a:xfrm>
              <a:off x="2582165" y="760894"/>
              <a:ext cx="6013371" cy="5637196"/>
            </a:xfrm>
            <a:prstGeom prst="cloudCallout">
              <a:avLst>
                <a:gd name="adj1" fmla="val 49017"/>
                <a:gd name="adj2" fmla="val 86751"/>
              </a:avLst>
            </a:prstGeom>
            <a:solidFill>
              <a:srgbClr val="CBF1DD"/>
            </a:solidFill>
            <a:ln>
              <a:solidFill>
                <a:srgbClr val="00B050"/>
              </a:solidFill>
            </a:ln>
            <a:effectLst>
              <a:glow rad="139700">
                <a:srgbClr val="00B050">
                  <a:alpha val="40000"/>
                </a:srgbClr>
              </a:glow>
            </a:effectLst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</a:t>
              </a:r>
              <a:endParaRPr lang="ru-RU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899957" y="1700425"/>
              <a:ext cx="5695579" cy="25223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>
                  <a:latin typeface="Comic Sans MS" pitchFamily="66" charset="0"/>
                </a:rPr>
                <a:t>Любое растение когда-нибудь умирает. Но некоторые из них живут очень долго. С жизнью одного такого растения, которое может жить сотни лет, мы сейчас познакомимся.</a:t>
              </a:r>
            </a:p>
          </p:txBody>
        </p:sp>
      </p:grpSp>
      <p:pic>
        <p:nvPicPr>
          <p:cNvPr id="12" name="Picture 2" descr="C:\Users\Наталья\Desktop\муравей и черепаха\черепаха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441831">
            <a:off x="9691015" y="3389613"/>
            <a:ext cx="2465931" cy="3325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 descr="C:\Users\Наталья\Desktop\муравей и черепаха\муравей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41498" y="3861842"/>
            <a:ext cx="2134766" cy="2841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29855588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11070598" y="189434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1774726" y="239077"/>
            <a:ext cx="7669482" cy="2647905"/>
            <a:chOff x="2582165" y="760894"/>
            <a:chExt cx="6013371" cy="5637196"/>
          </a:xfrm>
        </p:grpSpPr>
        <p:sp>
          <p:nvSpPr>
            <p:cNvPr id="9" name="Выноска-облако 8"/>
            <p:cNvSpPr/>
            <p:nvPr/>
          </p:nvSpPr>
          <p:spPr>
            <a:xfrm>
              <a:off x="2582165" y="760894"/>
              <a:ext cx="6013371" cy="5637196"/>
            </a:xfrm>
            <a:prstGeom prst="cloudCallout">
              <a:avLst>
                <a:gd name="adj1" fmla="val 49017"/>
                <a:gd name="adj2" fmla="val 86751"/>
              </a:avLst>
            </a:prstGeom>
            <a:solidFill>
              <a:srgbClr val="CBF1DD"/>
            </a:solidFill>
            <a:ln>
              <a:solidFill>
                <a:srgbClr val="00B050"/>
              </a:solidFill>
            </a:ln>
            <a:effectLst>
              <a:glow rad="139700">
                <a:srgbClr val="00B050">
                  <a:alpha val="40000"/>
                </a:srgbClr>
              </a:glow>
            </a:effectLst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</a:t>
              </a:r>
              <a:endParaRPr lang="ru-RU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899957" y="1700426"/>
              <a:ext cx="5328102" cy="38658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>
                  <a:latin typeface="Comic Sans MS" pitchFamily="66" charset="0"/>
                </a:rPr>
                <a:t>Как будто мастер потрудился </a:t>
              </a:r>
              <a:br>
                <a:rPr lang="ru-RU" sz="2800" b="1" dirty="0">
                  <a:latin typeface="Comic Sans MS" pitchFamily="66" charset="0"/>
                </a:rPr>
              </a:br>
              <a:r>
                <a:rPr lang="ru-RU" sz="2800" b="1" dirty="0">
                  <a:latin typeface="Comic Sans MS" pitchFamily="66" charset="0"/>
                </a:rPr>
                <a:t>Над этим </a:t>
              </a:r>
              <a:r>
                <a:rPr lang="ru-RU" sz="2800" b="1" dirty="0" smtClean="0">
                  <a:latin typeface="Comic Sans MS" pitchFamily="66" charset="0"/>
                </a:rPr>
                <a:t>жёлудем </a:t>
              </a:r>
              <a:r>
                <a:rPr lang="ru-RU" sz="2800" b="1" dirty="0">
                  <a:latin typeface="Comic Sans MS" pitchFamily="66" charset="0"/>
                </a:rPr>
                <a:t>литым, </a:t>
              </a:r>
              <a:br>
                <a:rPr lang="ru-RU" sz="2800" b="1" dirty="0">
                  <a:latin typeface="Comic Sans MS" pitchFamily="66" charset="0"/>
                </a:rPr>
              </a:br>
              <a:r>
                <a:rPr lang="ru-RU" sz="2800" b="1" dirty="0">
                  <a:latin typeface="Comic Sans MS" pitchFamily="66" charset="0"/>
                </a:rPr>
                <a:t>Таким он славным уродился — </a:t>
              </a:r>
              <a:br>
                <a:rPr lang="ru-RU" sz="2800" b="1" dirty="0">
                  <a:latin typeface="Comic Sans MS" pitchFamily="66" charset="0"/>
                </a:rPr>
              </a:br>
              <a:r>
                <a:rPr lang="ru-RU" sz="2800" b="1" dirty="0">
                  <a:latin typeface="Comic Sans MS" pitchFamily="66" charset="0"/>
                </a:rPr>
                <a:t>Тугим, </a:t>
              </a:r>
              <a:r>
                <a:rPr lang="ru-RU" sz="2800" b="1" dirty="0" smtClean="0">
                  <a:latin typeface="Comic Sans MS" pitchFamily="66" charset="0"/>
                </a:rPr>
                <a:t>зелёно-золотым</a:t>
              </a:r>
              <a:r>
                <a:rPr lang="ru-RU" sz="2800" b="1" dirty="0">
                  <a:latin typeface="Comic Sans MS" pitchFamily="66" charset="0"/>
                </a:rPr>
                <a:t>!</a:t>
              </a:r>
            </a:p>
          </p:txBody>
        </p:sp>
      </p:grpSp>
      <p:pic>
        <p:nvPicPr>
          <p:cNvPr id="12" name="Picture 2" descr="C:\Users\Наталья\Desktop\муравей и черепаха\черепаха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441831">
            <a:off x="9691015" y="3389613"/>
            <a:ext cx="2465931" cy="3325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 descr="C:\Users\Наталья\Desktop\муравей и черепаха\муравей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41498" y="3861842"/>
            <a:ext cx="2134766" cy="284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http://pozdravimvsex.ru/images/stories/pozdrav2/du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472" y="2997746"/>
            <a:ext cx="3901990" cy="42617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1241700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11070598" y="189434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1" name="Группа 10"/>
          <p:cNvGrpSpPr/>
          <p:nvPr/>
        </p:nvGrpSpPr>
        <p:grpSpPr>
          <a:xfrm>
            <a:off x="1774726" y="239077"/>
            <a:ext cx="7669482" cy="2326621"/>
            <a:chOff x="2582165" y="760894"/>
            <a:chExt cx="6013371" cy="5637196"/>
          </a:xfrm>
        </p:grpSpPr>
        <p:sp>
          <p:nvSpPr>
            <p:cNvPr id="9" name="Выноска-облако 8"/>
            <p:cNvSpPr/>
            <p:nvPr/>
          </p:nvSpPr>
          <p:spPr>
            <a:xfrm>
              <a:off x="2582165" y="760894"/>
              <a:ext cx="6013371" cy="5637196"/>
            </a:xfrm>
            <a:prstGeom prst="cloudCallout">
              <a:avLst>
                <a:gd name="adj1" fmla="val 49017"/>
                <a:gd name="adj2" fmla="val 86751"/>
              </a:avLst>
            </a:prstGeom>
            <a:solidFill>
              <a:srgbClr val="CBF1DD"/>
            </a:solidFill>
            <a:ln>
              <a:solidFill>
                <a:srgbClr val="00B050"/>
              </a:solidFill>
            </a:ln>
            <a:effectLst>
              <a:glow rad="139700">
                <a:srgbClr val="00B050">
                  <a:alpha val="40000"/>
                </a:srgbClr>
              </a:glow>
            </a:effectLst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 </a:t>
              </a:r>
              <a:endParaRPr lang="ru-RU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899957" y="1700426"/>
              <a:ext cx="5328102" cy="2948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>
                  <a:latin typeface="Comic Sans MS" pitchFamily="66" charset="0"/>
                </a:rPr>
                <a:t>Жёлуди — плоды дуба. В каждом </a:t>
              </a:r>
              <a:r>
                <a:rPr lang="ru-RU" sz="2800" b="1" dirty="0" smtClean="0">
                  <a:latin typeface="Comic Sans MS" pitchFamily="66" charset="0"/>
                </a:rPr>
                <a:t>жёлуде</a:t>
              </a:r>
              <a:r>
                <a:rPr lang="ru-RU" sz="2800" b="1" dirty="0">
                  <a:latin typeface="Comic Sans MS" pitchFamily="66" charset="0"/>
                </a:rPr>
                <a:t> — одно крупное семя. Жизнь дуба начинается с </a:t>
              </a:r>
              <a:r>
                <a:rPr lang="ru-RU" sz="2800" b="1" dirty="0" smtClean="0">
                  <a:latin typeface="Comic Sans MS" pitchFamily="66" charset="0"/>
                </a:rPr>
                <a:t>жёлудя</a:t>
              </a:r>
              <a:r>
                <a:rPr lang="ru-RU" sz="2800" b="1" dirty="0">
                  <a:latin typeface="Comic Sans MS" pitchFamily="66" charset="0"/>
                </a:rPr>
                <a:t>.</a:t>
              </a:r>
            </a:p>
          </p:txBody>
        </p:sp>
      </p:grpSp>
      <p:pic>
        <p:nvPicPr>
          <p:cNvPr id="12" name="Picture 2" descr="C:\Users\Наталья\Desktop\муравей и черепаха\черепаха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441831">
            <a:off x="9691015" y="3389613"/>
            <a:ext cx="2465931" cy="3325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 descr="C:\Users\Наталья\Desktop\муравей и черепаха\муравей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41498" y="3861842"/>
            <a:ext cx="2134766" cy="284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2" name="Picture 4" descr="http://www.fannintreefarm.com/wp-content/uploads/2013/07/slide4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710" y="2638240"/>
            <a:ext cx="4154105" cy="269593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stihi.ru/pics/2014/12/14/1111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9363" y="3861842"/>
            <a:ext cx="3867741" cy="27363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500298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11070598" y="189434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Picture 2" descr="C:\Users\Наталья\Desktop\муравей и черепаха\черепаха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441831">
            <a:off x="9691015" y="3389613"/>
            <a:ext cx="2465931" cy="3325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 descr="C:\Users\Наталья\Desktop\муравей и черепаха\муравей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41498" y="3861842"/>
            <a:ext cx="2134766" cy="284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928" t="37133" r="51986" b="25130"/>
          <a:stretch/>
        </p:blipFill>
        <p:spPr bwMode="auto">
          <a:xfrm>
            <a:off x="1880357" y="1110992"/>
            <a:ext cx="7792264" cy="5501699"/>
          </a:xfrm>
          <a:prstGeom prst="rect">
            <a:avLst/>
          </a:prstGeom>
          <a:noFill/>
          <a:ln w="38100">
            <a:solidFill>
              <a:srgbClr val="00B05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50041" y="237850"/>
            <a:ext cx="102971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Comic Sans MS" pitchFamily="66" charset="0"/>
              </a:rPr>
              <a:t>Проследим по рисунку жизнь дуба.</a:t>
            </a:r>
            <a:endParaRPr lang="ru-RU" sz="32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3581876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1">
            <a:hlinkClick r:id="" action="ppaction://hlinkshowjump?jump=nextslide"/>
          </p:cNvPr>
          <p:cNvSpPr/>
          <p:nvPr/>
        </p:nvSpPr>
        <p:spPr>
          <a:xfrm>
            <a:off x="11070598" y="189434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854846" y="475252"/>
            <a:ext cx="5760639" cy="5693866"/>
          </a:xfrm>
          <a:prstGeom prst="rect">
            <a:avLst/>
          </a:prstGeom>
          <a:solidFill>
            <a:srgbClr val="CBF1DD"/>
          </a:solidFill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Ты — росток,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И я — росток.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Раз — листок,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И два — листок.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Подрастем ещё чуток,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И — чего же проще! —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Ты — дубок,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И я — дубок, 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Я — дубок, 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И ты — дубок,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Станем рядом бок о бок,</a:t>
            </a:r>
            <a:br>
              <a:rPr lang="ru-RU" sz="2800" b="1" dirty="0">
                <a:latin typeface="Comic Sans MS" pitchFamily="66" charset="0"/>
              </a:rPr>
            </a:br>
            <a:r>
              <a:rPr lang="ru-RU" sz="2800" b="1" dirty="0">
                <a:latin typeface="Comic Sans MS" pitchFamily="66" charset="0"/>
              </a:rPr>
              <a:t>Вот и будет роща!</a:t>
            </a:r>
            <a:br>
              <a:rPr lang="ru-RU" sz="2800" b="1" dirty="0">
                <a:latin typeface="Comic Sans MS" pitchFamily="66" charset="0"/>
              </a:rPr>
            </a:br>
            <a:endParaRPr lang="ru-RU" sz="2800" b="1" dirty="0">
              <a:latin typeface="Comic Sans MS" pitchFamily="66" charset="0"/>
            </a:endParaRPr>
          </a:p>
        </p:txBody>
      </p:sp>
      <p:pic>
        <p:nvPicPr>
          <p:cNvPr id="12" name="Picture 2" descr="C:\Users\Наталья\Desktop\муравей и черепаха\черепаха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 rot="441831">
            <a:off x="9691015" y="3389613"/>
            <a:ext cx="2465931" cy="3325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 descr="C:\Users\Наталья\Desktop\муравей и черепаха\муравей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41498" y="3861842"/>
            <a:ext cx="2134766" cy="2841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 descr="http://belogorez.ru/users/76/1076/editor_files/image/%D0%94%D1%83%D0%B1%D1%8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473" y="1124431"/>
            <a:ext cx="7976137" cy="54748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7532824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xit" presetSubtype="0" fill="hold" grpId="1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нутый угол 2"/>
          <p:cNvSpPr/>
          <p:nvPr/>
        </p:nvSpPr>
        <p:spPr>
          <a:xfrm>
            <a:off x="406574" y="538619"/>
            <a:ext cx="10081119" cy="5843503"/>
          </a:xfrm>
          <a:prstGeom prst="foldedCorner">
            <a:avLst/>
          </a:prstGeom>
          <a:solidFill>
            <a:srgbClr val="CBF1DD"/>
          </a:solidFill>
          <a:ln>
            <a:solidFill>
              <a:srgbClr val="00B050"/>
            </a:solidFill>
          </a:ln>
          <a:effectLst>
            <a:glow rad="1397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Растения живые.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Они растут, развиваются,     приносят потомство.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Каждое растение когда-нибудь умирает</a:t>
            </a:r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. А давайте выясним, что нужно для жизни растения?</a:t>
            </a: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Стрелка вправо 7">
            <a:hlinkClick r:id="" action="ppaction://hlinkshowjump?jump=nextslide"/>
          </p:cNvPr>
          <p:cNvSpPr/>
          <p:nvPr/>
        </p:nvSpPr>
        <p:spPr>
          <a:xfrm>
            <a:off x="11142606" y="189434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s://www.urbanturnip.org/wp-content/uploads/2015/05/shutterstock_229232692-1024x66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0630" y="3367547"/>
            <a:ext cx="4352203" cy="28051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388706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>
            <a:hlinkClick r:id="" action="ppaction://hlinkshowjump?jump=nextslide"/>
          </p:cNvPr>
          <p:cNvSpPr/>
          <p:nvPr/>
        </p:nvSpPr>
        <p:spPr>
          <a:xfrm>
            <a:off x="11095866" y="6166098"/>
            <a:ext cx="864096" cy="50405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6599262" y="6150000"/>
            <a:ext cx="3487166" cy="523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</a:rPr>
              <a:t>тепло</a:t>
            </a:r>
            <a:endParaRPr lang="ru-RU" sz="2800" b="1" dirty="0">
              <a:latin typeface="Comic Sans MS" pitchFamily="66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639800" y="3922029"/>
            <a:ext cx="3446628" cy="229416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TextBox 15"/>
          <p:cNvSpPr txBox="1"/>
          <p:nvPr/>
        </p:nvSpPr>
        <p:spPr>
          <a:xfrm>
            <a:off x="1294040" y="106491"/>
            <a:ext cx="3286148" cy="523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Comic Sans MS" pitchFamily="66" charset="0"/>
              </a:rPr>
              <a:t>с</a:t>
            </a:r>
            <a:r>
              <a:rPr lang="ru-RU" sz="2800" b="1" dirty="0" smtClean="0">
                <a:latin typeface="Comic Sans MS" pitchFamily="66" charset="0"/>
              </a:rPr>
              <a:t>вет 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34354" y="86099"/>
            <a:ext cx="2857520" cy="523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</a:rPr>
              <a:t>воздух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91128" y="6264127"/>
            <a:ext cx="3489060" cy="523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</a:rPr>
              <a:t>вода</a:t>
            </a:r>
            <a:endParaRPr lang="ru-RU" sz="2800" b="1" dirty="0">
              <a:latin typeface="Comic Sans MS" pitchFamily="66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91128" y="629832"/>
            <a:ext cx="3489060" cy="243992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 flipH="1">
            <a:off x="6608118" y="629832"/>
            <a:ext cx="3510679" cy="243992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91128" y="3924743"/>
            <a:ext cx="3489060" cy="232815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1756212" y="3172525"/>
            <a:ext cx="8249373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Что необходимо для жизни растений?</a:t>
            </a:r>
            <a:endParaRPr lang="ru-RU" sz="32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49071" y="170777"/>
            <a:ext cx="292099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Comic Sans MS" pitchFamily="66" charset="0"/>
              </a:rPr>
              <a:t>нажимай на картинку</a:t>
            </a:r>
            <a:endParaRPr lang="ru-RU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37000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нутый угол 2"/>
          <p:cNvSpPr/>
          <p:nvPr/>
        </p:nvSpPr>
        <p:spPr>
          <a:xfrm>
            <a:off x="406574" y="538619"/>
            <a:ext cx="10297143" cy="5843503"/>
          </a:xfrm>
          <a:prstGeom prst="foldedCorner">
            <a:avLst/>
          </a:prstGeom>
          <a:solidFill>
            <a:srgbClr val="CBF1DD"/>
          </a:solidFill>
          <a:ln>
            <a:solidFill>
              <a:srgbClr val="00B050"/>
            </a:solidFill>
          </a:ln>
          <a:effectLst>
            <a:glow rad="1397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Comic Sans MS" pitchFamily="66" charset="0"/>
              </a:rPr>
              <a:t>Растения</a:t>
            </a:r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, как люди,  на добро щедры,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И щедро нежность людям отдавая,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Они цветут, сердца обогревая,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Comic Sans MS" pitchFamily="66" charset="0"/>
              </a:rPr>
              <a:t>Как маленькие тёплые костры.</a:t>
            </a: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endParaRPr lang="ru-RU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Стрелка вправо 7">
            <a:hlinkClick r:id="" action="ppaction://hlinkshowjump?jump=nextslide"/>
          </p:cNvPr>
          <p:cNvSpPr/>
          <p:nvPr/>
        </p:nvSpPr>
        <p:spPr>
          <a:xfrm>
            <a:off x="11142606" y="189434"/>
            <a:ext cx="857256" cy="57163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2710830" y="3213770"/>
            <a:ext cx="5753459" cy="3085803"/>
            <a:chOff x="622598" y="3460370"/>
            <a:chExt cx="5753459" cy="3085803"/>
          </a:xfrm>
        </p:grpSpPr>
        <p:pic>
          <p:nvPicPr>
            <p:cNvPr id="4" name="Picture 2" descr="https://ds04.infourok.ru/uploads/ex/0128/0001aed7-1f1c68bd/hello_html_m2e2e209e.gi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598" y="3573810"/>
              <a:ext cx="2520279" cy="2734536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http://kenrashsoutdoorfurniture.com/wp-content/uploads/2010/11/59-purple-plant-xlg-504624.jpg"/>
            <p:cNvPicPr>
              <a:picLocks noChangeAspect="1" noChangeArrowheads="1"/>
            </p:cNvPicPr>
            <p:nvPr/>
          </p:nvPicPr>
          <p:blipFill>
            <a:blip r:embed="rId3" cstate="email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4846" y="3460370"/>
              <a:ext cx="3521211" cy="308580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30934162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трелка вправо 3">
            <a:hlinkClick r:id="" action="ppaction://hlinkshowjump?jump=nextslide"/>
          </p:cNvPr>
          <p:cNvSpPr/>
          <p:nvPr/>
        </p:nvSpPr>
        <p:spPr>
          <a:xfrm>
            <a:off x="11095866" y="6166098"/>
            <a:ext cx="864096" cy="504056"/>
          </a:xfrm>
          <a:prstGeom prst="rightArrow">
            <a:avLst/>
          </a:prstGeom>
          <a:solidFill>
            <a:srgbClr val="CBF1DD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447134" y="5878066"/>
            <a:ext cx="5472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</a:rPr>
              <a:t>беречь растения от холодов и сквозняков</a:t>
            </a:r>
            <a:endParaRPr lang="ru-RU" sz="2800" b="1" dirty="0">
              <a:latin typeface="Comic Sans MS" pitchFamily="66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815286" y="3645818"/>
            <a:ext cx="3271141" cy="229357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TextBox 15"/>
          <p:cNvSpPr txBox="1"/>
          <p:nvPr/>
        </p:nvSpPr>
        <p:spPr>
          <a:xfrm>
            <a:off x="334566" y="106491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</a:rPr>
              <a:t>регулярный полив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80906" y="86099"/>
            <a:ext cx="5470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</a:rPr>
              <a:t>рыхление верхнего слоя</a:t>
            </a:r>
            <a:endParaRPr lang="ru-RU" sz="2800" b="1" dirty="0">
              <a:latin typeface="Comic Sans MS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34566" y="5878066"/>
            <a:ext cx="4968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Comic Sans MS" pitchFamily="66" charset="0"/>
              </a:rPr>
              <a:t>протирание и опрыскивание листьев</a:t>
            </a:r>
            <a:endParaRPr lang="ru-RU" sz="2800" b="1" dirty="0">
              <a:latin typeface="Comic Sans MS" pitchFamily="66" charset="0"/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42678" y="649263"/>
            <a:ext cx="2943378" cy="243992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 flipH="1">
            <a:off x="6815285" y="629832"/>
            <a:ext cx="3247281" cy="2439922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196771" y="3645818"/>
            <a:ext cx="3121132" cy="232815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1196771" y="2997746"/>
            <a:ext cx="9368270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Правила ухода за комнатными растениями</a:t>
            </a:r>
            <a:endParaRPr lang="ru-RU" sz="32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68881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нутый угол 2"/>
          <p:cNvSpPr/>
          <p:nvPr/>
        </p:nvSpPr>
        <p:spPr>
          <a:xfrm>
            <a:off x="795417" y="1104918"/>
            <a:ext cx="4752528" cy="3116964"/>
          </a:xfrm>
          <a:prstGeom prst="foldedCorner">
            <a:avLst/>
          </a:prstGeom>
          <a:solidFill>
            <a:schemeClr val="bg1"/>
          </a:solidFill>
          <a:ln>
            <a:solidFill>
              <a:srgbClr val="00B050"/>
            </a:solidFill>
          </a:ln>
          <a:effectLst>
            <a:glow rad="139700">
              <a:srgbClr val="00B05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82364" y="1917626"/>
            <a:ext cx="2537874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Спасибо</a:t>
            </a:r>
            <a:endParaRPr lang="ru-RU" sz="4400" b="1" spc="50" dirty="0" smtClean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ru-RU" sz="4400" b="1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</a:rPr>
              <a:t>за урок!</a:t>
            </a:r>
            <a:endParaRPr lang="ru-RU" sz="4400" b="1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Умножение 5">
            <a:hlinkClick r:id="" action="ppaction://hlinkshowjump?jump=endshow"/>
          </p:cNvPr>
          <p:cNvSpPr/>
          <p:nvPr/>
        </p:nvSpPr>
        <p:spPr>
          <a:xfrm>
            <a:off x="11279782" y="189434"/>
            <a:ext cx="720080" cy="698370"/>
          </a:xfrm>
          <a:prstGeom prst="mathMultiply">
            <a:avLst/>
          </a:prstGeom>
          <a:solidFill>
            <a:srgbClr val="92D050"/>
          </a:solidFill>
          <a:ln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https://im0-tub-ru.yandex.net/i?id=ae1535539805760cf5493fb72633c932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15286" y="1917626"/>
            <a:ext cx="4176464" cy="41057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6073337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1134</TotalTime>
  <Words>168</Words>
  <Application>Microsoft Office PowerPoint</Application>
  <PresentationFormat>Произвольный</PresentationFormat>
  <Paragraphs>50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Бумажная</vt:lpstr>
      <vt:lpstr>Презентация к уроку окружающего мира,  1 класс УМК «Школа России»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Никифорова Наталья</dc:creator>
  <cp:lastModifiedBy>Пользователь</cp:lastModifiedBy>
  <cp:revision>158</cp:revision>
  <dcterms:created xsi:type="dcterms:W3CDTF">2016-11-11T12:35:51Z</dcterms:created>
  <dcterms:modified xsi:type="dcterms:W3CDTF">2019-03-18T03:54:51Z</dcterms:modified>
</cp:coreProperties>
</file>