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0"/>
  <c:style val="2"/>
  <c:chart>
    <c:autoTitleDeleted val="1"/>
    <c:view3D>
      <c:rotX val="15"/>
      <c:rotY val="20"/>
      <c:rAngAx val="1"/>
    </c:view3D>
    <c:floor>
      <c:thickness val="0"/>
      <c:spPr>
        <a:noFill/>
        <a:ln w="9360">
          <a:solidFill>
            <a:srgbClr val="878787"/>
          </a:solidFill>
          <a:round/>
        </a:ln>
      </c:spPr>
    </c:floor>
    <c:sideWall>
      <c:thickness val="0"/>
    </c:sideWall>
    <c:backWall>
      <c:thickness val="0"/>
      <c:spPr>
        <a:noFill/>
        <a:ln w="9360">
          <a:solidFill>
            <a:srgbClr val="878787"/>
          </a:solidFill>
          <a:round/>
        </a:ln>
      </c:spPr>
    </c:backWall>
    <c:plotArea>
      <c:layout>
        <c:manualLayout>
          <c:layoutTarget val="inner"/>
          <c:xMode val="edge"/>
          <c:yMode val="edge"/>
          <c:x val="9.5859851715766706E-2"/>
          <c:y val="6.7602182871143807E-2"/>
          <c:w val="0.90407453579161501"/>
          <c:h val="0.5647622229646950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4F81BD"/>
            </a:solidFill>
            <a:ln>
              <a:noFill/>
            </a:ln>
          </c:spPr>
          <c:invertIfNegative val="0"/>
          <c:dLbls>
            <c:showLegendKey val="0"/>
            <c:showVal val="0"/>
            <c:showCatName val="0"/>
            <c:showSerName val="0"/>
            <c:showPercent val="0"/>
            <c:showBubbleSize val="1"/>
            <c:showLeaderLines val="0"/>
          </c:dLbls>
          <c:cat>
            <c:strRef>
              <c:f>categories</c:f>
              <c:strCache>
                <c:ptCount val="6"/>
                <c:pt idx="0">
                  <c:v>Социальный</c:v>
                </c:pt>
                <c:pt idx="1">
                  <c:v>Артистический </c:v>
                </c:pt>
                <c:pt idx="2">
                  <c:v>Интеллектуальный</c:v>
                </c:pt>
                <c:pt idx="3">
                  <c:v>Предпринимательский</c:v>
                </c:pt>
                <c:pt idx="4">
                  <c:v>Офисный </c:v>
                </c:pt>
                <c:pt idx="5">
                  <c:v>Реалистический 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6"/>
                <c:pt idx="0">
                  <c:v>23</c:v>
                </c:pt>
                <c:pt idx="3">
                  <c:v>17</c:v>
                </c:pt>
              </c:numCache>
            </c:numRef>
          </c:val>
        </c:ser>
        <c:ser>
          <c:idx val="1"/>
          <c:order val="1"/>
          <c:tx>
            <c:strRef>
              <c:f>label 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rgbClr val="C0504D"/>
            </a:solidFill>
            <a:ln>
              <a:noFill/>
            </a:ln>
          </c:spPr>
          <c:invertIfNegative val="0"/>
          <c:dLbls>
            <c:showLegendKey val="0"/>
            <c:showVal val="0"/>
            <c:showCatName val="0"/>
            <c:showSerName val="0"/>
            <c:showPercent val="0"/>
            <c:showBubbleSize val="1"/>
            <c:showLeaderLines val="0"/>
          </c:dLbls>
          <c:cat>
            <c:strRef>
              <c:f>categories</c:f>
              <c:strCache>
                <c:ptCount val="6"/>
                <c:pt idx="0">
                  <c:v>Социальный</c:v>
                </c:pt>
                <c:pt idx="1">
                  <c:v>Артистический </c:v>
                </c:pt>
                <c:pt idx="2">
                  <c:v>Интеллектуальный</c:v>
                </c:pt>
                <c:pt idx="3">
                  <c:v>Предпринимательский</c:v>
                </c:pt>
                <c:pt idx="4">
                  <c:v>Офисный </c:v>
                </c:pt>
                <c:pt idx="5">
                  <c:v>Реалистический </c:v>
                </c:pt>
              </c:strCache>
            </c:strRef>
          </c:cat>
          <c:val>
            <c:numRef>
              <c:f>1</c:f>
              <c:numCache>
                <c:formatCode>General</c:formatCode>
                <c:ptCount val="6"/>
                <c:pt idx="1">
                  <c:v>20</c:v>
                </c:pt>
                <c:pt idx="4">
                  <c:v>13</c:v>
                </c:pt>
              </c:numCache>
            </c:numRef>
          </c:val>
        </c:ser>
        <c:ser>
          <c:idx val="2"/>
          <c:order val="2"/>
          <c:tx>
            <c:strRef>
              <c:f>label 2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rgbClr val="9BBB59"/>
            </a:solidFill>
            <a:ln>
              <a:noFill/>
            </a:ln>
          </c:spPr>
          <c:invertIfNegative val="0"/>
          <c:dLbls>
            <c:showLegendKey val="0"/>
            <c:showVal val="0"/>
            <c:showCatName val="0"/>
            <c:showSerName val="0"/>
            <c:showPercent val="0"/>
            <c:showBubbleSize val="1"/>
            <c:showLeaderLines val="0"/>
          </c:dLbls>
          <c:cat>
            <c:strRef>
              <c:f>categories</c:f>
              <c:strCache>
                <c:ptCount val="6"/>
                <c:pt idx="0">
                  <c:v>Социальный</c:v>
                </c:pt>
                <c:pt idx="1">
                  <c:v>Артистический </c:v>
                </c:pt>
                <c:pt idx="2">
                  <c:v>Интеллектуальный</c:v>
                </c:pt>
                <c:pt idx="3">
                  <c:v>Предпринимательский</c:v>
                </c:pt>
                <c:pt idx="4">
                  <c:v>Офисный </c:v>
                </c:pt>
                <c:pt idx="5">
                  <c:v>Реалистический </c:v>
                </c:pt>
              </c:strCache>
            </c:strRef>
          </c:cat>
          <c:val>
            <c:numRef>
              <c:f>2</c:f>
              <c:numCache>
                <c:formatCode>General</c:formatCode>
                <c:ptCount val="6"/>
                <c:pt idx="2">
                  <c:v>17</c:v>
                </c:pt>
                <c:pt idx="5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0852864"/>
        <c:axId val="40871040"/>
        <c:axId val="0"/>
      </c:bar3DChart>
      <c:catAx>
        <c:axId val="40852864"/>
        <c:scaling>
          <c:orientation val="minMax"/>
        </c:scaling>
        <c:delete val="1"/>
        <c:axPos val="b"/>
        <c:numFmt formatCode="dd/mm/yyyy" sourceLinked="1"/>
        <c:majorTickMark val="cross"/>
        <c:minorTickMark val="cross"/>
        <c:tickLblPos val="nextTo"/>
        <c:crossAx val="40871040"/>
        <c:crosses val="autoZero"/>
        <c:auto val="1"/>
        <c:lblAlgn val="ctr"/>
        <c:lblOffset val="100"/>
        <c:noMultiLvlLbl val="1"/>
      </c:catAx>
      <c:valAx>
        <c:axId val="40871040"/>
        <c:scaling>
          <c:orientation val="minMax"/>
        </c:scaling>
        <c:delete val="1"/>
        <c:axPos val="l"/>
        <c:majorGridlines>
          <c:spPr>
            <a:ln w="9360">
              <a:solidFill>
                <a:srgbClr val="878787"/>
              </a:solidFill>
              <a:round/>
            </a:ln>
          </c:spPr>
        </c:majorGridlines>
        <c:numFmt formatCode="General" sourceLinked="0"/>
        <c:majorTickMark val="cross"/>
        <c:minorTickMark val="cross"/>
        <c:tickLblPos val="nextTo"/>
        <c:crossAx val="40852864"/>
        <c:crosses val="autoZero"/>
        <c:crossBetween val="between"/>
      </c:valAx>
      <c:spPr>
        <a:noFill/>
        <a:ln w="9360">
          <a:solidFill>
            <a:srgbClr val="878787"/>
          </a:solidFill>
          <a:round/>
        </a:ln>
      </c:spPr>
    </c:plotArea>
    <c:plotVisOnly val="1"/>
    <c:dispBlanksAs val="zero"/>
    <c:showDLblsOverMax val="1"/>
  </c:chart>
  <c:spPr>
    <a:noFill/>
    <a:ln>
      <a:noFill/>
    </a:ln>
  </c:spPr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fld id="{320476E1-8B1A-4761-A32F-C6155667240D}" type="datetime">
              <a:rPr lang="ru-RU" sz="1200" b="0" strike="noStrike" spc="-1">
                <a:solidFill>
                  <a:srgbClr val="8B8B8B"/>
                </a:solidFill>
                <a:latin typeface="Calibri"/>
              </a:rPr>
              <a:t>17.04.2019</a:t>
            </a:fld>
            <a:endParaRPr lang="ru-RU" sz="1200" b="0" strike="noStrike" spc="-1">
              <a:latin typeface="Times New Roman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lstStyle/>
          <a:p>
            <a:endParaRPr lang="ru-RU" sz="2400" b="0" strike="noStrike" spc="-1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E7396172-14FD-4062-969D-7911924551D8}" type="slidenum">
              <a:rPr lang="ru-RU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Для правки текста заголовка щёлкните мышью</a:t>
            </a: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400" b="0" strike="noStrike" spc="-1">
                <a:solidFill>
                  <a:srgbClr val="000000"/>
                </a:solidFill>
                <a:latin typeface="Calibri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ostupi.online/test/gollanda/about/" TargetMode="Externa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2"/>
          <p:cNvPicPr/>
          <p:nvPr/>
        </p:nvPicPr>
        <p:blipFill>
          <a:blip r:embed="rId2"/>
          <a:srcRect b="28724"/>
          <a:stretch/>
        </p:blipFill>
        <p:spPr>
          <a:xfrm>
            <a:off x="0" y="0"/>
            <a:ext cx="8953200" cy="4000320"/>
          </a:xfrm>
          <a:prstGeom prst="rect">
            <a:avLst/>
          </a:prstGeom>
          <a:ln>
            <a:noFill/>
          </a:ln>
        </p:spPr>
      </p:pic>
      <p:sp>
        <p:nvSpPr>
          <p:cNvPr id="42" name="CustomShape 1"/>
          <p:cNvSpPr/>
          <p:nvPr/>
        </p:nvSpPr>
        <p:spPr>
          <a:xfrm>
            <a:off x="714240" y="3868920"/>
            <a:ext cx="8000640" cy="225504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ru-RU" sz="3600" b="1" strike="noStrike" spc="-1" dirty="0">
                <a:solidFill>
                  <a:srgbClr val="002060"/>
                </a:solidFill>
                <a:latin typeface="Times New Roman"/>
                <a:ea typeface="Calibri"/>
              </a:rPr>
              <a:t>Проект</a:t>
            </a:r>
            <a:endParaRPr lang="ru-RU" sz="36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3600" b="1" strike="noStrike" spc="-1" dirty="0">
                <a:solidFill>
                  <a:srgbClr val="002060"/>
                </a:solidFill>
                <a:latin typeface="Calibri"/>
                <a:ea typeface="Calibri"/>
              </a:rPr>
              <a:t>«</a:t>
            </a:r>
            <a:r>
              <a:rPr lang="ru-RU" sz="3600" b="1" strike="noStrike" spc="-1" dirty="0">
                <a:solidFill>
                  <a:srgbClr val="002060"/>
                </a:solidFill>
                <a:latin typeface="Times New Roman"/>
                <a:ea typeface="Calibri"/>
              </a:rPr>
              <a:t>Моя будущая профессия - врач</a:t>
            </a:r>
            <a:r>
              <a:rPr lang="ru-RU" sz="3600" b="1" strike="noStrike" spc="-1" dirty="0">
                <a:solidFill>
                  <a:srgbClr val="002060"/>
                </a:solidFill>
                <a:latin typeface="Calibri"/>
                <a:ea typeface="Calibri"/>
              </a:rPr>
              <a:t>»</a:t>
            </a:r>
            <a:endParaRPr lang="ru-RU" sz="36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3600" b="0" strike="noStrike" spc="-1" dirty="0"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3600" b="0" strike="noStrike" spc="-1" dirty="0">
              <a:latin typeface="Arial"/>
            </a:endParaRPr>
          </a:p>
          <a:p>
            <a:pPr algn="r">
              <a:lnSpc>
                <a:spcPct val="100000"/>
              </a:lnSpc>
            </a:pPr>
            <a:r>
              <a:rPr lang="ru-RU" sz="1400" spc="-1" smtClean="0">
                <a:solidFill>
                  <a:srgbClr val="0070C0"/>
                </a:solidFill>
                <a:latin typeface="Times New Roman"/>
              </a:rPr>
              <a:t>Руроводитель</a:t>
            </a:r>
            <a:r>
              <a:rPr lang="ru-RU" sz="1400" spc="-1" dirty="0" smtClean="0">
                <a:solidFill>
                  <a:srgbClr val="0070C0"/>
                </a:solidFill>
                <a:latin typeface="Times New Roman"/>
              </a:rPr>
              <a:t> проекта: </a:t>
            </a:r>
            <a:r>
              <a:rPr lang="ru-RU" sz="1400" spc="-1" dirty="0" err="1" smtClean="0">
                <a:solidFill>
                  <a:srgbClr val="0070C0"/>
                </a:solidFill>
                <a:latin typeface="Times New Roman"/>
              </a:rPr>
              <a:t>Чуракова</a:t>
            </a:r>
            <a:r>
              <a:rPr lang="ru-RU" sz="1400" spc="-1" dirty="0" smtClean="0">
                <a:solidFill>
                  <a:srgbClr val="0070C0"/>
                </a:solidFill>
                <a:latin typeface="Times New Roman"/>
              </a:rPr>
              <a:t> </a:t>
            </a:r>
            <a:r>
              <a:rPr lang="ru-RU" sz="1400" spc="-1" dirty="0" smtClean="0">
                <a:solidFill>
                  <a:srgbClr val="0070C0"/>
                </a:solidFill>
                <a:latin typeface="Times New Roman"/>
              </a:rPr>
              <a:t>Юлия Юрьевна</a:t>
            </a:r>
          </a:p>
          <a:p>
            <a:pPr algn="r">
              <a:lnSpc>
                <a:spcPct val="100000"/>
              </a:lnSpc>
            </a:pPr>
            <a:r>
              <a:rPr lang="ru-RU" sz="1400" b="0" strike="noStrike" spc="-1" dirty="0" smtClean="0">
                <a:solidFill>
                  <a:srgbClr val="0070C0"/>
                </a:solidFill>
                <a:latin typeface="Times New Roman"/>
              </a:rPr>
              <a:t>Психолог МОУ «СОШ №32» </a:t>
            </a:r>
            <a:r>
              <a:rPr lang="ru-RU" sz="1400" b="0" strike="noStrike" spc="-1" dirty="0" err="1" smtClean="0">
                <a:solidFill>
                  <a:srgbClr val="0070C0"/>
                </a:solidFill>
                <a:latin typeface="Times New Roman"/>
              </a:rPr>
              <a:t>г.Магнитогорска</a:t>
            </a:r>
            <a:endParaRPr lang="ru-RU" sz="1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CustomShape 1"/>
          <p:cNvSpPr/>
          <p:nvPr/>
        </p:nvSpPr>
        <p:spPr>
          <a:xfrm>
            <a:off x="0" y="-133560"/>
            <a:ext cx="9143640" cy="222372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/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ru-RU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800" b="1" strike="noStrike" spc="-1">
                <a:solidFill>
                  <a:srgbClr val="000000"/>
                </a:solidFill>
                <a:latin typeface="Times New Roman"/>
                <a:ea typeface="Calibri"/>
              </a:rPr>
              <a:t>Цель проекта:</a:t>
            </a:r>
            <a:r>
              <a:rPr lang="ru-RU" sz="2800" b="0" strike="noStrike" spc="-1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endParaRPr lang="ru-RU" sz="2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800" b="0" strike="noStrike" spc="-1">
                <a:solidFill>
                  <a:srgbClr val="000000"/>
                </a:solidFill>
                <a:latin typeface="Times New Roman"/>
                <a:ea typeface="Calibri"/>
              </a:rPr>
              <a:t>проанализировать правильность личностного выбора будущей профессии врача </a:t>
            </a:r>
            <a:endParaRPr lang="ru-RU" sz="2800" b="0" strike="noStrike" spc="-1">
              <a:latin typeface="Arial"/>
            </a:endParaRPr>
          </a:p>
        </p:txBody>
      </p:sp>
      <p:sp>
        <p:nvSpPr>
          <p:cNvPr id="44" name="CustomShape 2"/>
          <p:cNvSpPr/>
          <p:nvPr/>
        </p:nvSpPr>
        <p:spPr>
          <a:xfrm>
            <a:off x="500040" y="999720"/>
            <a:ext cx="8143560" cy="484560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/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ru-RU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ru-RU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0000"/>
                </a:solidFill>
                <a:latin typeface="Times New Roman"/>
                <a:ea typeface="Calibri"/>
              </a:rPr>
              <a:t>Задачи</a:t>
            </a:r>
            <a:r>
              <a:rPr lang="ru-RU" sz="2400" b="0" strike="noStrike" spc="-1">
                <a:solidFill>
                  <a:srgbClr val="000000"/>
                </a:solidFill>
                <a:latin typeface="Times New Roman"/>
                <a:ea typeface="Calibri"/>
              </a:rPr>
              <a:t>:</a:t>
            </a:r>
            <a:endParaRPr lang="ru-RU" sz="2400" b="0" strike="noStrike" spc="-1">
              <a:latin typeface="Arial"/>
            </a:endParaRPr>
          </a:p>
          <a:p>
            <a:pPr indent="228600" algn="just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</a:pPr>
            <a:r>
              <a:rPr lang="ru-RU" sz="2400" b="0" strike="noStrike" spc="-1">
                <a:solidFill>
                  <a:srgbClr val="000000"/>
                </a:solidFill>
                <a:latin typeface="Times New Roman"/>
                <a:ea typeface="Calibri"/>
              </a:rPr>
              <a:t>Составить историческую справку о профессии врач</a:t>
            </a:r>
            <a:endParaRPr lang="ru-RU" sz="2400" b="0" strike="noStrike" spc="-1">
              <a:latin typeface="Arial"/>
            </a:endParaRPr>
          </a:p>
          <a:p>
            <a:pPr indent="228600" algn="just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</a:pPr>
            <a:r>
              <a:rPr lang="ru-RU" sz="2400" b="0" strike="noStrike" spc="-1">
                <a:solidFill>
                  <a:srgbClr val="000000"/>
                </a:solidFill>
                <a:latin typeface="Times New Roman"/>
                <a:ea typeface="Calibri"/>
              </a:rPr>
              <a:t>Выяснить, какие профессиональные требования предъявляются к выбранной профессии врача</a:t>
            </a:r>
            <a:endParaRPr lang="ru-RU" sz="2400" b="0" strike="noStrike" spc="-1">
              <a:latin typeface="Arial"/>
            </a:endParaRPr>
          </a:p>
          <a:p>
            <a:pPr indent="228600" algn="just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</a:pPr>
            <a:r>
              <a:rPr lang="ru-RU" sz="2400" b="0" strike="noStrike" spc="-1">
                <a:solidFill>
                  <a:srgbClr val="000000"/>
                </a:solidFill>
                <a:latin typeface="Times New Roman"/>
                <a:ea typeface="Calibri"/>
              </a:rPr>
              <a:t>Пройти диагностику профессионального самоопределения </a:t>
            </a:r>
            <a:endParaRPr lang="ru-RU" sz="2400" b="0" strike="noStrike" spc="-1">
              <a:latin typeface="Arial"/>
            </a:endParaRPr>
          </a:p>
          <a:p>
            <a:pPr indent="228600" algn="just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</a:pPr>
            <a:r>
              <a:rPr lang="ru-RU" sz="2400" b="0" strike="noStrike" spc="-1">
                <a:solidFill>
                  <a:srgbClr val="000000"/>
                </a:solidFill>
                <a:latin typeface="Times New Roman"/>
                <a:ea typeface="Calibri"/>
              </a:rPr>
              <a:t>Проанализировать к каким группам профессий  склонен я</a:t>
            </a:r>
            <a:endParaRPr lang="ru-RU" sz="2400" b="0" strike="noStrike" spc="-1">
              <a:latin typeface="Arial"/>
            </a:endParaRPr>
          </a:p>
          <a:p>
            <a:pPr indent="228600" algn="just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</a:pPr>
            <a:r>
              <a:rPr lang="ru-RU" sz="2400" b="0" strike="noStrike" spc="-1">
                <a:solidFill>
                  <a:srgbClr val="000000"/>
                </a:solidFill>
                <a:latin typeface="Times New Roman"/>
                <a:ea typeface="Calibri"/>
              </a:rPr>
              <a:t>Представить методики в брошюре для выявления профессиональных склонностей в помощь обучающимся и их родителям</a:t>
            </a:r>
            <a:endParaRPr lang="ru-RU" sz="2400" b="0" strike="noStrike" spc="-1">
              <a:latin typeface="Arial"/>
            </a:endParaRPr>
          </a:p>
        </p:txBody>
      </p:sp>
      <p:pic>
        <p:nvPicPr>
          <p:cNvPr id="45" name="Picture 6"/>
          <p:cNvPicPr/>
          <p:nvPr/>
        </p:nvPicPr>
        <p:blipFill>
          <a:blip r:embed="rId2"/>
          <a:stretch/>
        </p:blipFill>
        <p:spPr>
          <a:xfrm>
            <a:off x="72000" y="91440"/>
            <a:ext cx="665640" cy="1204560"/>
          </a:xfrm>
          <a:prstGeom prst="rect">
            <a:avLst/>
          </a:prstGeom>
          <a:ln>
            <a:noFill/>
          </a:ln>
        </p:spPr>
      </p:pic>
      <p:pic>
        <p:nvPicPr>
          <p:cNvPr id="46" name="Picture 6"/>
          <p:cNvPicPr/>
          <p:nvPr/>
        </p:nvPicPr>
        <p:blipFill>
          <a:blip r:embed="rId2"/>
          <a:stretch/>
        </p:blipFill>
        <p:spPr>
          <a:xfrm>
            <a:off x="8406360" y="5616000"/>
            <a:ext cx="665640" cy="12045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2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2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pic>
        <p:nvPicPr>
          <p:cNvPr id="49" name="Picture 4"/>
          <p:cNvPicPr/>
          <p:nvPr/>
        </p:nvPicPr>
        <p:blipFill>
          <a:blip r:embed="rId3"/>
          <a:stretch/>
        </p:blipFill>
        <p:spPr>
          <a:xfrm>
            <a:off x="1428840" y="0"/>
            <a:ext cx="5928840" cy="31716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2"/>
          <p:cNvPicPr/>
          <p:nvPr/>
        </p:nvPicPr>
        <p:blipFill>
          <a:blip r:embed="rId2"/>
          <a:srcRect b="10418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pic>
        <p:nvPicPr>
          <p:cNvPr id="51" name="Picture 2"/>
          <p:cNvPicPr/>
          <p:nvPr/>
        </p:nvPicPr>
        <p:blipFill>
          <a:blip r:embed="rId3"/>
          <a:srcRect l="28125" t="2083" r="29687" b="28125"/>
          <a:stretch/>
        </p:blipFill>
        <p:spPr>
          <a:xfrm>
            <a:off x="0" y="3643200"/>
            <a:ext cx="2590560" cy="32144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2"/>
          <p:cNvPicPr/>
          <p:nvPr/>
        </p:nvPicPr>
        <p:blipFill>
          <a:blip r:embed="rId2"/>
          <a:srcRect b="8333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2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pic>
        <p:nvPicPr>
          <p:cNvPr id="54" name="Picture 4"/>
          <p:cNvPicPr/>
          <p:nvPr/>
        </p:nvPicPr>
        <p:blipFill>
          <a:blip r:embed="rId3"/>
          <a:stretch/>
        </p:blipFill>
        <p:spPr>
          <a:xfrm>
            <a:off x="5442840" y="1143000"/>
            <a:ext cx="3486600" cy="29286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Picture 2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pic>
        <p:nvPicPr>
          <p:cNvPr id="56" name="Picture 4"/>
          <p:cNvPicPr/>
          <p:nvPr/>
        </p:nvPicPr>
        <p:blipFill>
          <a:blip r:embed="rId3"/>
          <a:stretch/>
        </p:blipFill>
        <p:spPr>
          <a:xfrm>
            <a:off x="19288080" y="-5715000"/>
            <a:ext cx="7929360" cy="19173600"/>
          </a:xfrm>
          <a:prstGeom prst="rect">
            <a:avLst/>
          </a:prstGeom>
          <a:ln>
            <a:noFill/>
          </a:ln>
        </p:spPr>
      </p:pic>
      <p:pic>
        <p:nvPicPr>
          <p:cNvPr id="57" name="Picture 6"/>
          <p:cNvPicPr/>
          <p:nvPr/>
        </p:nvPicPr>
        <p:blipFill>
          <a:blip r:embed="rId4"/>
          <a:stretch/>
        </p:blipFill>
        <p:spPr>
          <a:xfrm>
            <a:off x="2357280" y="4007880"/>
            <a:ext cx="4304880" cy="28497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Picture 2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Picture 2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2"/>
          <p:cNvPicPr/>
          <p:nvPr/>
        </p:nvPicPr>
        <p:blipFill>
          <a:blip r:embed="rId2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" name="Диаграмма 1"/>
          <p:cNvGraphicFramePr/>
          <p:nvPr/>
        </p:nvGraphicFramePr>
        <p:xfrm>
          <a:off x="1828440" y="1812600"/>
          <a:ext cx="5486400" cy="32320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2" name="CustomShape 1"/>
          <p:cNvSpPr/>
          <p:nvPr/>
        </p:nvSpPr>
        <p:spPr>
          <a:xfrm>
            <a:off x="500040" y="500040"/>
            <a:ext cx="8143560" cy="913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002060"/>
                </a:solidFill>
                <a:latin typeface="Calibri"/>
              </a:rPr>
              <a:t>Профессиональный тип личности </a:t>
            </a:r>
            <a:endParaRPr lang="ru-RU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002060"/>
                </a:solidFill>
                <a:latin typeface="Calibri"/>
              </a:rPr>
              <a:t>(профориентационная методика на базе теста Голланда) </a:t>
            </a:r>
            <a:endParaRPr lang="ru-RU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1800" b="0" u="sng" strike="noStrike" spc="-1">
                <a:solidFill>
                  <a:srgbClr val="0000FF"/>
                </a:solidFill>
                <a:uFillTx/>
                <a:latin typeface="Calibri"/>
                <a:hlinkClick r:id="rId3"/>
              </a:rPr>
              <a:t>Автор и методика: Г.В. Резапкина</a:t>
            </a:r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CustomShape 1"/>
          <p:cNvSpPr/>
          <p:nvPr/>
        </p:nvSpPr>
        <p:spPr>
          <a:xfrm>
            <a:off x="142920" y="285840"/>
            <a:ext cx="8643600" cy="2527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200" b="1" strike="noStrike" spc="-1">
                <a:solidFill>
                  <a:srgbClr val="002060"/>
                </a:solidFill>
                <a:latin typeface="Calibri"/>
              </a:rPr>
              <a:t>Тип личности "Социальный"</a:t>
            </a:r>
            <a:r>
              <a:rPr lang="ru-RU" sz="3200" b="0" strike="noStrike" spc="-1">
                <a:solidFill>
                  <a:srgbClr val="002060"/>
                </a:solidFill>
                <a:latin typeface="Calibri"/>
              </a:rPr>
              <a:t>. Люди, относящиеся к этому типу, предпочитают профессиональную деятельность, связанную с обучением, воспитанием, лечением, </a:t>
            </a:r>
            <a:endParaRPr lang="ru-RU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3200" b="0" strike="noStrike" spc="-1">
                <a:solidFill>
                  <a:srgbClr val="002060"/>
                </a:solidFill>
                <a:latin typeface="Calibri"/>
              </a:rPr>
              <a:t>обслуживанием. </a:t>
            </a:r>
            <a:endParaRPr lang="ru-RU" sz="3200" b="0" strike="noStrike" spc="-1">
              <a:latin typeface="Arial"/>
            </a:endParaRPr>
          </a:p>
        </p:txBody>
      </p:sp>
      <p:sp>
        <p:nvSpPr>
          <p:cNvPr id="64" name="CustomShape 2"/>
          <p:cNvSpPr/>
          <p:nvPr/>
        </p:nvSpPr>
        <p:spPr>
          <a:xfrm>
            <a:off x="642960" y="3227400"/>
            <a:ext cx="7714800" cy="265176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/>
          <a:lstStyle/>
          <a:p>
            <a:pPr algn="just">
              <a:lnSpc>
                <a:spcPct val="100000"/>
              </a:lnSpc>
            </a:pPr>
            <a:r>
              <a:rPr lang="ru-RU" sz="2800" b="1" strike="noStrike" spc="-1">
                <a:solidFill>
                  <a:srgbClr val="0070C0"/>
                </a:solidFill>
                <a:latin typeface="Times New Roman CYR"/>
                <a:ea typeface="Calibri"/>
              </a:rPr>
              <a:t>Профессии: </a:t>
            </a:r>
            <a:endParaRPr lang="ru-RU" sz="2800" b="0" strike="noStrike" spc="-1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2800" b="1" strike="noStrike" spc="-1">
                <a:solidFill>
                  <a:srgbClr val="0070C0"/>
                </a:solidFill>
                <a:latin typeface="Times New Roman CYR"/>
                <a:ea typeface="Calibri"/>
              </a:rPr>
              <a:t>врач, </a:t>
            </a:r>
            <a:endParaRPr lang="ru-RU" sz="2800" b="0" strike="noStrike" spc="-1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2800" b="1" strike="noStrike" spc="-1">
                <a:solidFill>
                  <a:srgbClr val="0070C0"/>
                </a:solidFill>
                <a:latin typeface="Times New Roman CYR"/>
                <a:ea typeface="Calibri"/>
              </a:rPr>
              <a:t>учитель, </a:t>
            </a:r>
            <a:endParaRPr lang="ru-RU" sz="2800" b="0" strike="noStrike" spc="-1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2800" b="1" strike="noStrike" spc="-1">
                <a:solidFill>
                  <a:srgbClr val="0070C0"/>
                </a:solidFill>
                <a:latin typeface="Times New Roman CYR"/>
                <a:ea typeface="Calibri"/>
              </a:rPr>
              <a:t>психолог,</a:t>
            </a:r>
            <a:endParaRPr lang="ru-RU" sz="2800" b="0" strike="noStrike" spc="-1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2800" b="1" strike="noStrike" spc="-1">
                <a:solidFill>
                  <a:srgbClr val="0070C0"/>
                </a:solidFill>
                <a:latin typeface="Times New Roman CYR"/>
                <a:ea typeface="Calibri"/>
              </a:rPr>
              <a:t>социальный работник, </a:t>
            </a:r>
            <a:endParaRPr lang="ru-RU" sz="2800" b="0" strike="noStrike" spc="-1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2800" b="1" strike="noStrike" spc="-1">
                <a:solidFill>
                  <a:srgbClr val="0070C0"/>
                </a:solidFill>
                <a:latin typeface="Times New Roman CYR"/>
                <a:ea typeface="Calibri"/>
              </a:rPr>
              <a:t>продавец</a:t>
            </a:r>
            <a:endParaRPr lang="ru-RU" sz="28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CustomShape 1"/>
          <p:cNvSpPr/>
          <p:nvPr/>
        </p:nvSpPr>
        <p:spPr>
          <a:xfrm>
            <a:off x="714240" y="283680"/>
            <a:ext cx="8143560" cy="557856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/>
          <a:lstStyle/>
          <a:p>
            <a:pPr algn="ctr">
              <a:lnSpc>
                <a:spcPct val="100000"/>
              </a:lnSpc>
            </a:pPr>
            <a:endParaRPr lang="ru-RU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70C0"/>
                </a:solidFill>
                <a:latin typeface="Times New Roman CYR"/>
                <a:ea typeface="Calibri"/>
              </a:rPr>
              <a:t>Люди этого типа </a:t>
            </a:r>
            <a:endParaRPr lang="ru-RU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70C0"/>
                </a:solidFill>
                <a:latin typeface="Times New Roman CYR"/>
                <a:ea typeface="Calibri"/>
              </a:rPr>
              <a:t>гуманны, </a:t>
            </a:r>
            <a:endParaRPr lang="ru-RU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70C0"/>
                </a:solidFill>
                <a:latin typeface="Times New Roman CYR"/>
                <a:ea typeface="Calibri"/>
              </a:rPr>
              <a:t>чувствительны, </a:t>
            </a:r>
            <a:endParaRPr lang="ru-RU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70C0"/>
                </a:solidFill>
                <a:latin typeface="Times New Roman CYR"/>
                <a:ea typeface="Calibri"/>
              </a:rPr>
              <a:t>активны, </a:t>
            </a:r>
            <a:endParaRPr lang="ru-RU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70C0"/>
                </a:solidFill>
                <a:latin typeface="Times New Roman CYR"/>
                <a:ea typeface="Calibri"/>
              </a:rPr>
              <a:t>ориентированы на социальные нормы. </a:t>
            </a:r>
            <a:endParaRPr lang="ru-RU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ru-RU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70C0"/>
                </a:solidFill>
                <a:latin typeface="Times New Roman CYR"/>
                <a:ea typeface="Calibri"/>
              </a:rPr>
              <a:t>Для них характерно </a:t>
            </a:r>
            <a:endParaRPr lang="ru-RU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70C0"/>
                </a:solidFill>
                <a:latin typeface="Times New Roman CYR"/>
                <a:ea typeface="Calibri"/>
              </a:rPr>
              <a:t>живая мимика, </a:t>
            </a:r>
            <a:endParaRPr lang="ru-RU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70C0"/>
                </a:solidFill>
                <a:latin typeface="Times New Roman CYR"/>
                <a:ea typeface="Calibri"/>
              </a:rPr>
              <a:t>интерес к людям, </a:t>
            </a:r>
            <a:endParaRPr lang="ru-RU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70C0"/>
                </a:solidFill>
                <a:latin typeface="Times New Roman CYR"/>
                <a:ea typeface="Calibri"/>
              </a:rPr>
              <a:t>готовность прийти на помощь. </a:t>
            </a:r>
            <a:r>
              <a:rPr lang="ru-RU" sz="2400" b="1" strike="noStrike" spc="-1">
                <a:solidFill>
                  <a:srgbClr val="0070C0"/>
                </a:solidFill>
                <a:latin typeface="Calibri"/>
                <a:ea typeface="Calibri"/>
              </a:rPr>
              <a:t> </a:t>
            </a:r>
            <a:endParaRPr lang="ru-RU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ru-RU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70C0"/>
                </a:solidFill>
                <a:latin typeface="Times New Roman CYR"/>
                <a:ea typeface="Calibri"/>
              </a:rPr>
              <a:t>Они активны  </a:t>
            </a:r>
            <a:endParaRPr lang="ru-RU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70C0"/>
                </a:solidFill>
                <a:latin typeface="Times New Roman CYR"/>
                <a:ea typeface="Calibri"/>
              </a:rPr>
              <a:t>решают проблемы, </a:t>
            </a:r>
            <a:endParaRPr lang="ru-RU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2400" b="1" strike="noStrike" spc="-1">
                <a:solidFill>
                  <a:srgbClr val="0070C0"/>
                </a:solidFill>
                <a:latin typeface="Times New Roman CYR"/>
                <a:ea typeface="Calibri"/>
              </a:rPr>
              <a:t>опираясь главным образом на эмоции.</a:t>
            </a:r>
            <a:endParaRPr lang="ru-RU" sz="24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/>
          <p:cNvPicPr/>
          <p:nvPr/>
        </p:nvPicPr>
        <p:blipFill>
          <a:blip r:embed="rId2"/>
          <a:srcRect t="5207" b="10420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</TotalTime>
  <Words>160</Words>
  <Application>Microsoft Office PowerPoint</Application>
  <PresentationFormat>Экран (4:3)</PresentationFormat>
  <Paragraphs>45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subject/>
  <dc:creator>user</dc:creator>
  <dc:description/>
  <cp:lastModifiedBy>Ирина Владимировна</cp:lastModifiedBy>
  <cp:revision>13</cp:revision>
  <cp:lastPrinted>2019-03-13T14:25:57Z</cp:lastPrinted>
  <dcterms:created xsi:type="dcterms:W3CDTF">2019-03-12T14:34:39Z</dcterms:created>
  <dcterms:modified xsi:type="dcterms:W3CDTF">2019-04-17T09:10:27Z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15</vt:i4>
  </property>
</Properties>
</file>