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5" r:id="rId3"/>
    <p:sldId id="257" r:id="rId4"/>
    <p:sldId id="258" r:id="rId5"/>
    <p:sldId id="276" r:id="rId6"/>
    <p:sldId id="259" r:id="rId7"/>
    <p:sldId id="277" r:id="rId8"/>
    <p:sldId id="278" r:id="rId9"/>
    <p:sldId id="279" r:id="rId10"/>
    <p:sldId id="269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2600" y="685800"/>
            <a:ext cx="7772400" cy="3067051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  <a:t>Ключевые аспекты работы учителя-логопеда </a:t>
            </a:r>
            <a:b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  <a:t>с обучающимися </a:t>
            </a:r>
            <a:b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  <a:t>с различной нозологией</a:t>
            </a: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ru-RU" sz="3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0" y="4572000"/>
            <a:ext cx="403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err="1" smtClean="0"/>
              <a:t>Есаулова</a:t>
            </a:r>
            <a:r>
              <a:rPr lang="ru-RU" dirty="0" smtClean="0"/>
              <a:t> М.А.</a:t>
            </a:r>
          </a:p>
          <a:p>
            <a:r>
              <a:rPr lang="ru-RU" dirty="0" smtClean="0"/>
              <a:t>Учитель-логопед</a:t>
            </a:r>
          </a:p>
          <a:p>
            <a:r>
              <a:rPr lang="ru-RU" dirty="0" smtClean="0"/>
              <a:t>МАОУ «Ивановская СОШ» </a:t>
            </a:r>
            <a:r>
              <a:rPr lang="ru-RU" dirty="0" smtClean="0"/>
              <a:t>УМО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05200" y="6019800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с. Ивановка </a:t>
            </a:r>
          </a:p>
          <a:p>
            <a:pPr algn="ctr"/>
            <a:r>
              <a:rPr lang="ru-RU" sz="1600" dirty="0" smtClean="0"/>
              <a:t>2026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229600" cy="4873752"/>
          </a:xfrm>
        </p:spPr>
        <p:txBody>
          <a:bodyPr anchor="t">
            <a:normAutofit/>
          </a:bodyPr>
          <a:lstStyle/>
          <a:p>
            <a:r>
              <a:rPr lang="ru-RU" sz="2800" dirty="0" smtClean="0"/>
              <a:t>Специфика работы учителя-логопеда </a:t>
            </a:r>
          </a:p>
          <a:p>
            <a:pPr>
              <a:buFont typeface="Wingdings"/>
              <a:buNone/>
            </a:pPr>
            <a:r>
              <a:rPr lang="ru-RU" sz="2800" dirty="0" smtClean="0"/>
              <a:t>   в школе предполагает оказание </a:t>
            </a:r>
          </a:p>
          <a:p>
            <a:pPr>
              <a:buFont typeface="Wingdings"/>
              <a:buNone/>
            </a:pPr>
            <a:r>
              <a:rPr lang="ru-RU" sz="2800" dirty="0" smtClean="0"/>
              <a:t>   помощи разным категориям детей с ОВЗ. </a:t>
            </a:r>
          </a:p>
          <a:p>
            <a:pPr>
              <a:buNone/>
            </a:pPr>
            <a:r>
              <a:rPr lang="ru-RU" sz="2800" dirty="0" smtClean="0"/>
              <a:t>   Эта работа требует индивидуального подхода, учета специфики нарушения, </a:t>
            </a:r>
            <a:r>
              <a:rPr lang="ru-RU" sz="2800" dirty="0" smtClean="0"/>
              <a:t>особенностей восприятия и взаимодействия с окружающим,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pPr algn="ctr"/>
            <a:r>
              <a:rPr lang="ru-RU" b="1" dirty="0" smtClean="0"/>
              <a:t>Ключевые аспекты работы учителя-логопеда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229600" cy="4873752"/>
          </a:xfrm>
        </p:spPr>
        <p:txBody>
          <a:bodyPr anchor="t">
            <a:normAutofit/>
          </a:bodyPr>
          <a:lstStyle/>
          <a:p>
            <a:r>
              <a:rPr lang="ru-RU" sz="2800" dirty="0" smtClean="0"/>
              <a:t>Ключевые аспекты работы </a:t>
            </a:r>
            <a:r>
              <a:rPr lang="ru-RU" sz="2800" dirty="0" smtClean="0"/>
              <a:t>учителя-логопеда с обучающимися с различной нозологией</a:t>
            </a:r>
            <a:r>
              <a:rPr lang="ru-RU" sz="2800" dirty="0" smtClean="0"/>
              <a:t> включают диагностику </a:t>
            </a:r>
            <a:r>
              <a:rPr lang="ru-RU" sz="2800" dirty="0" smtClean="0"/>
              <a:t>речевых</a:t>
            </a:r>
            <a:r>
              <a:rPr lang="ru-RU" sz="2800" dirty="0" smtClean="0"/>
              <a:t> 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</a:t>
            </a:r>
            <a:r>
              <a:rPr lang="ru-RU" sz="2800" dirty="0" smtClean="0"/>
              <a:t>  нарушений</a:t>
            </a:r>
            <a:r>
              <a:rPr lang="ru-RU" sz="2800" dirty="0" smtClean="0"/>
              <a:t>, </a:t>
            </a:r>
            <a:r>
              <a:rPr lang="ru-RU" sz="2800" dirty="0" smtClean="0"/>
              <a:t>выбор методов коррекции, коррекционно-развивающую работу,</a:t>
            </a:r>
            <a:r>
              <a:rPr lang="ru-RU" sz="2800" dirty="0" smtClean="0"/>
              <a:t> </a:t>
            </a:r>
            <a:r>
              <a:rPr lang="ru-RU" sz="2800" dirty="0" smtClean="0"/>
              <a:t>создание</a:t>
            </a:r>
            <a:r>
              <a:rPr lang="ru-RU" sz="2800" dirty="0" smtClean="0"/>
              <a:t> специальных </a:t>
            </a:r>
            <a:r>
              <a:rPr lang="ru-RU" sz="2800" dirty="0" smtClean="0"/>
              <a:t>условий, а так же</a:t>
            </a:r>
            <a:r>
              <a:rPr lang="ru-RU" sz="2800" dirty="0" smtClean="0"/>
              <a:t> взаимодействие с педагогами, </a:t>
            </a:r>
          </a:p>
          <a:p>
            <a:pPr>
              <a:buNone/>
            </a:pPr>
            <a:r>
              <a:rPr lang="ru-RU" sz="2800" dirty="0" smtClean="0"/>
              <a:t>   родителями</a:t>
            </a:r>
            <a:r>
              <a:rPr lang="ru-RU" sz="2800" dirty="0" smtClean="0"/>
              <a:t> и </a:t>
            </a:r>
            <a:r>
              <a:rPr lang="ru-RU" sz="2800" dirty="0" smtClean="0"/>
              <a:t>другими специалистами.</a:t>
            </a:r>
            <a:endParaRPr lang="ru-RU" sz="28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pPr algn="ctr"/>
            <a:r>
              <a:rPr lang="ru-RU" b="1" dirty="0" smtClean="0"/>
              <a:t>Ключевые аспекты работы учителя-логопеда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/>
              <a:t>Некоторые особенности 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диагностики</a:t>
            </a:r>
            <a:r>
              <a:rPr lang="ru-RU" sz="3200" b="1" dirty="0" smtClean="0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ru-RU" sz="1800" dirty="0" smtClean="0"/>
          </a:p>
          <a:p>
            <a:r>
              <a:rPr lang="ru-RU" sz="1800" dirty="0" smtClean="0"/>
              <a:t>Для </a:t>
            </a:r>
            <a:r>
              <a:rPr lang="ru-RU" sz="1800" dirty="0" smtClean="0"/>
              <a:t>обучающихся с </a:t>
            </a:r>
            <a:r>
              <a:rPr lang="ru-RU" sz="1800" dirty="0" smtClean="0"/>
              <a:t>нарушением слуха оцениваются слуховые возможности и степень нарушения слуха</a:t>
            </a:r>
          </a:p>
          <a:p>
            <a:endParaRPr lang="ru-RU" sz="1800" dirty="0" smtClean="0"/>
          </a:p>
          <a:p>
            <a:r>
              <a:rPr lang="ru-RU" sz="1800" dirty="0" smtClean="0"/>
              <a:t>Для </a:t>
            </a:r>
            <a:r>
              <a:rPr lang="ru-RU" sz="1800" dirty="0" smtClean="0"/>
              <a:t>обучающихся с нарушением </a:t>
            </a:r>
            <a:r>
              <a:rPr lang="ru-RU" sz="1800" dirty="0" smtClean="0"/>
              <a:t>зрения – зрительные функции и уровень зрительного восприятия</a:t>
            </a:r>
          </a:p>
          <a:p>
            <a:endParaRPr lang="ru-RU" sz="1800" dirty="0" smtClean="0"/>
          </a:p>
          <a:p>
            <a:r>
              <a:rPr lang="ru-RU" sz="1800" dirty="0" smtClean="0"/>
              <a:t>Для обучающихся с нарушениями опорно-двигательного аппарата обследование проводят с учётом двигательных </a:t>
            </a:r>
          </a:p>
          <a:p>
            <a:pPr>
              <a:buNone/>
            </a:pPr>
            <a:r>
              <a:rPr lang="ru-RU" sz="1800" dirty="0" smtClean="0"/>
              <a:t>    и речевых возможностей ребёнка. </a:t>
            </a:r>
          </a:p>
          <a:p>
            <a:pPr>
              <a:buNone/>
            </a:pPr>
            <a:r>
              <a:rPr lang="ru-RU" sz="1800" dirty="0" smtClean="0"/>
              <a:t>    Оценивают возможность выполнения письменных заданий.</a:t>
            </a:r>
          </a:p>
          <a:p>
            <a:endParaRPr lang="ru-RU" sz="1800" dirty="0" smtClean="0"/>
          </a:p>
          <a:p>
            <a:r>
              <a:rPr lang="ru-RU" sz="1800" dirty="0" smtClean="0"/>
              <a:t>Для </a:t>
            </a:r>
            <a:r>
              <a:rPr lang="ru-RU" sz="1800" dirty="0" smtClean="0"/>
              <a:t>обучающихся с умственной отсталостью (</a:t>
            </a:r>
            <a:r>
              <a:rPr lang="ru-RU" sz="1800" dirty="0" smtClean="0"/>
              <a:t>интеллектуальными нарушениями) – степень нарушения познавательных функций, эмоционально-волевой сферы</a:t>
            </a:r>
            <a:endParaRPr lang="ru-RU" sz="1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/>
              <a:t>Некоторые особенности 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диагностики</a:t>
            </a:r>
            <a:r>
              <a:rPr lang="ru-RU" sz="3200" b="1" dirty="0" smtClean="0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1000" cy="4873752"/>
          </a:xfrm>
        </p:spPr>
        <p:txBody>
          <a:bodyPr>
            <a:normAutofit fontScale="25000" lnSpcReduction="20000"/>
          </a:bodyPr>
          <a:lstStyle/>
          <a:p>
            <a:endParaRPr lang="ru-RU" sz="2800" dirty="0" smtClean="0"/>
          </a:p>
          <a:p>
            <a:endParaRPr lang="ru-RU" sz="7200" dirty="0" smtClean="0"/>
          </a:p>
          <a:p>
            <a:r>
              <a:rPr lang="ru-RU" sz="7200" dirty="0" smtClean="0"/>
              <a:t>Для обучающихся с задержкой психического развития – оценка познавательной активности, восприятия  и обработки информации,  взаимосвязи между речью и другими когнитивными процессами, </a:t>
            </a:r>
            <a:r>
              <a:rPr lang="ru-RU" sz="7200" dirty="0" smtClean="0"/>
              <a:t>эмоционально-волевой сферы.</a:t>
            </a:r>
            <a:endParaRPr lang="ru-RU" sz="7200" dirty="0" smtClean="0"/>
          </a:p>
          <a:p>
            <a:endParaRPr lang="ru-RU" sz="7200" dirty="0" smtClean="0"/>
          </a:p>
          <a:p>
            <a:r>
              <a:rPr lang="ru-RU" sz="7200" dirty="0" smtClean="0"/>
              <a:t>Для </a:t>
            </a:r>
            <a:r>
              <a:rPr lang="ru-RU" sz="7200" dirty="0" smtClean="0"/>
              <a:t>обучающихся с тяжёлыми нарушениями речи (ТНР) — обращают внимание на степень недоразвития речи, </a:t>
            </a:r>
          </a:p>
          <a:p>
            <a:pPr>
              <a:buNone/>
            </a:pPr>
            <a:r>
              <a:rPr lang="ru-RU" sz="7200" dirty="0" smtClean="0"/>
              <a:t>     характер</a:t>
            </a:r>
            <a:r>
              <a:rPr lang="ru-RU" sz="7200" dirty="0" smtClean="0"/>
              <a:t> дефекта, динамику формирования речевой деятельности.</a:t>
            </a:r>
            <a:endParaRPr lang="ru-RU" sz="7200" dirty="0" smtClean="0"/>
          </a:p>
          <a:p>
            <a:pPr>
              <a:buNone/>
            </a:pPr>
            <a:endParaRPr lang="ru-RU" sz="7200" dirty="0" smtClean="0"/>
          </a:p>
          <a:p>
            <a:r>
              <a:rPr lang="ru-RU" sz="7200" dirty="0" smtClean="0"/>
              <a:t>Для обучающихся с тяжёлыми и множественными нарушениями</a:t>
            </a:r>
          </a:p>
          <a:p>
            <a:pPr>
              <a:buNone/>
            </a:pPr>
            <a:r>
              <a:rPr lang="ru-RU" sz="7200" dirty="0" smtClean="0"/>
              <a:t>    развития </a:t>
            </a:r>
            <a:r>
              <a:rPr lang="ru-RU" sz="7200" dirty="0" smtClean="0"/>
              <a:t>(ТМНР) — комплексное психолого-педагогическое </a:t>
            </a:r>
          </a:p>
          <a:p>
            <a:pPr>
              <a:buNone/>
            </a:pPr>
            <a:r>
              <a:rPr lang="ru-RU" sz="7200" dirty="0" smtClean="0"/>
              <a:t>    обследование</a:t>
            </a:r>
            <a:r>
              <a:rPr lang="ru-RU" sz="7200" dirty="0" smtClean="0"/>
              <a:t> проводят на основе междисциплинарного подхода.</a:t>
            </a:r>
            <a:endParaRPr lang="ru-RU" sz="7200" dirty="0" smtClean="0"/>
          </a:p>
          <a:p>
            <a:endParaRPr lang="ru-RU" sz="7200" dirty="0" smtClean="0"/>
          </a:p>
          <a:p>
            <a:pPr>
              <a:buNone/>
            </a:pPr>
            <a:endParaRPr lang="ru-RU" sz="2800" dirty="0" smtClean="0"/>
          </a:p>
          <a:p>
            <a:endParaRPr lang="ru-RU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err="1" smtClean="0"/>
              <a:t>Основые</a:t>
            </a:r>
            <a:r>
              <a:rPr lang="ru-RU" b="1" dirty="0" smtClean="0"/>
              <a:t> направления коррекционной работы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Независимо </a:t>
            </a:r>
            <a:r>
              <a:rPr lang="ru-RU" sz="2800" dirty="0" smtClean="0"/>
              <a:t>от нозологии, логопедическая работа </a:t>
            </a:r>
            <a:r>
              <a:rPr lang="ru-RU" sz="2800" dirty="0" smtClean="0"/>
              <a:t>включает:</a:t>
            </a:r>
            <a:endParaRPr lang="ru-RU" sz="2800" dirty="0" smtClean="0"/>
          </a:p>
          <a:p>
            <a:pPr lvl="1"/>
            <a:r>
              <a:rPr lang="ru-RU" sz="2400" dirty="0" smtClean="0"/>
              <a:t>Формирование звуковой стороны </a:t>
            </a:r>
            <a:r>
              <a:rPr lang="ru-RU" sz="2400" dirty="0" smtClean="0"/>
              <a:t>речи</a:t>
            </a:r>
          </a:p>
          <a:p>
            <a:pPr lvl="1"/>
            <a:r>
              <a:rPr lang="ru-RU" sz="2400" dirty="0" smtClean="0"/>
              <a:t>Коррекцию звукопроизношения</a:t>
            </a:r>
            <a:endParaRPr lang="ru-RU" sz="2400" dirty="0" smtClean="0"/>
          </a:p>
          <a:p>
            <a:pPr lvl="1"/>
            <a:r>
              <a:rPr lang="ru-RU" sz="2400" dirty="0" smtClean="0"/>
              <a:t>Развитие фонематического </a:t>
            </a:r>
            <a:r>
              <a:rPr lang="ru-RU" sz="2400" dirty="0" smtClean="0"/>
              <a:t>восприятия</a:t>
            </a:r>
            <a:r>
              <a:rPr lang="ru-RU" sz="2400" dirty="0" smtClean="0"/>
              <a:t> </a:t>
            </a:r>
          </a:p>
          <a:p>
            <a:pPr lvl="1"/>
            <a:r>
              <a:rPr lang="ru-RU" sz="2400" dirty="0" smtClean="0"/>
              <a:t>Расширение словарного </a:t>
            </a:r>
            <a:r>
              <a:rPr lang="ru-RU" sz="2400" dirty="0" smtClean="0"/>
              <a:t>запаса</a:t>
            </a:r>
            <a:r>
              <a:rPr lang="ru-RU" sz="2400" dirty="0" smtClean="0"/>
              <a:t> </a:t>
            </a:r>
          </a:p>
          <a:p>
            <a:pPr lvl="1"/>
            <a:r>
              <a:rPr lang="ru-RU" sz="2400" dirty="0" smtClean="0"/>
              <a:t>Формирование грамматического строя речи. </a:t>
            </a:r>
          </a:p>
          <a:p>
            <a:pPr lvl="1"/>
            <a:r>
              <a:rPr lang="ru-RU" sz="2400" dirty="0" smtClean="0"/>
              <a:t>Развитие связной </a:t>
            </a:r>
            <a:r>
              <a:rPr lang="ru-RU" sz="2400" dirty="0" smtClean="0"/>
              <a:t>речи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Особенности работы с разными нозологиями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 smtClean="0"/>
              <a:t>Однако </a:t>
            </a:r>
            <a:r>
              <a:rPr lang="ru-RU" sz="2800" dirty="0" smtClean="0"/>
              <a:t>при разных нозологиях акценты </a:t>
            </a:r>
            <a:r>
              <a:rPr lang="ru-RU" sz="2800" dirty="0" smtClean="0"/>
              <a:t>будут различными</a:t>
            </a:r>
          </a:p>
          <a:p>
            <a:endParaRPr lang="ru-RU" sz="2800" dirty="0" smtClean="0"/>
          </a:p>
          <a:p>
            <a:pPr lvl="1"/>
            <a:r>
              <a:rPr lang="ru-RU" dirty="0" smtClean="0"/>
              <a:t>При нарушении </a:t>
            </a:r>
            <a:r>
              <a:rPr lang="ru-RU" dirty="0" smtClean="0"/>
              <a:t>слуха (тугоухость, глухота) - </a:t>
            </a:r>
            <a:r>
              <a:rPr lang="ru-RU" dirty="0" smtClean="0"/>
              <a:t>акцент </a:t>
            </a:r>
            <a:r>
              <a:rPr lang="ru-RU" dirty="0" smtClean="0"/>
              <a:t>на развитии слухового </a:t>
            </a:r>
            <a:r>
              <a:rPr lang="ru-RU" dirty="0" smtClean="0"/>
              <a:t>восприятия, </a:t>
            </a:r>
            <a:r>
              <a:rPr lang="ru-RU" dirty="0" smtClean="0"/>
              <a:t>обучения чтению с губ. </a:t>
            </a:r>
            <a:r>
              <a:rPr lang="ru-RU" dirty="0" smtClean="0"/>
              <a:t>Использование </a:t>
            </a:r>
            <a:r>
              <a:rPr lang="ru-RU" dirty="0" smtClean="0"/>
              <a:t>зрительных </a:t>
            </a:r>
            <a:r>
              <a:rPr lang="ru-RU" dirty="0" smtClean="0"/>
              <a:t>опор, </a:t>
            </a:r>
            <a:r>
              <a:rPr lang="ru-RU" dirty="0" smtClean="0"/>
              <a:t>тактильный </a:t>
            </a:r>
            <a:r>
              <a:rPr lang="ru-RU" dirty="0" smtClean="0"/>
              <a:t>контроль. Обучение </a:t>
            </a:r>
            <a:r>
              <a:rPr lang="ru-RU" dirty="0" err="1" smtClean="0"/>
              <a:t>дактильной</a:t>
            </a:r>
            <a:r>
              <a:rPr lang="ru-RU" dirty="0" smtClean="0"/>
              <a:t> (ручной) азбуке, фонетической ритмике. </a:t>
            </a:r>
            <a:endParaRPr lang="ru-RU" dirty="0" smtClean="0"/>
          </a:p>
          <a:p>
            <a:pPr lvl="1"/>
            <a:endParaRPr lang="ru-RU" dirty="0" smtClean="0"/>
          </a:p>
          <a:p>
            <a:pPr lvl="1"/>
            <a:r>
              <a:rPr lang="ru-RU" dirty="0" smtClean="0"/>
              <a:t>При нарушении зрения - развитие зрительно-пространственных восприятий, ориентировки в пространстве. Использование тактильных и слуховых опор, объёмных пособий. Включение упражнений на развитие моторики и координации движений.  </a:t>
            </a:r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Особенности работы с разными нозологиями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7467600" cy="5029200"/>
          </a:xfrm>
        </p:spPr>
        <p:txBody>
          <a:bodyPr>
            <a:normAutofit/>
          </a:bodyPr>
          <a:lstStyle/>
          <a:p>
            <a:pPr lvl="1"/>
            <a:r>
              <a:rPr lang="ru-RU" dirty="0" smtClean="0"/>
              <a:t>При задержке психического развития – развитие мыслительных операций – анализа, синтеза, сравнения, обобщения, зрительного и слухового восприятия, внимания, памяти. </a:t>
            </a:r>
            <a:r>
              <a:rPr lang="ru-RU" dirty="0" smtClean="0"/>
              <a:t>Лексико-грамматический строй речи.   </a:t>
            </a:r>
            <a:endParaRPr lang="ru-RU" dirty="0" smtClean="0"/>
          </a:p>
          <a:p>
            <a:pPr lvl="1"/>
            <a:endParaRPr lang="ru-RU" dirty="0" smtClean="0"/>
          </a:p>
          <a:p>
            <a:pPr lvl="1"/>
            <a:r>
              <a:rPr lang="ru-RU" dirty="0" smtClean="0"/>
              <a:t>При умственной отсталости - фокус </a:t>
            </a:r>
            <a:r>
              <a:rPr lang="ru-RU" dirty="0" smtClean="0"/>
              <a:t>на развитии базовых коммуникативных </a:t>
            </a:r>
            <a:r>
              <a:rPr lang="ru-RU" dirty="0" smtClean="0"/>
              <a:t>умений, развитие </a:t>
            </a:r>
            <a:r>
              <a:rPr lang="ru-RU" dirty="0" smtClean="0"/>
              <a:t>мыслительных </a:t>
            </a:r>
            <a:r>
              <a:rPr lang="ru-RU" dirty="0" smtClean="0"/>
              <a:t>операций, обогащение лексического запаса и уточнение значений слов. Использование </a:t>
            </a:r>
            <a:r>
              <a:rPr lang="ru-RU" dirty="0" smtClean="0"/>
              <a:t>наглядных материалов, схем, муляжей. </a:t>
            </a:r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Особенности работы с разными нозологиями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ru-RU" dirty="0" smtClean="0"/>
              <a:t>При тяжелых </a:t>
            </a:r>
            <a:r>
              <a:rPr lang="ru-RU" dirty="0" smtClean="0"/>
              <a:t>нарушениях речи - </a:t>
            </a:r>
            <a:r>
              <a:rPr lang="ru-RU" dirty="0" smtClean="0"/>
              <a:t>последовательная </a:t>
            </a:r>
            <a:r>
              <a:rPr lang="ru-RU" dirty="0" smtClean="0"/>
              <a:t>работа над всеми компонентами речи: звукопроизношением, лексикой, грамматикой, связной речью. </a:t>
            </a:r>
            <a:r>
              <a:rPr lang="ru-RU" dirty="0" smtClean="0"/>
              <a:t>Акцент </a:t>
            </a:r>
            <a:r>
              <a:rPr lang="ru-RU" dirty="0" smtClean="0"/>
              <a:t>на развитии артикуляционной моторики через гимнастику, дыхательные упражнения. </a:t>
            </a:r>
            <a:endParaRPr lang="ru-RU" dirty="0" smtClean="0"/>
          </a:p>
          <a:p>
            <a:pPr lvl="1"/>
            <a:endParaRPr lang="ru-RU" dirty="0" smtClean="0"/>
          </a:p>
          <a:p>
            <a:pPr lvl="1"/>
            <a:r>
              <a:rPr lang="ru-RU" dirty="0" smtClean="0"/>
              <a:t>При опорно-двигательных нарушениях – коррекция нарушений устной речи, включая работу над произносительной стороной речи. Развитие коммуникативных навыков (вербальных и невербальных). Коррекция нарушений чтения и письма. Развитие </a:t>
            </a:r>
            <a:r>
              <a:rPr lang="ru-RU" dirty="0" err="1" smtClean="0"/>
              <a:t>проприоцепции</a:t>
            </a:r>
            <a:r>
              <a:rPr lang="ru-RU" dirty="0" smtClean="0"/>
              <a:t>, </a:t>
            </a:r>
            <a:r>
              <a:rPr lang="ru-RU" dirty="0" err="1" smtClean="0"/>
              <a:t>сенсерной</a:t>
            </a:r>
            <a:r>
              <a:rPr lang="ru-RU" dirty="0" smtClean="0"/>
              <a:t> интеграции.</a:t>
            </a:r>
          </a:p>
          <a:p>
            <a:endParaRPr lang="ru-RU" dirty="0" smtClean="0"/>
          </a:p>
          <a:p>
            <a:pPr lvl="1">
              <a:buNone/>
            </a:pPr>
            <a:endParaRPr lang="ru-RU" dirty="0" smtClean="0"/>
          </a:p>
          <a:p>
            <a:pPr lvl="1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Общие принципы работы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095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   </a:t>
            </a:r>
            <a:endParaRPr lang="ru-RU" dirty="0" smtClean="0"/>
          </a:p>
          <a:p>
            <a:pPr lvl="1"/>
            <a:r>
              <a:rPr lang="ru-RU" dirty="0" smtClean="0"/>
              <a:t>Индивидуальный подход. </a:t>
            </a:r>
          </a:p>
          <a:p>
            <a:pPr lvl="1"/>
            <a:r>
              <a:rPr lang="ru-RU" dirty="0" smtClean="0"/>
              <a:t>Профилактика </a:t>
            </a:r>
            <a:r>
              <a:rPr lang="ru-RU" dirty="0" smtClean="0"/>
              <a:t>утомления. Для детей с нарушениями </a:t>
            </a:r>
            <a:r>
              <a:rPr lang="ru-RU" dirty="0" smtClean="0"/>
              <a:t>зрения, слуха, интеллектуальными </a:t>
            </a:r>
            <a:r>
              <a:rPr lang="ru-RU" dirty="0" smtClean="0"/>
              <a:t>нарушениями важно чередовать виды деятельности, включать физкультминутки. </a:t>
            </a:r>
          </a:p>
          <a:p>
            <a:pPr lvl="1"/>
            <a:r>
              <a:rPr lang="ru-RU" dirty="0" smtClean="0"/>
              <a:t>Развитие компенсаторных механизмов. Например, при нарушениях зрения — активация сохранных анализаторов, развитие </a:t>
            </a:r>
            <a:r>
              <a:rPr lang="ru-RU" dirty="0" err="1" smtClean="0"/>
              <a:t>проприоцептивной</a:t>
            </a:r>
            <a:r>
              <a:rPr lang="ru-RU" dirty="0" smtClean="0"/>
              <a:t> чувствительности. </a:t>
            </a:r>
            <a:r>
              <a:rPr lang="ru-RU" dirty="0" smtClean="0"/>
              <a:t>Использование </a:t>
            </a:r>
            <a:r>
              <a:rPr lang="ru-RU" dirty="0" smtClean="0"/>
              <a:t>визуальных и тактильных опор. Особенно важно при нарушениях слуха, речи и моторики. </a:t>
            </a:r>
            <a:endParaRPr lang="ru-RU" dirty="0" smtClean="0"/>
          </a:p>
          <a:p>
            <a:pPr lvl="1"/>
            <a:r>
              <a:rPr lang="ru-RU" dirty="0" smtClean="0"/>
              <a:t>Создание </a:t>
            </a:r>
            <a:r>
              <a:rPr lang="ru-RU" dirty="0" smtClean="0"/>
              <a:t>поддерживающей атмосферы. Ребёнок должен чувствовать себя уверенно, не бояться ошибок. </a:t>
            </a:r>
            <a:endParaRPr lang="ru-RU" dirty="0" smtClean="0"/>
          </a:p>
          <a:p>
            <a:pPr lvl="1"/>
            <a:r>
              <a:rPr lang="ru-RU" dirty="0" smtClean="0"/>
              <a:t>Взаимодействие </a:t>
            </a:r>
            <a:r>
              <a:rPr lang="ru-RU" dirty="0" smtClean="0"/>
              <a:t>с другими специалистами. Логопед работает в связке с сурдопедагогом, тифлопедагогом, психологом, педагогами, врачами. 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42620209_1-abrakadabra-fun-p-spasibo-za-vnimanie-na-belom-fone-2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28600" y="685800"/>
            <a:ext cx="8120490" cy="4934119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210</TotalTime>
  <Words>226</Words>
  <PresentationFormat>Экран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Ключевые аспекты работы учителя-логопеда  с обучающимися  с различной нозологией </vt:lpstr>
      <vt:lpstr>Ключевые аспекты работы учителя-логопеда</vt:lpstr>
      <vt:lpstr>Ключевые аспекты работы учителя-логопеда</vt:lpstr>
      <vt:lpstr>Некоторые особенности  диагностики:</vt:lpstr>
      <vt:lpstr>Некоторые особенности  диагностики:</vt:lpstr>
      <vt:lpstr>                  Основые направления коррекционной работы</vt:lpstr>
      <vt:lpstr>                  Особенности работы с разными нозологиями</vt:lpstr>
      <vt:lpstr>                  Особенности работы с разными нозологиями</vt:lpstr>
      <vt:lpstr>                  Особенности работы с разными нозологиями</vt:lpstr>
      <vt:lpstr> Общие принципы работы 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и критерии оценивания особенностей формирования грамматического строя речи обучающегося </dc:title>
  <dc:creator>777</dc:creator>
  <cp:lastModifiedBy>Ксения Андреевна</cp:lastModifiedBy>
  <cp:revision>30</cp:revision>
  <dcterms:created xsi:type="dcterms:W3CDTF">2025-10-26T19:28:28Z</dcterms:created>
  <dcterms:modified xsi:type="dcterms:W3CDTF">2026-04-06T07:08:17Z</dcterms:modified>
</cp:coreProperties>
</file>