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60" r:id="rId8"/>
    <p:sldId id="258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8D153-7CD2-4C0A-8716-1AB966B4F1B4}" type="datetimeFigureOut">
              <a:rPr lang="ru-RU" smtClean="0"/>
              <a:t>06.06.2017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8DA59-D6AF-4EFD-8A8E-9AC540D71A2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71" y="548680"/>
            <a:ext cx="7851648" cy="1828800"/>
          </a:xfrm>
        </p:spPr>
        <p:txBody>
          <a:bodyPr/>
          <a:lstStyle/>
          <a:p>
            <a:r>
              <a:rPr lang="ru-RU" dirty="0" smtClean="0"/>
              <a:t>Благородный металл-Золото</a:t>
            </a:r>
            <a:endParaRPr lang="ru-RU" dirty="0"/>
          </a:p>
        </p:txBody>
      </p:sp>
      <p:pic>
        <p:nvPicPr>
          <p:cNvPr id="1028" name="Picture 4" descr="Кристаллы золота, выращенные методом химического транспо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32" y="2636912"/>
            <a:ext cx="440372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Применение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935480"/>
            <a:ext cx="4042792" cy="43891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Имеющееся в настоящее время в мире золото распределено так: около 10 % — в промышленных изделиях, остальное делится приблизительно поровну между централизованными запасами (в основном, в виде стандартных слитков химически чистого золота), собственностью частных лиц в виде слитков и ювелирными изделиями.</a:t>
            </a:r>
          </a:p>
        </p:txBody>
      </p:sp>
      <p:pic>
        <p:nvPicPr>
          <p:cNvPr id="9218" name="Picture 2" descr="http://rumafia.net/netcat_files/7/3/405289_zoloto_metall_slitok_piramida_fon_1680x1050_www.GdeFon.r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8" y="1412776"/>
            <a:ext cx="4722304" cy="47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3250704" cy="58052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Зо́лото</a:t>
            </a:r>
            <a:r>
              <a:rPr lang="ru-RU" dirty="0" smtClean="0"/>
              <a:t> —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элемент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11 группы (по устаревшей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классификации —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побочной подгруппы первой группы), шестого периода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периодической системы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химических элементов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Д.И.Менделеева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атомным номером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79. Обозначается символом 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(лат. 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Aurum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Простое вещество золото — благородный металл жёлтого цвета.</a:t>
            </a:r>
          </a:p>
        </p:txBody>
      </p:sp>
      <p:pic>
        <p:nvPicPr>
          <p:cNvPr id="1026" name="Picture 2" descr="http://stolko-to.ru/pages/wp-content/uploads/2016/02/skolko-stoit-gram-zolot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392488" cy="2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Физические свойства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35480"/>
            <a:ext cx="4114800" cy="438912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Чистое золото — </a:t>
            </a:r>
            <a:r>
              <a:rPr lang="ru-RU" dirty="0"/>
              <a:t>мягкий металл жёлтого </a:t>
            </a:r>
            <a:r>
              <a:rPr lang="ru-RU" dirty="0" smtClean="0"/>
              <a:t>цвета. </a:t>
            </a:r>
            <a:r>
              <a:rPr lang="ru-RU" dirty="0"/>
              <a:t>Красноватый оттенок некоторым изделиям из золота, например, монетам, придают примеси других металлов, в частности, меди. В тонких плёнках золото просвечивает зелёным. Золото обладает высокой теплопроводностью и низким </a:t>
            </a:r>
            <a:r>
              <a:rPr lang="ru-RU" dirty="0" smtClean="0"/>
              <a:t>электрическим</a:t>
            </a:r>
            <a:r>
              <a:rPr lang="ru-RU" dirty="0" smtClean="0"/>
              <a:t> </a:t>
            </a:r>
            <a:r>
              <a:rPr lang="ru-RU" dirty="0"/>
              <a:t>сопротивлением.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hyser.com.ua/wp-content/uploads/2015/09/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9"/>
            <a:ext cx="42119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4296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Золото — очень тяжёлый металл: </a:t>
            </a:r>
            <a:r>
              <a:rPr lang="ru-RU" dirty="0" smtClean="0"/>
              <a:t>плотность</a:t>
            </a:r>
            <a:r>
              <a:rPr lang="ru-RU" dirty="0"/>
              <a:t> </a:t>
            </a:r>
            <a:r>
              <a:rPr lang="ru-RU" dirty="0" smtClean="0"/>
              <a:t>чистого </a:t>
            </a:r>
            <a:r>
              <a:rPr lang="ru-RU" dirty="0"/>
              <a:t>золота равна 19,32 г/см³ (шар из чистого золота диаметром 46,237 мм имеет массу 1 кг). Среди металлов по плотности занимает седьмое место после осмия, иридия, платины, </a:t>
            </a:r>
            <a:r>
              <a:rPr lang="ru-RU" dirty="0" smtClean="0"/>
              <a:t>рения,</a:t>
            </a:r>
            <a:r>
              <a:rPr lang="ru-RU" dirty="0"/>
              <a:t> нептуния и плутония. Сопоставимую с золотом плотность имеет </a:t>
            </a:r>
            <a:r>
              <a:rPr lang="ru-RU" dirty="0" smtClean="0"/>
              <a:t>вольфрам</a:t>
            </a:r>
            <a:r>
              <a:rPr lang="ru-RU" dirty="0"/>
              <a:t> </a:t>
            </a:r>
            <a:r>
              <a:rPr lang="ru-RU" dirty="0" smtClean="0"/>
              <a:t>(19,25</a:t>
            </a:r>
            <a:r>
              <a:rPr lang="ru-RU" dirty="0"/>
              <a:t>). Высокая плотность золота облегчает его добычу, отчего даже простые технологические процессы — например, промывка на шлюзах, — могут обеспечить высокую степень извлечения золота из промываемой породы.</a:t>
            </a:r>
          </a:p>
          <a:p>
            <a:endParaRPr lang="ru-RU" dirty="0"/>
          </a:p>
        </p:txBody>
      </p:sp>
      <p:pic>
        <p:nvPicPr>
          <p:cNvPr id="3074" name="Picture 2" descr="http://lexus22.ru/wp-content/uploads/2017/03/da4f5254ebe0a925fe435ff66f59c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7183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Химические свойства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Золото — один из самых инертных металлов, стоящее в ряду напряжений правее всех других металлов. При нормальных условиях оно не взаимодействует с большинством кислот и не образует оксидов, поэтому его относят к благородным </a:t>
            </a:r>
            <a:r>
              <a:rPr lang="ru-RU" dirty="0" smtClean="0"/>
              <a:t>металла, </a:t>
            </a:r>
            <a:r>
              <a:rPr lang="ru-RU" dirty="0"/>
              <a:t>в отличие от обычных металлов, разрушающихся под действием кислот и щелочей. В XIV веке была открыта способность царской водки растворять золото, что опровергло мнение о его химической инертности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s://im0-tub-ru.yandex.net/i?id=3f27627ccc69fdf213540761e383937b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7339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052736"/>
            <a:ext cx="4114800" cy="58052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Наиболее устойчивая степень окисления золота в соединениях +3, в этой степени окисления оно легко образует с однозарядными анионами (F</a:t>
            </a:r>
            <a:r>
              <a:rPr lang="ru-RU" baseline="30000" dirty="0"/>
              <a:t>−</a:t>
            </a:r>
            <a:r>
              <a:rPr lang="ru-RU" dirty="0"/>
              <a:t>, </a:t>
            </a:r>
            <a:r>
              <a:rPr lang="ru-RU" dirty="0" err="1"/>
              <a:t>Cl</a:t>
            </a:r>
            <a:r>
              <a:rPr lang="ru-RU" baseline="30000" dirty="0"/>
              <a:t>−</a:t>
            </a:r>
            <a:r>
              <a:rPr lang="ru-RU" dirty="0"/>
              <a:t>. CN</a:t>
            </a:r>
            <a:r>
              <a:rPr lang="ru-RU" baseline="30000" dirty="0"/>
              <a:t>−</a:t>
            </a:r>
            <a:r>
              <a:rPr lang="ru-RU" dirty="0"/>
              <a:t>) устойчивые плоско-квадратные комплексы [AuX</a:t>
            </a:r>
            <a:r>
              <a:rPr lang="ru-RU" baseline="-25000" dirty="0"/>
              <a:t>4</a:t>
            </a:r>
            <a:r>
              <a:rPr lang="ru-RU" dirty="0"/>
              <a:t>]</a:t>
            </a:r>
            <a:r>
              <a:rPr lang="ru-RU" baseline="30000" dirty="0"/>
              <a:t>−</a:t>
            </a:r>
            <a:r>
              <a:rPr lang="ru-RU" dirty="0"/>
              <a:t>. Относительно устойчивы также соединения со степенью окисления +1, дающие линейные комплексы [AuX</a:t>
            </a:r>
            <a:r>
              <a:rPr lang="ru-RU" baseline="-25000" dirty="0"/>
              <a:t>2</a:t>
            </a:r>
            <a:r>
              <a:rPr lang="ru-RU" dirty="0"/>
              <a:t>]</a:t>
            </a:r>
            <a:r>
              <a:rPr lang="ru-RU" baseline="30000" dirty="0"/>
              <a:t>−</a:t>
            </a:r>
            <a:r>
              <a:rPr lang="ru-RU" dirty="0"/>
              <a:t>. Долгое время считалось, что +3 — высшая из возможных степеней окисления золота, однако, используя </a:t>
            </a:r>
            <a:r>
              <a:rPr lang="ru-RU" dirty="0" err="1"/>
              <a:t>дифторид</a:t>
            </a:r>
            <a:r>
              <a:rPr lang="ru-RU" dirty="0"/>
              <a:t> криптона, удалось получить соединения Au</a:t>
            </a:r>
            <a:r>
              <a:rPr lang="ru-RU" baseline="30000" dirty="0"/>
              <a:t>+5</a:t>
            </a:r>
            <a:r>
              <a:rPr lang="ru-RU" dirty="0"/>
              <a:t> (фторид AuF</a:t>
            </a:r>
            <a:r>
              <a:rPr lang="ru-RU" baseline="-25000" dirty="0"/>
              <a:t>5</a:t>
            </a:r>
            <a:r>
              <a:rPr lang="ru-RU" dirty="0"/>
              <a:t>, соли комплекса [AuF</a:t>
            </a:r>
            <a:r>
              <a:rPr lang="ru-RU" baseline="-25000" dirty="0"/>
              <a:t>6</a:t>
            </a:r>
            <a:r>
              <a:rPr lang="ru-RU" dirty="0"/>
              <a:t>]</a:t>
            </a:r>
            <a:r>
              <a:rPr lang="ru-RU" baseline="30000" dirty="0"/>
              <a:t>−</a:t>
            </a:r>
            <a:r>
              <a:rPr lang="ru-RU" dirty="0"/>
              <a:t>). Соединения золота(V) стабильны лишь со фтором и являются сильнейшими окислителями.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im0-tub-ru.yandex.net/i?id=30f294e7cce24effec0aa7fa89d423dc&amp;n=33&amp;h=215&amp;w=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8" y="2132856"/>
            <a:ext cx="408837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Происхождение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5554960" cy="566124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Зарядовое число 79 золота делает его одним из высших по количеству протонов элементов, которые встречаются в природе. Ранее предполагалось, что золото образовывалось при </a:t>
            </a:r>
            <a:r>
              <a:rPr lang="ru-RU" dirty="0" err="1"/>
              <a:t>нуклеосинтезе</a:t>
            </a:r>
            <a:r>
              <a:rPr lang="ru-RU" dirty="0"/>
              <a:t> сверхновых звёзд</a:t>
            </a:r>
            <a:r>
              <a:rPr lang="ru-RU" baseline="30000" dirty="0"/>
              <a:t>[</a:t>
            </a:r>
            <a:r>
              <a:rPr lang="ru-RU" baseline="30000" dirty="0" err="1"/>
              <a:t>en</a:t>
            </a:r>
            <a:r>
              <a:rPr lang="ru-RU" baseline="30000" dirty="0"/>
              <a:t>][14]</a:t>
            </a:r>
            <a:r>
              <a:rPr lang="ru-RU" dirty="0"/>
              <a:t>, однако по новой теории предполагается, что золото и другие элементы тяжелее железа образовались в результате разрушения нейтронных звёзд</a:t>
            </a:r>
            <a:r>
              <a:rPr lang="ru-RU" baseline="30000" dirty="0"/>
              <a:t>[15][16]</a:t>
            </a:r>
            <a:r>
              <a:rPr lang="ru-RU" dirty="0"/>
              <a:t>. Спутниковые спектрометры в состоянии обнаружить образующееся золото лишь косвенно, «у нас нет прямых спектроскопических доказательств, что такие элементы действительно образуются»</a:t>
            </a:r>
            <a:r>
              <a:rPr lang="ru-RU" baseline="30000" dirty="0"/>
              <a:t>[17]</a:t>
            </a:r>
            <a:r>
              <a:rPr lang="ru-RU" dirty="0"/>
              <a:t>. По этой теории в результате взрыва нейтронной звезды содержащая металлы пыль (в том числе тяжёлые металлы, например, золото) выбрасывается в космическое пространство, в котором оно впоследствии конденсируется, так произошло в Солнечной системе и на Земле</a:t>
            </a:r>
            <a:r>
              <a:rPr lang="ru-RU" baseline="30000" dirty="0"/>
              <a:t>[18]</a:t>
            </a:r>
            <a:r>
              <a:rPr lang="ru-RU" dirty="0"/>
              <a:t>. Поскольку сразу после своего возникновения Земля была в расплавленном состоянии, почти всё золото в настоящее время на Земле находится в ядре. Большинство золота, которое сегодня присутствует в земной коре и мантии, было доставлено на Землю астероидами во время поздней тяжёлой </a:t>
            </a:r>
            <a:r>
              <a:rPr lang="ru-RU" dirty="0" smtClean="0"/>
              <a:t>бомбардировки</a:t>
            </a:r>
            <a:endParaRPr lang="ru-RU" dirty="0"/>
          </a:p>
        </p:txBody>
      </p:sp>
      <p:pic>
        <p:nvPicPr>
          <p:cNvPr id="6146" name="Picture 2" descr="https://mediasole.ru/data/images/108/108301/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9158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Получение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9757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 получения золота используются его основные физические и химические свойства: присутствие в природе в самородном состоянии, способность реагировать лишь с немногими веществами (ртуть, цианиды). С развитием современных технологий более популярными становятся химические способы.</a:t>
            </a:r>
          </a:p>
          <a:p>
            <a:endParaRPr lang="ru-RU" dirty="0"/>
          </a:p>
        </p:txBody>
      </p:sp>
      <p:pic>
        <p:nvPicPr>
          <p:cNvPr id="7170" name="Picture 2" descr="http://www.etftrends.com/wp-content/uploads/2016/05/A-Very-Positive-Forecast-for-Gold-ET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0524"/>
            <a:ext cx="6912768" cy="28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18" y="1124744"/>
            <a:ext cx="5338936" cy="51998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1947 году американские физики </a:t>
            </a:r>
            <a:r>
              <a:rPr lang="ru-RU" dirty="0" err="1"/>
              <a:t>Ингрем</a:t>
            </a:r>
            <a:r>
              <a:rPr lang="ru-RU" dirty="0"/>
              <a:t>, Гесс и Гайдн проводили эксперимент по измерению эффективного сечения поглощения нейтронов ядрами ртути. В качестве побочного эффекта эксперимента было получено около 35 мкг золота. Таким образом, была осуществлена многовековая мечта алхимиков — </a:t>
            </a:r>
            <a:r>
              <a:rPr lang="ru-RU" dirty="0" err="1"/>
              <a:t>трансмутация</a:t>
            </a:r>
            <a:r>
              <a:rPr lang="ru-RU" dirty="0"/>
              <a:t> ртути в золото. Однако экономического значения такое производство золота не имеет, так как обходится во много раз дороже добычи золота из самых бедных руд</a:t>
            </a:r>
          </a:p>
          <a:p>
            <a:endParaRPr lang="ru-RU" dirty="0"/>
          </a:p>
        </p:txBody>
      </p:sp>
      <p:pic>
        <p:nvPicPr>
          <p:cNvPr id="8194" name="Picture 2" descr="http://www.clipartkid.com/images/526/different-options-of-investing-in-gold-insight-banyan-financial-uZmUM1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52839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133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Благородный металл-Золото</vt:lpstr>
      <vt:lpstr>Презентация PowerPoint</vt:lpstr>
      <vt:lpstr>Физические свойства </vt:lpstr>
      <vt:lpstr>Презентация PowerPoint</vt:lpstr>
      <vt:lpstr>Химические свойства </vt:lpstr>
      <vt:lpstr>Презентация PowerPoint</vt:lpstr>
      <vt:lpstr>Происхождение </vt:lpstr>
      <vt:lpstr>Получение </vt:lpstr>
      <vt:lpstr>Презентация PowerPoint</vt:lpstr>
      <vt:lpstr>Применение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</dc:title>
  <dc:creator>SLAVIK</dc:creator>
  <cp:lastModifiedBy>SLAVIK</cp:lastModifiedBy>
  <cp:revision>6</cp:revision>
  <dcterms:created xsi:type="dcterms:W3CDTF">2017-06-01T19:11:50Z</dcterms:created>
  <dcterms:modified xsi:type="dcterms:W3CDTF">2017-06-06T19:43:07Z</dcterms:modified>
</cp:coreProperties>
</file>