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91" r:id="rId7"/>
    <p:sldId id="292" r:id="rId8"/>
    <p:sldId id="293" r:id="rId9"/>
    <p:sldId id="294" r:id="rId10"/>
    <p:sldId id="261" r:id="rId11"/>
    <p:sldId id="286" r:id="rId12"/>
    <p:sldId id="285" r:id="rId13"/>
    <p:sldId id="284" r:id="rId14"/>
    <p:sldId id="283" r:id="rId15"/>
    <p:sldId id="262" r:id="rId16"/>
    <p:sldId id="289" r:id="rId17"/>
    <p:sldId id="290" r:id="rId18"/>
    <p:sldId id="288" r:id="rId19"/>
    <p:sldId id="287" r:id="rId20"/>
    <p:sldId id="277" r:id="rId21"/>
    <p:sldId id="278" r:id="rId22"/>
    <p:sldId id="264" r:id="rId23"/>
    <p:sldId id="276" r:id="rId24"/>
    <p:sldId id="275" r:id="rId25"/>
    <p:sldId id="274" r:id="rId26"/>
    <p:sldId id="273" r:id="rId27"/>
    <p:sldId id="272" r:id="rId28"/>
    <p:sldId id="271" r:id="rId29"/>
    <p:sldId id="270" r:id="rId30"/>
    <p:sldId id="269" r:id="rId31"/>
    <p:sldId id="267" r:id="rId32"/>
    <p:sldId id="297" r:id="rId33"/>
    <p:sldId id="296" r:id="rId34"/>
    <p:sldId id="298" r:id="rId35"/>
    <p:sldId id="295" r:id="rId36"/>
    <p:sldId id="282" r:id="rId37"/>
    <p:sldId id="299" r:id="rId38"/>
    <p:sldId id="301" r:id="rId39"/>
    <p:sldId id="302" r:id="rId40"/>
    <p:sldId id="300" r:id="rId41"/>
    <p:sldId id="28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63" autoAdjust="0"/>
    <p:restoredTop sz="94660"/>
  </p:normalViewPr>
  <p:slideViewPr>
    <p:cSldViewPr snapToGrid="0">
      <p:cViewPr varScale="1">
        <p:scale>
          <a:sx n="84" d="100"/>
          <a:sy n="84" d="100"/>
        </p:scale>
        <p:origin x="-3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5.xml"/><Relationship Id="rId26" Type="http://schemas.openxmlformats.org/officeDocument/2006/relationships/slide" Target="slide23.xml"/><Relationship Id="rId3" Type="http://schemas.openxmlformats.org/officeDocument/2006/relationships/slide" Target="slide5.xml"/><Relationship Id="rId21" Type="http://schemas.openxmlformats.org/officeDocument/2006/relationships/slide" Target="slide28.xml"/><Relationship Id="rId34" Type="http://schemas.openxmlformats.org/officeDocument/2006/relationships/slide" Target="slide37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2.xml"/><Relationship Id="rId33" Type="http://schemas.openxmlformats.org/officeDocument/2006/relationships/slide" Target="slide36.xml"/><Relationship Id="rId2" Type="http://schemas.openxmlformats.org/officeDocument/2006/relationships/image" Target="../media/image3.jpeg"/><Relationship Id="rId16" Type="http://schemas.openxmlformats.org/officeDocument/2006/relationships/slide" Target="slide18.xml"/><Relationship Id="rId20" Type="http://schemas.openxmlformats.org/officeDocument/2006/relationships/slide" Target="slide27.xml"/><Relationship Id="rId29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1.xml"/><Relationship Id="rId32" Type="http://schemas.openxmlformats.org/officeDocument/2006/relationships/slide" Target="slide35.xml"/><Relationship Id="rId37" Type="http://schemas.openxmlformats.org/officeDocument/2006/relationships/slide" Target="slide40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0.xml"/><Relationship Id="rId28" Type="http://schemas.openxmlformats.org/officeDocument/2006/relationships/slide" Target="slide31.xml"/><Relationship Id="rId36" Type="http://schemas.openxmlformats.org/officeDocument/2006/relationships/slide" Target="slide39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31" Type="http://schemas.openxmlformats.org/officeDocument/2006/relationships/slide" Target="slide34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9.xml"/><Relationship Id="rId27" Type="http://schemas.openxmlformats.org/officeDocument/2006/relationships/slide" Target="slide24.xml"/><Relationship Id="rId30" Type="http://schemas.openxmlformats.org/officeDocument/2006/relationships/slide" Target="slide33.xml"/><Relationship Id="rId35" Type="http://schemas.openxmlformats.org/officeDocument/2006/relationships/slide" Target="slide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7048" y="1530866"/>
            <a:ext cx="7735614" cy="28007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i="1" smtClean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Урок-повторение </a:t>
            </a:r>
            <a:r>
              <a:rPr lang="ru-RU" sz="4400" b="1" i="1" smtClean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по </a:t>
            </a:r>
            <a:r>
              <a:rPr lang="ru-RU" sz="4400" b="1" i="1" dirty="0" smtClean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истории России</a:t>
            </a:r>
          </a:p>
          <a:p>
            <a:pPr algn="ctr"/>
            <a:r>
              <a:rPr lang="ru-RU" sz="4400" b="1" i="1" dirty="0" smtClean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«Своя игра»</a:t>
            </a:r>
          </a:p>
          <a:p>
            <a:pPr algn="ctr"/>
            <a:r>
              <a:rPr lang="ru-RU" sz="4400" b="1" i="1" dirty="0" smtClean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9 класс</a:t>
            </a:r>
            <a:endParaRPr lang="ru-RU" sz="4400" b="1" i="1" dirty="0">
              <a:ln w="0"/>
              <a:solidFill>
                <a:schemeClr val="accent2">
                  <a:lumMod val="75000"/>
                </a:schemeClr>
              </a:solidFill>
              <a:latin typeface="Cassandra" panose="03000600000000020000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0110" y="517764"/>
            <a:ext cx="9104779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Столыпинская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аграрная реформа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 б – Что такое отруб?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0110" y="517764"/>
            <a:ext cx="9104779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Столыпинская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аграрная реформа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20 б – Назовите составные части аграрной реформы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0110" y="517764"/>
            <a:ext cx="9104779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Столыпинская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аграрная реформа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30 б – Кем был Столыпин в начале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века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0110" y="517764"/>
            <a:ext cx="9104779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Столыпинская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аграрная реформа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40 б – Слова Столыпина перед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Думой в мае 1907 года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0110" y="517764"/>
            <a:ext cx="9104779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Столыпинская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аграрная реформа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50 б – Кто убил Столыпина?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lang="ru-RU" sz="2400" b="1" dirty="0" smtClean="0"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0110" y="238505"/>
            <a:ext cx="685957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русская революция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 б – Назовите событие, с которого началась революция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0110" y="238505"/>
            <a:ext cx="534633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русская революция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20 б – Как назывался орган рабочей власти,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возникший в ходе революции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0110" y="238505"/>
            <a:ext cx="4993355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русская революция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30 б – Что такое Госдума?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0110" y="238505"/>
            <a:ext cx="6346609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русская революция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40 б На каком корабле произошло восстание моряков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0110" y="238505"/>
            <a:ext cx="689804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русская революция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50 б – Назовите один из итогов первой русской революции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9529" y="5896918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1308" y="2140480"/>
            <a:ext cx="4481383" cy="45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Цель игры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i="1" dirty="0" smtClean="0">
                <a:latin typeface="Book Antiqua" pitchFamily="18" charset="0"/>
              </a:rPr>
              <a:t>развитие у школьников интереса к истории; обогащение знаний по предмету; </a:t>
            </a:r>
          </a:p>
          <a:p>
            <a:r>
              <a:rPr lang="ru-RU" b="1" i="1" dirty="0" smtClean="0">
                <a:latin typeface="Book Antiqua" pitchFamily="18" charset="0"/>
              </a:rPr>
              <a:t>создание условий для проявления творческих возможностей учащихся. </a:t>
            </a:r>
            <a:endParaRPr lang="ru-RU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5" name="Picture 3" descr="G:\esenin-serg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100" y="519289"/>
            <a:ext cx="4270488" cy="47846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2444" y="5222628"/>
            <a:ext cx="6841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 б -  Русский поэт, представитель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новокрестьянской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поэзии и лирики,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в более позднем периоде творчества – имажинизма</a:t>
            </a: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4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4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  <a:hlinkClick r:id="rId4" action="ppaction://hlinksldjump"/>
              </a:rPr>
              <a:t>Назад</a:t>
            </a:r>
            <a:endParaRPr lang="ru-RU" b="1" dirty="0" smtClean="0">
              <a:latin typeface="Monotype Corsiva" pitchFamily="66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Picture 2" descr="G:\2_pyotr-stolypin-1906-1911-imperial-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441" y="476660"/>
            <a:ext cx="3696338" cy="43098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5378" y="4707466"/>
            <a:ext cx="7224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20 б - Государственный деятель Российской империи.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разные годы занимал посты уездного предводителя дворянства в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Ковно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Гродненского и Саратовского губернатора, министра внутренних дел, премьер-министра, реформатор</a:t>
            </a: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4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4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6989" y="406400"/>
            <a:ext cx="3912530" cy="492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75377" y="5373510"/>
            <a:ext cx="27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30 б-  лидер большевиков</a:t>
            </a: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4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4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  <a:hlinkClick r:id="rId4" action="ppaction://hlinksldjump"/>
              </a:rPr>
              <a:t>Назад</a:t>
            </a:r>
            <a:endParaRPr lang="ru-RU" b="1" dirty="0" smtClean="0">
              <a:latin typeface="Monotype Corsiva" pitchFamily="66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Picture 2" descr="G:\0_12b4b8_cfa7d9bf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9974" y="395111"/>
            <a:ext cx="3534422" cy="43703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3777" y="4628445"/>
            <a:ext cx="7732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40б - </a:t>
            </a: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Крестьянин села Покровское </a:t>
            </a:r>
            <a:r>
              <a:rPr lang="ru-RU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Тобольской</a:t>
            </a: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губернии.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Приобрёл всемирную известность благодаря тому, что был другом семьи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российского императора Николая II. В 1910-е годы в определённых кругах петербургского общества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имел репутацию «царского друга»,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«старца», прозорливца и целителя</a:t>
            </a: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4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3554" name="Picture 2" descr="G:\Анна Павл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1085850"/>
            <a:ext cx="6657975" cy="34297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80533" y="4820356"/>
            <a:ext cx="7710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50 б - Русская артистка балета, прима-балерина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Мариинского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театра в 1906-1913 годах,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одна из величайших балерин XX века. После начала Первой мировой войны поселилась в Великобритании,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постоянно гастролировала со своей труппой по всему миру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4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4578" name="Picture 2" descr="G:\c646fa1ec476af0c14b9a2534202d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51556"/>
            <a:ext cx="8572500" cy="53967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2489" y="6073422"/>
            <a:ext cx="734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5602" name="Picture 2" descr="G:\кровавое воскресень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63" y="1214438"/>
            <a:ext cx="6619875" cy="4429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41778" y="5746044"/>
            <a:ext cx="559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4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6626" name="Picture 2" descr="G:\февральская револю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055" y="1035058"/>
            <a:ext cx="8287428" cy="48717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46667" y="6062133"/>
            <a:ext cx="694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7650" name="Picture 2" descr="G:\первая миров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55" y="841105"/>
            <a:ext cx="8313683" cy="46806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712178"/>
            <a:ext cx="719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8674" name="Picture 2" descr="G:\царь на корон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581025"/>
            <a:ext cx="5514975" cy="5695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6457244"/>
            <a:ext cx="524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Форма и правила проведения игры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i="1" dirty="0" smtClean="0">
                <a:latin typeface="Book Antiqua" pitchFamily="18" charset="0"/>
              </a:rPr>
              <a:t> В  игре участвуют 2 команды, которые выбирают капитанов.   Игра проводится в 4 раунда (в 3 – </a:t>
            </a:r>
            <a:r>
              <a:rPr lang="ru-RU" b="1" i="1" dirty="0" err="1" smtClean="0">
                <a:latin typeface="Book Antiqua" pitchFamily="18" charset="0"/>
              </a:rPr>
              <a:t>х</a:t>
            </a:r>
            <a:r>
              <a:rPr lang="ru-RU" b="1" i="1" dirty="0" smtClean="0">
                <a:latin typeface="Book Antiqua" pitchFamily="18" charset="0"/>
              </a:rPr>
              <a:t> участвует вся команда, в 4 - </a:t>
            </a:r>
            <a:r>
              <a:rPr lang="ru-RU" b="1" i="1" dirty="0" err="1" smtClean="0">
                <a:latin typeface="Book Antiqua" pitchFamily="18" charset="0"/>
              </a:rPr>
              <a:t>ом</a:t>
            </a:r>
            <a:r>
              <a:rPr lang="ru-RU" b="1" i="1" dirty="0" smtClean="0">
                <a:latin typeface="Book Antiqua" pitchFamily="18" charset="0"/>
              </a:rPr>
              <a:t>   - капитаны).  Команды ведут свою игру: они выбирают для себя тему ответа и вопрос  определённой стоимости. Если команда  ответила, прибавляется стоимость </a:t>
            </a:r>
            <a:r>
              <a:rPr lang="ru-RU" b="1" i="1" dirty="0" err="1" smtClean="0">
                <a:latin typeface="Book Antiqua" pitchFamily="18" charset="0"/>
              </a:rPr>
              <a:t>отвеченного</a:t>
            </a:r>
            <a:r>
              <a:rPr lang="ru-RU" b="1" i="1" dirty="0" smtClean="0">
                <a:latin typeface="Book Antiqua" pitchFamily="18" charset="0"/>
              </a:rPr>
              <a:t> вопроса.  Если команда  не  ответила, то  2 команда имеет право ответить на вопрос. Побеждает команда, набравшая большее количество баллов. Команды определяют лучших игроков</a:t>
            </a:r>
            <a:r>
              <a:rPr lang="ru-RU" b="1" dirty="0" smtClean="0">
                <a:latin typeface="Book Antiqua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46538" y="423171"/>
            <a:ext cx="474521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События в картинках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 б – Русско-японская война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20б -  «Кровавое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воскпесенье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30 б – Первая мировая война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40 б –Февральская революция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50 б – Коронация Николая 2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72966" y="510305"/>
            <a:ext cx="516519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начала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 б – Название культуры данного периода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72966" y="510305"/>
            <a:ext cx="6402715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начала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20 б – Кто получил Нобелевскую премию в 1904 году?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72966" y="510305"/>
            <a:ext cx="6393097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начала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30 б – Назовите автора картины « Чёрный квадрат»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72966" y="510305"/>
            <a:ext cx="493757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начала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40 б – Назовите 2 фамилии символистов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72966" y="510305"/>
            <a:ext cx="688041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начала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50 б – Название сборника статей русской интеллигенции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 путях развития  России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94851" y="497768"/>
            <a:ext cx="6284093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Партии начала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века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 б – Назовите направления  политических партий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начала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века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94851" y="497768"/>
            <a:ext cx="697659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Партии начала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века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20 б - Когда образовались партии кадетов и октябристов?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94851" y="497768"/>
            <a:ext cx="485742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Партии начала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века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30 б -  Назовите лидера партии эсеров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94851" y="497768"/>
            <a:ext cx="598593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Партии начала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века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40 б – Какая партия была разделена на фракции?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965642" y="3001867"/>
          <a:ext cx="5212715" cy="1998853"/>
        </p:xfrm>
        <a:graphic>
          <a:graphicData uri="http://schemas.openxmlformats.org/drawingml/2006/table">
            <a:tbl>
              <a:tblPr/>
              <a:tblGrid>
                <a:gridCol w="2228850"/>
                <a:gridCol w="630555"/>
                <a:gridCol w="629920"/>
                <a:gridCol w="723900"/>
                <a:gridCol w="539750"/>
                <a:gridCol w="4597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                 Темы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 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 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30б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40б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50 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Русско – японская война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Столыпинская аграрная реформа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Первая русская революция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События в картинках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История в лицах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Культура начала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XX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века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92644" y="784386"/>
          <a:ext cx="7430814" cy="5136662"/>
        </p:xfrm>
        <a:graphic>
          <a:graphicData uri="http://schemas.openxmlformats.org/drawingml/2006/table">
            <a:tbl>
              <a:tblPr/>
              <a:tblGrid>
                <a:gridCol w="3177264"/>
                <a:gridCol w="898867"/>
                <a:gridCol w="897962"/>
                <a:gridCol w="1031932"/>
                <a:gridCol w="769422"/>
                <a:gridCol w="655367"/>
              </a:tblGrid>
              <a:tr h="547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                Темы</a:t>
                      </a:r>
                      <a:endParaRPr lang="ru-RU" sz="20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10 б</a:t>
                      </a:r>
                      <a:endParaRPr lang="ru-RU" sz="20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20 б</a:t>
                      </a:r>
                      <a:endParaRPr lang="ru-RU" sz="20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30б</a:t>
                      </a:r>
                      <a:endParaRPr lang="ru-RU" sz="20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40б</a:t>
                      </a:r>
                      <a:endParaRPr lang="ru-RU" sz="20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50 б</a:t>
                      </a:r>
                      <a:endParaRPr lang="ru-RU" sz="20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Русско</a:t>
                      </a:r>
                      <a:r>
                        <a:rPr lang="ru-RU" sz="1800" b="1" dirty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 – японская война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  <a:hlinkClick r:id="rId3" action="ppaction://hlinksldjump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100" baseline="0" dirty="0" smtClean="0">
                          <a:latin typeface="Calibri"/>
                          <a:ea typeface="Calibri"/>
                          <a:cs typeface="Times New Roman"/>
                          <a:hlinkClick r:id="rId4" action="ppaction://hlinksldjump"/>
                        </a:rPr>
                        <a:t>20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  <a:hlinkClick r:id="rId5" action="ppaction://hlinksldjump"/>
                        </a:rPr>
                        <a:t>30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  <a:hlinkClick r:id="rId6" action="ppaction://hlinksldjump"/>
                        </a:rPr>
                        <a:t>40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  <a:hlinkClick r:id="rId7" action="ppaction://hlinksldjump"/>
                        </a:rPr>
                        <a:t>50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Столыпинская</a:t>
                      </a:r>
                      <a:r>
                        <a:rPr lang="ru-RU" sz="1800" b="1" dirty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 аграрная реформа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8" action="ppaction://hlinksldjump"/>
                        </a:rPr>
                        <a:t>10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9" action="ppaction://hlinksldjump"/>
                        </a:rPr>
                        <a:t>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10" action="ppaction://hlinksldjump"/>
                        </a:rPr>
                        <a:t>30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11" action="ppaction://hlinksldjump"/>
                        </a:rPr>
                        <a:t>40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12" action="ppaction://hlinksldjump"/>
                        </a:rPr>
                        <a:t>50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Первая русская революция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13" action="ppaction://hlinksldjump"/>
                        </a:rPr>
                        <a:t>10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14" action="ppaction://hlinksldjump"/>
                        </a:rPr>
                        <a:t>20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15" action="ppaction://hlinksldjump"/>
                        </a:rPr>
                        <a:t>30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16" action="ppaction://hlinksldjump"/>
                        </a:rPr>
                        <a:t>40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17" action="ppaction://hlinksldjump"/>
                        </a:rPr>
                        <a:t>50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События в картинках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18" action="ppaction://hlinksldjump"/>
                        </a:rPr>
                        <a:t>10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19" action="ppaction://hlinksldjump"/>
                        </a:rPr>
                        <a:t>20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20" action="ppaction://hlinksldjump"/>
                        </a:rPr>
                        <a:t>30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21" action="ppaction://hlinksldjump"/>
                        </a:rPr>
                        <a:t>40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22" action="ppaction://hlinksldjump"/>
                        </a:rPr>
                        <a:t>50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История в лицах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23" action="ppaction://hlinksldjump"/>
                        </a:rPr>
                        <a:t>10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24" action="ppaction://hlinksldjump"/>
                        </a:rPr>
                        <a:t>20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25" action="ppaction://hlinksldjump"/>
                        </a:rPr>
                        <a:t>30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26" action="ppaction://hlinksldjump"/>
                        </a:rPr>
                        <a:t>40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27" action="ppaction://hlinksldjump"/>
                        </a:rPr>
                        <a:t>50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Культура начала</a:t>
                      </a:r>
                      <a:r>
                        <a:rPr lang="en-US" sz="1800" b="1" dirty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 XX</a:t>
                      </a:r>
                      <a:r>
                        <a:rPr lang="ru-RU" sz="1800" b="1" dirty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 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28" action="ppaction://hlinksldjump"/>
                        </a:rPr>
                        <a:t>10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29" action="ppaction://hlinksldjump"/>
                        </a:rPr>
                        <a:t>20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30" action="ppaction://hlinksldjump"/>
                        </a:rPr>
                        <a:t>30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31" action="ppaction://hlinksldjump"/>
                        </a:rPr>
                        <a:t>40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  <a:hlinkClick r:id="rId32" action="ppaction://hlinksldjump"/>
                        </a:rPr>
                        <a:t>50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 </a:t>
                      </a:r>
                      <a:r>
                        <a:rPr lang="ru-RU" sz="1800" b="1" baseline="0" dirty="0" smtClean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   </a:t>
                      </a:r>
                      <a:r>
                        <a:rPr lang="ru-RU" sz="1800" b="1" dirty="0" smtClean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Партии</a:t>
                      </a:r>
                      <a:r>
                        <a:rPr lang="ru-RU" sz="1800" b="1" baseline="0" dirty="0" smtClean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 </a:t>
                      </a:r>
                      <a:r>
                        <a:rPr lang="en-US" sz="1800" b="1" baseline="0" dirty="0" smtClean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XX </a:t>
                      </a:r>
                      <a:r>
                        <a:rPr lang="ru-RU" sz="1800" b="1" baseline="0" dirty="0" smtClean="0">
                          <a:latin typeface="Book Antiqua" pitchFamily="18" charset="0"/>
                          <a:ea typeface="Segoe UI Symbol" pitchFamily="34" charset="0"/>
                          <a:cs typeface="Times New Roman"/>
                        </a:rPr>
                        <a:t>века</a:t>
                      </a:r>
                      <a:endParaRPr lang="ru-RU" sz="1800" b="1" dirty="0">
                        <a:latin typeface="Book Antiqua" pitchFamily="18" charset="0"/>
                        <a:ea typeface="Segoe UI Symbol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  <a:hlinkClick r:id="rId33" action="ppaction://hlinksldjump"/>
                        </a:rPr>
                        <a:t>10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  <a:hlinkClick r:id="rId34" action="ppaction://hlinksldjump"/>
                        </a:rPr>
                        <a:t>20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  <a:hlinkClick r:id="rId35" action="ppaction://hlinksldjump"/>
                        </a:rPr>
                        <a:t>30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  <a:hlinkClick r:id="rId36" action="ppaction://hlinksldjump"/>
                        </a:rPr>
                        <a:t>40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  <a:hlinkClick r:id="rId37" action="ppaction://hlinksldjump"/>
                        </a:rPr>
                        <a:t>50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94851" y="497768"/>
            <a:ext cx="61366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Партии начала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века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50 б – Программа  какой партии предусматривала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социализацию земли?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1543" y="1460937"/>
            <a:ext cx="4887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Спасибо за игру 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986" name="Picture 2" descr="http://static8.depositphotos.com/1526816/1011/v/450/depositphotos_10116148-Wise-o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554" y="2083676"/>
            <a:ext cx="40481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19806" y="466735"/>
            <a:ext cx="747285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Русско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– японская война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 б – Дата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русско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японской  войны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19806" y="466735"/>
            <a:ext cx="747285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Русско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– японская война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20 б – Где проходила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русско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японская война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19806" y="466735"/>
            <a:ext cx="74728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Русско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– японская война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30 б – Фамилия адмирала, погибшего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русско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японской войне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19806" y="466735"/>
            <a:ext cx="747285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Русско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– японская война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40 б – Название последнего морского сражения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19806" y="466735"/>
            <a:ext cx="74728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Русско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– японская война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50 б – Название военного корабля, моряки которого предпочли смерть  сдаче японцам</a:t>
            </a: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  <a:hlinkClick r:id="rId3" action="ppaction://hlinksldjump"/>
              </a:rPr>
              <a:t>Назад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799</Words>
  <Application>Microsoft Office PowerPoint</Application>
  <PresentationFormat>Экран (4:3)</PresentationFormat>
  <Paragraphs>314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Цель игры</vt:lpstr>
      <vt:lpstr>Форма и правила проведения игры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Николаевская школа</cp:lastModifiedBy>
  <cp:revision>41</cp:revision>
  <dcterms:created xsi:type="dcterms:W3CDTF">2013-11-19T05:52:05Z</dcterms:created>
  <dcterms:modified xsi:type="dcterms:W3CDTF">2018-03-17T10:09:19Z</dcterms:modified>
</cp:coreProperties>
</file>