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421" r:id="rId2"/>
    <p:sldId id="444" r:id="rId3"/>
    <p:sldId id="426" r:id="rId4"/>
    <p:sldId id="454" r:id="rId5"/>
    <p:sldId id="455" r:id="rId6"/>
    <p:sldId id="427" r:id="rId7"/>
    <p:sldId id="458" r:id="rId8"/>
    <p:sldId id="460" r:id="rId9"/>
    <p:sldId id="462" r:id="rId10"/>
    <p:sldId id="461" r:id="rId11"/>
    <p:sldId id="448" r:id="rId12"/>
    <p:sldId id="449" r:id="rId13"/>
    <p:sldId id="453" r:id="rId14"/>
    <p:sldId id="4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C716F05-E837-4EA4-9CAA-82AF2A78D49C}">
          <p14:sldIdLst>
            <p14:sldId id="421"/>
            <p14:sldId id="444"/>
            <p14:sldId id="426"/>
            <p14:sldId id="454"/>
            <p14:sldId id="455"/>
            <p14:sldId id="427"/>
            <p14:sldId id="458"/>
            <p14:sldId id="460"/>
            <p14:sldId id="462"/>
            <p14:sldId id="461"/>
            <p14:sldId id="448"/>
            <p14:sldId id="449"/>
            <p14:sldId id="453"/>
            <p14:sldId id="4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98" d="100"/>
          <a:sy n="98" d="100"/>
        </p:scale>
        <p:origin x="-33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8A27-3C58-45FA-909E-A0B1117C3651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B5DF8-F281-4400-AC69-76BE5337BE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34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132-DEEE-4FA3-A2C0-C5B43802D2FA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D94E-EB20-479D-AB3F-F9BBF05D3A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87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5C38-A5AC-45C4-869D-BEB48888E29D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8E16-609F-4532-9CA0-7BD37C142D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663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AD26-88CF-4142-802C-558D0FFD41E3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2A816-5249-47F7-9996-0B48F4AC3E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792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B1E64-CD48-49B1-9DF5-B405AC6B8CF1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8B30-CF7D-4307-B922-1560E9415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50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0F83-C56B-4A9F-9DFA-422252F2EA71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7381-DA68-4828-B293-C90EC69A5B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795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F981-7041-46FE-963D-0813ECB31573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F5CD-DFAB-4370-BF8F-68F6F42AC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02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C78D-1FDB-44D2-9E8F-75828D3E5C4F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0B3-9860-411D-AE95-363C9800E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657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313E8-9AD1-42F0-9D67-E7ED875DCA87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3544-481E-4AF5-BEB0-92B269D76A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09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4B55-EE3F-4BF0-9C04-59594026B66D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5F70-828E-433A-AC82-53696C3C6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121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E9A8-CCEB-40EB-A1A1-46F9530929E6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7657-4CF9-4093-B0FF-E12834921C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173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5525-598D-41B7-8F6E-351900A9D96D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3102-7835-4B55-8071-647C0BD63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387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12000">
              <a:srgbClr val="558ED5"/>
            </a:gs>
            <a:gs pos="13000">
              <a:srgbClr val="B9D9F9"/>
            </a:gs>
            <a:gs pos="58000">
              <a:srgbClr val="F2F2F2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AC1A8-05CD-498D-B88B-D21AE3A7BDA1}" type="datetimeFigureOut">
              <a:rPr lang="ru-RU"/>
              <a:pPr>
                <a:defRPr/>
              </a:pPr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2E766-4241-454F-B23D-BA3C0363FD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79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8313" y="857232"/>
            <a:ext cx="8229600" cy="250033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Индивидуальное психологическое сопровождение ребенка с общим недоразвитием речи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altLang="ru-RU" sz="3600" b="1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714348" y="3857628"/>
            <a:ext cx="7972452" cy="2000263"/>
          </a:xfrm>
        </p:spPr>
        <p:txBody>
          <a:bodyPr/>
          <a:lstStyle/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ГБОУ  ООШ №9 Структурное  подразделение «Детский сад «Родничок»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педагог-психолог Анохина М.Н.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ru-RU" alt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6036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/>
              <a:t>Формы работы с педагогами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8424863" cy="4708525"/>
          </a:xfrm>
        </p:spPr>
        <p:txBody>
          <a:bodyPr/>
          <a:lstStyle/>
          <a:p>
            <a:r>
              <a:rPr lang="ru-RU" altLang="ru-RU" dirty="0" smtClean="0"/>
              <a:t>Индивидуальные и групповые консультации.</a:t>
            </a:r>
          </a:p>
          <a:p>
            <a:r>
              <a:rPr lang="ru-RU" altLang="ru-RU" dirty="0" smtClean="0"/>
              <a:t>Участие в работе </a:t>
            </a:r>
            <a:r>
              <a:rPr lang="ru-RU" altLang="ru-RU" dirty="0" err="1" smtClean="0"/>
              <a:t>психолого-медико-педагогического</a:t>
            </a:r>
            <a:r>
              <a:rPr lang="ru-RU" altLang="ru-RU" dirty="0" smtClean="0"/>
              <a:t> консилиума, педсоветов.</a:t>
            </a:r>
          </a:p>
          <a:p>
            <a:r>
              <a:rPr lang="ru-RU" altLang="ru-RU" dirty="0" smtClean="0"/>
              <a:t>Семинары-практикумы, тренинги, лекции, беседы.</a:t>
            </a:r>
          </a:p>
          <a:p>
            <a:r>
              <a:rPr lang="ru-RU" altLang="ru-RU" dirty="0" smtClean="0"/>
              <a:t>Участие педагога – психолога в планировании педагогического процесса. Психолог помогает подобрать игры и упражнения, а так же оказать помощь в их проведении.</a:t>
            </a:r>
          </a:p>
        </p:txBody>
      </p:sp>
      <p:pic>
        <p:nvPicPr>
          <p:cNvPr id="52229" name="Picture 5" descr="0_6f48d_88e59172_L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4941888"/>
            <a:ext cx="2051050" cy="1916112"/>
          </a:xfrm>
          <a:ln/>
        </p:spPr>
      </p:pic>
      <p:pic>
        <p:nvPicPr>
          <p:cNvPr id="5" name="Picture 5" descr="0_6f48d_88e59172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5094288"/>
            <a:ext cx="205105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7597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 smtClean="0"/>
              <a:t>Консультационно-просветительское направление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513" cy="47815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hlink"/>
                </a:solidFill>
              </a:rPr>
              <a:t>Работа педагога-психолога с педагогами.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Содержание работы в данном направлении заключается в оказании психологической и информационной помощи педагогам.</a:t>
            </a:r>
            <a:endParaRPr lang="ru-RU" altLang="ru-RU" sz="2000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000" b="1" i="1" dirty="0" smtClean="0">
                <a:solidFill>
                  <a:schemeClr val="hlink"/>
                </a:solidFill>
              </a:rPr>
              <a:t>Приоритетные задачи.</a:t>
            </a:r>
            <a:endParaRPr lang="ru-RU" altLang="ru-RU" sz="20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Ознакомить педагогов с особенностями и закономерностями развития познавательной и социально-эмоциональной сферы ребенка с нарушениями речи.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Обучить адекватным способам общения с детьми с нарушениями в развитии познавательных процессов, конкретно, речи.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Помочь создать условия, способствующие повышению эмоционального комфорта в ближнем социуме и стимулирующие развитие положительных сторон личности.</a:t>
            </a:r>
          </a:p>
        </p:txBody>
      </p:sp>
      <p:pic>
        <p:nvPicPr>
          <p:cNvPr id="51205" name="Picture 5" descr="0_6f45c_726bdd7a_S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80288" y="5094288"/>
            <a:ext cx="1763712" cy="1763712"/>
          </a:xfrm>
          <a:ln/>
        </p:spPr>
      </p:pic>
    </p:spTree>
    <p:extLst>
      <p:ext uri="{BB962C8B-B14F-4D97-AF65-F5344CB8AC3E}">
        <p14:creationId xmlns="" xmlns:p14="http://schemas.microsoft.com/office/powerpoint/2010/main" val="245722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/>
              <a:t>Формы работы с педагогами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8424863" cy="4708525"/>
          </a:xfrm>
        </p:spPr>
        <p:txBody>
          <a:bodyPr/>
          <a:lstStyle/>
          <a:p>
            <a:r>
              <a:rPr lang="ru-RU" altLang="ru-RU" dirty="0" smtClean="0"/>
              <a:t>Индивидуальные и групповые консультации.</a:t>
            </a:r>
          </a:p>
          <a:p>
            <a:r>
              <a:rPr lang="ru-RU" altLang="ru-RU" dirty="0" smtClean="0"/>
              <a:t>Участие в работе </a:t>
            </a:r>
            <a:r>
              <a:rPr lang="ru-RU" altLang="ru-RU" dirty="0" err="1" smtClean="0"/>
              <a:t>психолого-медико-педагогического</a:t>
            </a:r>
            <a:r>
              <a:rPr lang="ru-RU" altLang="ru-RU" dirty="0" smtClean="0"/>
              <a:t> консилиума, педсоветов.</a:t>
            </a:r>
          </a:p>
          <a:p>
            <a:r>
              <a:rPr lang="ru-RU" altLang="ru-RU" dirty="0" smtClean="0"/>
              <a:t>Семинары-практикумы, тренинги, лекции, беседы.</a:t>
            </a:r>
          </a:p>
          <a:p>
            <a:r>
              <a:rPr lang="ru-RU" altLang="ru-RU" dirty="0" smtClean="0"/>
              <a:t>Участие педагога – психолога в планировании педагогического процесса. Психолог помогает подобрать игры и упражнения, а так же оказать помощь в их проведении.</a:t>
            </a:r>
          </a:p>
        </p:txBody>
      </p:sp>
      <p:pic>
        <p:nvPicPr>
          <p:cNvPr id="52229" name="Picture 5" descr="0_6f48d_88e59172_L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4941888"/>
            <a:ext cx="2051050" cy="1916112"/>
          </a:xfrm>
          <a:ln/>
        </p:spPr>
      </p:pic>
      <p:pic>
        <p:nvPicPr>
          <p:cNvPr id="5" name="Picture 5" descr="0_6f48d_88e59172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5094288"/>
            <a:ext cx="205105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75972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b="1" dirty="0" smtClean="0"/>
              <a:t>Формы работы педагога-психолога с родителями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altLang="ru-RU" sz="4000" dirty="0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412875"/>
            <a:ext cx="8497888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dirty="0" smtClean="0"/>
              <a:t>Психологическое просвещение через «Уголок психолога», информационные стенды, папки – передвижки.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Индивидуальные и семейные консультации для родителей.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Выступления на родительских собраниях.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Проведение занятия школы «Психология – родителям» совместно с логопедом.</a:t>
            </a:r>
            <a:endParaRPr lang="ru-RU" altLang="ru-RU" sz="2000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altLang="ru-RU" sz="2000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000" b="1" i="1" dirty="0" smtClean="0">
                <a:solidFill>
                  <a:schemeClr val="hlink"/>
                </a:solidFill>
              </a:rPr>
              <a:t>Рекомендации родителям детей с ОНР.</a:t>
            </a:r>
            <a:endParaRPr lang="ru-RU" altLang="ru-RU" sz="20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Необходимо сотрудничать с различными специалистами, занимающимися проблемами ОНР у детей (логопед, психолог).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Обратить внимание на низкую самооценку ребенка.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Необходимо закреплять изученный материал дома.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/>
              <a:t>Общаться (по возможности) с родителями, у которых дети с подобными проблемами. </a:t>
            </a:r>
          </a:p>
        </p:txBody>
      </p:sp>
      <p:pic>
        <p:nvPicPr>
          <p:cNvPr id="56325" name="Picture 5" descr="foto_29089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5516563"/>
            <a:ext cx="2555875" cy="1341437"/>
          </a:xfrm>
          <a:ln/>
        </p:spPr>
      </p:pic>
    </p:spTree>
    <p:extLst>
      <p:ext uri="{BB962C8B-B14F-4D97-AF65-F5344CB8AC3E}">
        <p14:creationId xmlns="" xmlns:p14="http://schemas.microsoft.com/office/powerpoint/2010/main" val="192634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СПАСИБО ЗА ВНИМАНИЕ!</a:t>
            </a:r>
            <a:endParaRPr lang="ru-RU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pic>
        <p:nvPicPr>
          <p:cNvPr id="3" name="Picture 5" descr="0_c9217_81fdf4c2_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2264" y="4357695"/>
            <a:ext cx="2571736" cy="250030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altLang="ru-RU" sz="3200" b="1" dirty="0" err="1" smtClean="0"/>
              <a:t>Психокоррекционные</a:t>
            </a:r>
            <a:r>
              <a:rPr lang="ru-RU" altLang="ru-RU" sz="3200" b="1" dirty="0" smtClean="0"/>
              <a:t> технологии в работе с ограниченными возможностями здоровья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sz="half" idx="1"/>
          </p:nvPr>
        </p:nvSpPr>
        <p:spPr>
          <a:xfrm>
            <a:off x="395288" y="1700213"/>
            <a:ext cx="8064500" cy="475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i="1" dirty="0" smtClean="0">
                <a:solidFill>
                  <a:schemeClr val="hlink"/>
                </a:solidFill>
              </a:rPr>
              <a:t>Психологическая коррекция</a:t>
            </a:r>
            <a:r>
              <a:rPr lang="ru-RU" altLang="ru-RU" dirty="0" smtClean="0"/>
              <a:t> - это систематическая работа психолога с ребенком с нарушениями речи.</a:t>
            </a:r>
          </a:p>
          <a:p>
            <a:pPr>
              <a:buFont typeface="Arial" charset="0"/>
              <a:buNone/>
            </a:pPr>
            <a:endParaRPr lang="ru-RU" altLang="ru-RU" dirty="0" smtClean="0"/>
          </a:p>
          <a:p>
            <a:pPr>
              <a:buFont typeface="Arial" charset="0"/>
              <a:buNone/>
            </a:pPr>
            <a:r>
              <a:rPr lang="ru-RU" altLang="ru-RU" dirty="0" smtClean="0"/>
              <a:t>Работа ведется по согласованию с родителями и администрацией  в  форме индивидуальных </a:t>
            </a:r>
            <a:r>
              <a:rPr lang="ru-RU" altLang="ru-RU" dirty="0" err="1" smtClean="0"/>
              <a:t>психокоррекционных</a:t>
            </a:r>
            <a:r>
              <a:rPr lang="ru-RU" altLang="ru-RU" dirty="0" smtClean="0"/>
              <a:t> занятий.</a:t>
            </a:r>
          </a:p>
        </p:txBody>
      </p:sp>
      <p:pic>
        <p:nvPicPr>
          <p:cNvPr id="44037" name="Picture 5" descr="68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12" y="4929198"/>
            <a:ext cx="2700337" cy="1557337"/>
          </a:xfrm>
          <a:ln/>
        </p:spPr>
      </p:pic>
      <p:pic>
        <p:nvPicPr>
          <p:cNvPr id="6" name="Picture 5" descr="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12" y="5081598"/>
            <a:ext cx="2700337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4887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/>
              <a:t>Примерные задачи индивидуального  психологического сопровождения ребенка с ОНР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8424863" cy="44926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000" dirty="0" smtClean="0"/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hlink"/>
                </a:solidFill>
              </a:rPr>
              <a:t>познавательное развитие ребёнка:</a:t>
            </a:r>
            <a:r>
              <a:rPr lang="ru-RU" altLang="ru-RU" sz="2000" dirty="0" smtClean="0"/>
              <a:t> сенсорное развитие, ознакомление с окружающим миром, развитие психических функций (внимания, памяти, мышления, воображения, речи); 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hlink"/>
                </a:solidFill>
              </a:rPr>
              <a:t>социально-эмоциональное развитие:</a:t>
            </a:r>
            <a:r>
              <a:rPr lang="ru-RU" altLang="ru-RU" sz="2000" dirty="0" smtClean="0"/>
              <a:t> развитие личности, умений взаимодействовать с окружающими людьми, эмоциональное развитие и соблюдение норм поведения в обществе;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hlink"/>
                </a:solidFill>
              </a:rPr>
              <a:t>развитие деятельности</a:t>
            </a:r>
            <a:r>
              <a:rPr lang="ru-RU" altLang="ru-RU" sz="2000" b="1" dirty="0" smtClean="0"/>
              <a:t>:</a:t>
            </a:r>
            <a:r>
              <a:rPr lang="ru-RU" altLang="ru-RU" sz="2000" dirty="0" smtClean="0"/>
              <a:t> формирование навыков </a:t>
            </a:r>
            <a:r>
              <a:rPr lang="ru-RU" altLang="ru-RU" sz="2000" dirty="0" err="1" smtClean="0"/>
              <a:t>предметно-манипулятивной</a:t>
            </a:r>
            <a:r>
              <a:rPr lang="ru-RU" altLang="ru-RU" sz="2000" dirty="0" smtClean="0"/>
              <a:t> и игровой деятельности, развитие мелкой моторики, формирование элементов продуктивных видов детской деятельности (рисование, конструирование и пр.);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hlink"/>
                </a:solidFill>
              </a:rPr>
              <a:t>создание для ребенка эмоционально благоприятного микроклимата в социуме</a:t>
            </a:r>
            <a:r>
              <a:rPr lang="ru-RU" altLang="ru-RU" sz="2000" dirty="0" smtClean="0"/>
              <a:t>, при общении с детьми, педагогическим персоналом;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hlink"/>
                </a:solidFill>
              </a:rPr>
              <a:t>повышение психологической компетентности</a:t>
            </a:r>
            <a:r>
              <a:rPr lang="ru-RU" altLang="ru-RU" sz="2000" dirty="0" smtClean="0"/>
              <a:t> педагогов, родителей по вопросам воспитания и развития ребенка с ОНР  и др.</a:t>
            </a:r>
          </a:p>
        </p:txBody>
      </p:sp>
      <p:pic>
        <p:nvPicPr>
          <p:cNvPr id="27653" name="Picture 5" descr="0_6f490_a523c43c_L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5357826"/>
            <a:ext cx="2124075" cy="1500174"/>
          </a:xfrm>
          <a:ln/>
        </p:spPr>
      </p:pic>
      <p:pic>
        <p:nvPicPr>
          <p:cNvPr id="5" name="Picture 5" descr="0_6f490_a523c43c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389" y="5376360"/>
            <a:ext cx="2124075" cy="150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659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928670"/>
          <a:ext cx="8715438" cy="5429288"/>
        </p:xfrm>
        <a:graphic>
          <a:graphicData uri="http://schemas.openxmlformats.org/drawingml/2006/table">
            <a:tbl>
              <a:tblPr/>
              <a:tblGrid>
                <a:gridCol w="2178860"/>
                <a:gridCol w="2681397"/>
                <a:gridCol w="2056814"/>
                <a:gridCol w="1798367"/>
              </a:tblGrid>
              <a:tr h="666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коррекционной развивающей работы</a:t>
                      </a:r>
                      <a:endParaRPr lang="ru-RU" sz="105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«Проблемные зоны» ребенка</a:t>
                      </a:r>
                      <a:endParaRPr lang="ru-RU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содержания коррекционной развивающей работы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Планируемый результат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проведения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(индивидуальная работа)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1. Развитие зрительного восприятия и узнавания.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Узнавание хорошо знакомых предметов, изображений, букв и цифр, находящихся в непривычном ракурсе.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-Нахождение сходств и различий в предметах, изображениях, сюжетных картинках, явлениях.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Умеет находить сходство и различие в предметах, сюжетных картинках. 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Умеет  анализировать, классифицировать предметы по их основным признакам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Игровые  задания  на 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восстановление по неполным изображениям целого  и раскрашивание по образцу, на нахождение сходства и различия 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2. Развитие способности концентрировать и распределять внимание.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Умение осуществлять актуальный контроль на уровне произвольного внимания: длительность сосредоточения,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стойкость, переключение.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Внимание достаточно устойчивое. Длительность сосредоточения и переключения внимания удовлетворительная.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Задания на концентрацию внимания: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Лабиринты.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-Зрительные диктанты.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Различные варианты  «корректурных проб».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3. Совершенствование наглядно-образного и формирование элементов словесно-логического  мышления.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Развитие способности обобщать. - Развитие способности устанавливать связи между предметами и явлениями, творчески мыслить.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Развитие логических операций ( анализ, обобщение, синтез).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Умение логически выстраивать высказывание, составлять рассказы по картинке.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Умеет  составлять рассказы по картинке, анализировать  и выделять   элементы  из целого; обобщать и сравнивать, в том числе самостоятельно достраивая, восполняя недостающие компоненты; 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Игровые задания на составление целого из частей, в том числе самостоятельно достраивая, восполняя недостающие компоненты (разрезные картинки), выполнение логических операций 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 анализ, синтез, обобщение « Четвертый лишний», « Логический поезд»)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94620"/>
            <a:ext cx="941796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Индивидуальный образовательный маршрут ( второй год обучения)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Фамилия, имя ребенка: 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П-1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месяц год рождения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24.09.2010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Учреждение образования: 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ГБОУ ООШ №9 структурное подразделение « Детский сад « Родничок» группа Смородинка»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928670"/>
          <a:ext cx="8858313" cy="4214842"/>
        </p:xfrm>
        <a:graphic>
          <a:graphicData uri="http://schemas.openxmlformats.org/drawingml/2006/table">
            <a:tbl>
              <a:tblPr/>
              <a:tblGrid>
                <a:gridCol w="2214578"/>
                <a:gridCol w="2725354"/>
                <a:gridCol w="2090533"/>
                <a:gridCol w="1827848"/>
              </a:tblGrid>
              <a:tr h="1698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4. Развитие навыков самоконтроля и самооценки.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 Развитие умения работать по словесной и письменной инструкции.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Развитие умения работать в коллективе и  самостоятельно.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-Формирование умений действовать по правилу, инструкции, плану, алгоритму.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Ребенок способен планировать свои действия, направленные на достижение конкретной цели, овладевший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инструкции; 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 на выполнение многошаговых инструкций: по памяти, по опорным значкам.</a:t>
                      </a:r>
                      <a:endParaRPr lang="ru-RU" sz="105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Работа по словесной инструкции, слуховые диктанты</a:t>
                      </a:r>
                      <a:endParaRPr lang="ru-RU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5.Развитие эмоционально- волевой  сферы.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 Снижение психоэмоционального  напряжения, агрессивности и тревожности: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 Совершенствование коммуникативных навыков, развитие эмпатии, установление межличностного доверия;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 развитие эмоционально-выразительных движений </a:t>
                      </a: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 Эмоционально отзывчивый. Откликается на эмоции близких людей и друзей. Сопереживает персонажам сказок, историй, рассказов. </a:t>
                      </a:r>
                      <a:endParaRPr lang="ru-RU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Комплекс упражнений на снятие напряжения и  совершенствования коммуникативных навыков, развитие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эмпатии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установление межличностного доверия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( «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Шалтай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- болтай», « Огонь и лед»).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( «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Давайтепоздороваемся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», « Это я, узнай меня»,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« Доброе животное» и т.д.)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( «Пантомимические сценки»)</a:t>
                      </a:r>
                      <a:endParaRPr lang="ru-RU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15" marR="23015" marT="23015" marB="230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altLang="ru-RU" sz="3600" b="1" dirty="0" smtClean="0"/>
              <a:t>Ожидаемые результаты индивидуального  психологического  сопровождения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785926"/>
            <a:ext cx="8569325" cy="4522799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400" dirty="0" smtClean="0"/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стабилизация эмоционального состояния ребёнка</a:t>
            </a:r>
            <a:r>
              <a:rPr lang="ru-RU" altLang="ru-RU" sz="2400" dirty="0" smtClean="0"/>
              <a:t>: снятие эмоциональной напряженности, снижение агрессивности и деструктивных форм поведения, негативизма, тревожности, депрессивности, беспокойства, расторможенности и пр.;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достижение ребёнком норм познавательного развития</a:t>
            </a:r>
            <a:r>
              <a:rPr lang="ru-RU" altLang="ru-RU" sz="24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развитие личности ребенка</a:t>
            </a:r>
            <a:r>
              <a:rPr lang="ru-RU" altLang="ru-RU" sz="2400" dirty="0" smtClean="0"/>
              <a:t>, способности осознавать и выражать словами собственные действия, мысли, чувства;  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развитие коммуникативных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>
                <a:solidFill>
                  <a:schemeClr val="hlink"/>
                </a:solidFill>
              </a:rPr>
              <a:t>навыков</a:t>
            </a:r>
            <a:r>
              <a:rPr lang="ru-RU" altLang="ru-RU" sz="2400" dirty="0" smtClean="0"/>
              <a:t>, успешная интеграция в группу сверстников;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профилактика неврозов</a:t>
            </a:r>
            <a:r>
              <a:rPr lang="ru-RU" altLang="ru-RU" sz="2400" dirty="0" smtClean="0"/>
              <a:t> и невротических реакций, 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hlink"/>
                </a:solidFill>
              </a:rPr>
              <a:t>профилактика поведенческих нарушений</a:t>
            </a:r>
            <a:r>
              <a:rPr lang="ru-RU" altLang="ru-RU" sz="2400" dirty="0" smtClean="0"/>
              <a:t>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      последующей школьной </a:t>
            </a:r>
            <a:r>
              <a:rPr lang="ru-RU" altLang="ru-RU" sz="2400" dirty="0" err="1" smtClean="0"/>
              <a:t>дезадаптации</a:t>
            </a:r>
            <a:r>
              <a:rPr lang="ru-RU" altLang="ru-RU" sz="2400" dirty="0" smtClean="0"/>
              <a:t>.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  <p:pic>
        <p:nvPicPr>
          <p:cNvPr id="29701" name="Picture 5" descr="a_Home33_2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4941888"/>
            <a:ext cx="1692275" cy="1916112"/>
          </a:xfrm>
          <a:ln/>
        </p:spPr>
      </p:pic>
    </p:spTree>
    <p:extLst>
      <p:ext uri="{BB962C8B-B14F-4D97-AF65-F5344CB8AC3E}">
        <p14:creationId xmlns="" xmlns:p14="http://schemas.microsoft.com/office/powerpoint/2010/main" val="420363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/>
          <a:lstStyle/>
          <a:p>
            <a:r>
              <a:rPr lang="ru-RU" sz="3200" b="1" dirty="0" err="1" smtClean="0"/>
              <a:t>Арт-терапия</a:t>
            </a:r>
            <a:r>
              <a:rPr lang="ru-RU" sz="3200" b="1" dirty="0" smtClean="0"/>
              <a:t> и ее виды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428736"/>
            <a:ext cx="7429552" cy="4210064"/>
          </a:xfrm>
        </p:spPr>
        <p:txBody>
          <a:bodyPr/>
          <a:lstStyle/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Арт-терапия</a:t>
            </a:r>
            <a:r>
              <a:rPr lang="ru-RU" sz="2000" dirty="0" smtClean="0">
                <a:solidFill>
                  <a:schemeClr val="tx1"/>
                </a:solidFill>
              </a:rPr>
              <a:t> – лечение эмоциональных проблем искусством. 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Арт-терапия</a:t>
            </a:r>
            <a:r>
              <a:rPr lang="ru-RU" sz="2000" dirty="0" smtClean="0">
                <a:solidFill>
                  <a:schemeClr val="tx1"/>
                </a:solidFill>
              </a:rPr>
              <a:t> раскрывает творческий потенциал личности.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Виды </a:t>
            </a:r>
            <a:r>
              <a:rPr lang="ru-RU" sz="2000" b="1" dirty="0" err="1" smtClean="0">
                <a:solidFill>
                  <a:schemeClr val="tx1"/>
                </a:solidFill>
              </a:rPr>
              <a:t>арт-терапии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Рисуночная терапия, лепка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Музыкотерапия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Библиотерапия</a:t>
            </a:r>
            <a:r>
              <a:rPr lang="ru-RU" sz="2000" dirty="0" smtClean="0">
                <a:solidFill>
                  <a:schemeClr val="tx1"/>
                </a:solidFill>
              </a:rPr>
              <a:t> (терапия чтением)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Имаготерапия</a:t>
            </a:r>
            <a:r>
              <a:rPr lang="ru-RU" sz="2000" dirty="0" smtClean="0">
                <a:solidFill>
                  <a:schemeClr val="tx1"/>
                </a:solidFill>
              </a:rPr>
              <a:t> (терапия образами)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Сказкотерапия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Игровая терапия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Песочная терапия</a:t>
            </a:r>
          </a:p>
        </p:txBody>
      </p:sp>
      <p:pic>
        <p:nvPicPr>
          <p:cNvPr id="6" name="Picture 5" descr="l_067943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0892" y="4572008"/>
            <a:ext cx="2143108" cy="1643073"/>
          </a:xfrm>
          <a:prstGeom prst="rect">
            <a:avLst/>
          </a:prstGeom>
          <a:ln/>
        </p:spPr>
      </p:pic>
      <p:pic>
        <p:nvPicPr>
          <p:cNvPr id="5" name="Picture 5" descr="l_067943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3702" y="4572008"/>
            <a:ext cx="2143108" cy="164307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ru-RU" dirty="0" smtClean="0"/>
              <a:t>Проект «Моё настроение»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71678"/>
            <a:ext cx="7429552" cy="292895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Цель и направление деятельности проекта: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Расширение и обогащение представлений детей об эмоциях, чувствах, способах их выражения, помощь в решение психологических проблем развития, возникающих у воспитанников в различных ситуациях их жизнедеятельности, создание положительного эмоционального фона в процессе общения детей ОНР со сверстниками с нормой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5" descr="0_6f49b_2f276ba4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163" y="5000637"/>
            <a:ext cx="2263803" cy="142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28760"/>
          </a:xfrm>
        </p:spPr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335758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познакомить с базывами эмоциями и эмоциональными состояниями;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поддерживать интерес к своему эмоциональному состоянию и состоянию других людей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развивать способы взаимодействия на основе понимания эмоционального состояния другого человека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коррекция агрессивных проявлений и негативных черт характера, препятствующих общению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снижение </a:t>
            </a:r>
            <a:r>
              <a:rPr lang="ru-RU" sz="1800" dirty="0" err="1" smtClean="0">
                <a:solidFill>
                  <a:schemeClr val="tx1"/>
                </a:solidFill>
              </a:rPr>
              <a:t>психоэмоционального</a:t>
            </a:r>
            <a:r>
              <a:rPr lang="ru-RU" sz="1800" dirty="0" smtClean="0">
                <a:solidFill>
                  <a:schemeClr val="tx1"/>
                </a:solidFill>
              </a:rPr>
              <a:t> напряжения,  тревожности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 отработка коммуникативных навыков, развитие навыков сотрудничества, взаимной </a:t>
            </a:r>
            <a:r>
              <a:rPr lang="ru-RU" sz="1800" dirty="0" err="1" smtClean="0">
                <a:solidFill>
                  <a:schemeClr val="tx1"/>
                </a:solidFill>
              </a:rPr>
              <a:t>эмпатии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Picture 6" descr="29_8b8bc097566cc63fc89b97586f0e77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15" y="4714883"/>
            <a:ext cx="1857389" cy="1643075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1113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  Индивидуальное психологическое сопровождение ребенка с общим недоразвитием речи </vt:lpstr>
      <vt:lpstr>Психокоррекционные технологии в работе с ограниченными возможностями здоровья</vt:lpstr>
      <vt:lpstr>Примерные задачи индивидуального  психологического сопровождения ребенка с ОНР</vt:lpstr>
      <vt:lpstr>Слайд 4</vt:lpstr>
      <vt:lpstr>Слайд 5</vt:lpstr>
      <vt:lpstr>Ожидаемые результаты индивидуального  психологического  сопровождения</vt:lpstr>
      <vt:lpstr>Арт-терапия и ее виды</vt:lpstr>
      <vt:lpstr>Проект «Моё настроение»</vt:lpstr>
      <vt:lpstr>Задачи проекта</vt:lpstr>
      <vt:lpstr>Формы работы с педагогами</vt:lpstr>
      <vt:lpstr>Консультационно-просветительское направление</vt:lpstr>
      <vt:lpstr>Формы работы с педагогами</vt:lpstr>
      <vt:lpstr> Формы работы педагога-психолога с родителями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Детский сад</cp:lastModifiedBy>
  <cp:revision>424</cp:revision>
  <dcterms:created xsi:type="dcterms:W3CDTF">2014-03-01T13:42:30Z</dcterms:created>
  <dcterms:modified xsi:type="dcterms:W3CDTF">2017-06-22T05:40:58Z</dcterms:modified>
</cp:coreProperties>
</file>