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6"/>
  </p:notesMasterIdLst>
  <p:sldIdLst>
    <p:sldId id="421" r:id="rId2"/>
    <p:sldId id="444" r:id="rId3"/>
    <p:sldId id="426" r:id="rId4"/>
    <p:sldId id="454" r:id="rId5"/>
    <p:sldId id="455" r:id="rId6"/>
    <p:sldId id="427" r:id="rId7"/>
    <p:sldId id="458" r:id="rId8"/>
    <p:sldId id="460" r:id="rId9"/>
    <p:sldId id="462" r:id="rId10"/>
    <p:sldId id="461" r:id="rId11"/>
    <p:sldId id="448" r:id="rId12"/>
    <p:sldId id="449" r:id="rId13"/>
    <p:sldId id="453" r:id="rId14"/>
    <p:sldId id="45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8C716F05-E837-4EA4-9CAA-82AF2A78D49C}">
          <p14:sldIdLst>
            <p14:sldId id="421"/>
            <p14:sldId id="444"/>
            <p14:sldId id="426"/>
            <p14:sldId id="454"/>
            <p14:sldId id="455"/>
            <p14:sldId id="427"/>
            <p14:sldId id="458"/>
            <p14:sldId id="460"/>
            <p14:sldId id="462"/>
            <p14:sldId id="461"/>
            <p14:sldId id="448"/>
            <p14:sldId id="449"/>
            <p14:sldId id="453"/>
            <p14:sldId id="45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>
        <p:scale>
          <a:sx n="98" d="100"/>
          <a:sy n="98" d="100"/>
        </p:scale>
        <p:origin x="-33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18A27-3C58-45FA-909E-A0B1117C3651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B5DF8-F281-4400-AC69-76BE5337BE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6342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92132-DEEE-4FA3-A2C0-C5B43802D2FA}" type="datetimeFigureOut">
              <a:rPr lang="ru-RU"/>
              <a:pPr>
                <a:defRPr/>
              </a:pPr>
              <a:t>22.06.2017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4D94E-EB20-479D-AB3F-F9BBF05D3AF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7874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65C38-A5AC-45C4-869D-BEB48888E29D}" type="datetimeFigureOut">
              <a:rPr lang="ru-RU"/>
              <a:pPr>
                <a:defRPr/>
              </a:pPr>
              <a:t>22.06.2017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E8E16-609F-4532-9CA0-7BD37C142D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56635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1AD26-88CF-4142-802C-558D0FFD41E3}" type="datetimeFigureOut">
              <a:rPr lang="ru-RU"/>
              <a:pPr>
                <a:defRPr/>
              </a:pPr>
              <a:t>22.06.2017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2A816-5249-47F7-9996-0B48F4AC3E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17928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B1E64-CD48-49B1-9DF5-B405AC6B8CF1}" type="datetimeFigureOut">
              <a:rPr lang="ru-RU"/>
              <a:pPr>
                <a:defRPr/>
              </a:pPr>
              <a:t>22.06.2017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E8B30-CF7D-4307-B922-1560E94159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8504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70F83-C56B-4A9F-9DFA-422252F2EA71}" type="datetimeFigureOut">
              <a:rPr lang="ru-RU"/>
              <a:pPr>
                <a:defRPr/>
              </a:pPr>
              <a:t>22.06.2017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77381-DA68-4828-B293-C90EC69A5B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57950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CF981-7041-46FE-963D-0813ECB31573}" type="datetimeFigureOut">
              <a:rPr lang="ru-RU"/>
              <a:pPr>
                <a:defRPr/>
              </a:pPr>
              <a:t>22.06.2017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6F5CD-DFAB-4370-BF8F-68F6F42AC8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5024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0C78D-1FDB-44D2-9E8F-75828D3E5C4F}" type="datetimeFigureOut">
              <a:rPr lang="ru-RU"/>
              <a:pPr>
                <a:defRPr/>
              </a:pPr>
              <a:t>22.06.2017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9C0B3-9860-411D-AE95-363C9800EAD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9657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313E8-9AD1-42F0-9D67-E7ED875DCA87}" type="datetimeFigureOut">
              <a:rPr lang="ru-RU"/>
              <a:pPr>
                <a:defRPr/>
              </a:pPr>
              <a:t>22.06.2017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F3544-481E-4AF5-BEB0-92B269D76AF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1096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54B55-EE3F-4BF0-9C04-59594026B66D}" type="datetimeFigureOut">
              <a:rPr lang="ru-RU"/>
              <a:pPr>
                <a:defRPr/>
              </a:pPr>
              <a:t>22.06.2017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C5F70-828E-433A-AC82-53696C3C68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41213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8E9A8-CCEB-40EB-A1A1-46F9530929E6}" type="datetimeFigureOut">
              <a:rPr lang="ru-RU"/>
              <a:pPr>
                <a:defRPr/>
              </a:pPr>
              <a:t>22.06.2017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37657-4CF9-4093-B0FF-E12834921C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51737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D5525-598D-41B7-8F6E-351900A9D96D}" type="datetimeFigureOut">
              <a:rPr lang="ru-RU"/>
              <a:pPr>
                <a:defRPr/>
              </a:pPr>
              <a:t>22.06.2017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63102-7835-4B55-8071-647C0BD63F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43871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12000">
              <a:srgbClr val="558ED5"/>
            </a:gs>
            <a:gs pos="13000">
              <a:srgbClr val="B9D9F9"/>
            </a:gs>
            <a:gs pos="58000">
              <a:srgbClr val="F2F2F2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8AC1A8-05CD-498D-B88B-D21AE3A7BDA1}" type="datetimeFigureOut">
              <a:rPr lang="ru-RU"/>
              <a:pPr>
                <a:defRPr/>
              </a:pPr>
              <a:t>22.06.2017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02E766-4241-454F-B23D-BA3C0363FD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3795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468313" y="857232"/>
            <a:ext cx="8229600" cy="250033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/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 Индивидуальное психологическое сопровождение ребенка с общим недоразвитием речи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endParaRPr lang="ru-RU" altLang="ru-RU" sz="3600" b="1" dirty="0" smtClean="0"/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714348" y="3857628"/>
            <a:ext cx="7972452" cy="2000263"/>
          </a:xfrm>
        </p:spPr>
        <p:txBody>
          <a:bodyPr/>
          <a:lstStyle/>
          <a:p>
            <a:pPr algn="r"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ГБОУ  ООШ №9 Структурное  подразделение «Детский сад «Родничок»</a:t>
            </a:r>
          </a:p>
          <a:p>
            <a:pPr algn="r">
              <a:buNone/>
            </a:pPr>
            <a:r>
              <a:rPr lang="ru-RU" sz="2400" b="1" i="1" dirty="0" smtClean="0">
                <a:solidFill>
                  <a:srgbClr val="002060"/>
                </a:solidFill>
              </a:rPr>
              <a:t>педагог-психолог Анохина М.Н.</a:t>
            </a:r>
            <a:r>
              <a:rPr lang="ru-RU" sz="2800" b="1" i="1" dirty="0" smtClean="0">
                <a:solidFill>
                  <a:srgbClr val="002060"/>
                </a:solidFill>
              </a:rPr>
              <a:t> 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endParaRPr lang="ru-RU" altLang="ru-RU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60369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 dirty="0" smtClean="0"/>
              <a:t>Формы работы с педагогами</a:t>
            </a:r>
          </a:p>
        </p:txBody>
      </p:sp>
      <p:sp>
        <p:nvSpPr>
          <p:cNvPr id="52227" name="Rectangle 3"/>
          <p:cNvSpPr>
            <a:spLocks noGrp="1"/>
          </p:cNvSpPr>
          <p:nvPr>
            <p:ph type="body" sz="half" idx="1"/>
          </p:nvPr>
        </p:nvSpPr>
        <p:spPr>
          <a:xfrm>
            <a:off x="250825" y="1600200"/>
            <a:ext cx="8424863" cy="4708525"/>
          </a:xfrm>
        </p:spPr>
        <p:txBody>
          <a:bodyPr/>
          <a:lstStyle/>
          <a:p>
            <a:r>
              <a:rPr lang="ru-RU" altLang="ru-RU" dirty="0" smtClean="0"/>
              <a:t>Индивидуальные и групповые консультации.</a:t>
            </a:r>
          </a:p>
          <a:p>
            <a:r>
              <a:rPr lang="ru-RU" altLang="ru-RU" dirty="0" smtClean="0"/>
              <a:t>Участие в работе </a:t>
            </a:r>
            <a:r>
              <a:rPr lang="ru-RU" altLang="ru-RU" dirty="0" err="1" smtClean="0"/>
              <a:t>психолого-медико-педагогического</a:t>
            </a:r>
            <a:r>
              <a:rPr lang="ru-RU" altLang="ru-RU" dirty="0" smtClean="0"/>
              <a:t> консилиума, педсоветов.</a:t>
            </a:r>
          </a:p>
          <a:p>
            <a:r>
              <a:rPr lang="ru-RU" altLang="ru-RU" dirty="0" smtClean="0"/>
              <a:t>Семинары-практикумы, тренинги, лекции, беседы.</a:t>
            </a:r>
          </a:p>
          <a:p>
            <a:r>
              <a:rPr lang="ru-RU" altLang="ru-RU" dirty="0" smtClean="0"/>
              <a:t>Участие педагога – психолога в планировании педагогического процесса. Психолог помогает подобрать игры и упражнения, а так же оказать помощь в их проведении.</a:t>
            </a:r>
          </a:p>
        </p:txBody>
      </p:sp>
      <p:pic>
        <p:nvPicPr>
          <p:cNvPr id="52229" name="Picture 5" descr="0_6f48d_88e59172_L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92950" y="4941888"/>
            <a:ext cx="2051050" cy="1916112"/>
          </a:xfrm>
          <a:ln/>
        </p:spPr>
      </p:pic>
      <p:pic>
        <p:nvPicPr>
          <p:cNvPr id="5" name="Picture 5" descr="0_6f48d_88e59172_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350" y="5094288"/>
            <a:ext cx="2051050" cy="191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175972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 dirty="0" smtClean="0"/>
              <a:t>Консультационно-просветительское направление</a:t>
            </a:r>
          </a:p>
        </p:txBody>
      </p:sp>
      <p:sp>
        <p:nvSpPr>
          <p:cNvPr id="5120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91513" cy="4781550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altLang="ru-RU" sz="2000" b="1" dirty="0" smtClean="0">
                <a:solidFill>
                  <a:schemeClr val="hlink"/>
                </a:solidFill>
              </a:rPr>
              <a:t>Работа педагога-психолога с педагогами.</a:t>
            </a:r>
          </a:p>
          <a:p>
            <a:pPr>
              <a:lnSpc>
                <a:spcPct val="90000"/>
              </a:lnSpc>
            </a:pPr>
            <a:r>
              <a:rPr lang="ru-RU" altLang="ru-RU" sz="2000" dirty="0" smtClean="0"/>
              <a:t>Содержание работы в данном направлении заключается в оказании психологической и информационной помощи педагогам.</a:t>
            </a:r>
            <a:endParaRPr lang="ru-RU" altLang="ru-RU" sz="2000" i="1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altLang="ru-RU" sz="2000" b="1" i="1" dirty="0" smtClean="0">
                <a:solidFill>
                  <a:schemeClr val="hlink"/>
                </a:solidFill>
              </a:rPr>
              <a:t>Приоритетные задачи.</a:t>
            </a:r>
            <a:endParaRPr lang="ru-RU" altLang="ru-RU" sz="2000" b="1" dirty="0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ru-RU" altLang="ru-RU" sz="2000" dirty="0" smtClean="0"/>
              <a:t>Ознакомить педагогов с особенностями и закономерностями развития познавательной и социально-эмоциональной сферы ребенка с нарушениями речи.</a:t>
            </a:r>
          </a:p>
          <a:p>
            <a:pPr>
              <a:lnSpc>
                <a:spcPct val="90000"/>
              </a:lnSpc>
            </a:pPr>
            <a:r>
              <a:rPr lang="ru-RU" altLang="ru-RU" sz="2000" dirty="0" smtClean="0"/>
              <a:t>Обучить адекватным способам общения с детьми с нарушениями в развитии познавательных процессов, конкретно, речи.</a:t>
            </a:r>
          </a:p>
          <a:p>
            <a:pPr>
              <a:lnSpc>
                <a:spcPct val="90000"/>
              </a:lnSpc>
            </a:pPr>
            <a:r>
              <a:rPr lang="ru-RU" altLang="ru-RU" sz="2000" dirty="0" smtClean="0"/>
              <a:t>Помочь создать условия, способствующие повышению эмоционального комфорта в ближнем социуме и стимулирующие развитие положительных сторон личности.</a:t>
            </a:r>
          </a:p>
        </p:txBody>
      </p:sp>
      <p:pic>
        <p:nvPicPr>
          <p:cNvPr id="51205" name="Picture 5" descr="0_6f45c_726bdd7a_S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80288" y="5094288"/>
            <a:ext cx="1763712" cy="1763712"/>
          </a:xfrm>
          <a:ln/>
        </p:spPr>
      </p:pic>
    </p:spTree>
    <p:extLst>
      <p:ext uri="{BB962C8B-B14F-4D97-AF65-F5344CB8AC3E}">
        <p14:creationId xmlns="" xmlns:p14="http://schemas.microsoft.com/office/powerpoint/2010/main" val="2457220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 dirty="0" smtClean="0"/>
              <a:t>Формы работы с педагогами</a:t>
            </a:r>
          </a:p>
        </p:txBody>
      </p:sp>
      <p:sp>
        <p:nvSpPr>
          <p:cNvPr id="52227" name="Rectangle 3"/>
          <p:cNvSpPr>
            <a:spLocks noGrp="1"/>
          </p:cNvSpPr>
          <p:nvPr>
            <p:ph type="body" sz="half" idx="1"/>
          </p:nvPr>
        </p:nvSpPr>
        <p:spPr>
          <a:xfrm>
            <a:off x="250825" y="1600200"/>
            <a:ext cx="8424863" cy="4708525"/>
          </a:xfrm>
        </p:spPr>
        <p:txBody>
          <a:bodyPr/>
          <a:lstStyle/>
          <a:p>
            <a:r>
              <a:rPr lang="ru-RU" altLang="ru-RU" dirty="0" smtClean="0"/>
              <a:t>Индивидуальные и групповые консультации.</a:t>
            </a:r>
          </a:p>
          <a:p>
            <a:r>
              <a:rPr lang="ru-RU" altLang="ru-RU" dirty="0" smtClean="0"/>
              <a:t>Участие в работе </a:t>
            </a:r>
            <a:r>
              <a:rPr lang="ru-RU" altLang="ru-RU" dirty="0" err="1" smtClean="0"/>
              <a:t>психолого-медико-педагогического</a:t>
            </a:r>
            <a:r>
              <a:rPr lang="ru-RU" altLang="ru-RU" dirty="0" smtClean="0"/>
              <a:t> консилиума, педсоветов.</a:t>
            </a:r>
          </a:p>
          <a:p>
            <a:r>
              <a:rPr lang="ru-RU" altLang="ru-RU" dirty="0" smtClean="0"/>
              <a:t>Семинары-практикумы, тренинги, лекции, беседы.</a:t>
            </a:r>
          </a:p>
          <a:p>
            <a:r>
              <a:rPr lang="ru-RU" altLang="ru-RU" dirty="0" smtClean="0"/>
              <a:t>Участие педагога – психолога в планировании педагогического процесса. Психолог помогает подобрать игры и упражнения, а так же оказать помощь в их проведении.</a:t>
            </a:r>
          </a:p>
        </p:txBody>
      </p:sp>
      <p:pic>
        <p:nvPicPr>
          <p:cNvPr id="52229" name="Picture 5" descr="0_6f48d_88e59172_L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92950" y="4941888"/>
            <a:ext cx="2051050" cy="1916112"/>
          </a:xfrm>
          <a:ln/>
        </p:spPr>
      </p:pic>
      <p:pic>
        <p:nvPicPr>
          <p:cNvPr id="5" name="Picture 5" descr="0_6f48d_88e59172_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350" y="5094288"/>
            <a:ext cx="2051050" cy="191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175972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 dirty="0" smtClean="0"/>
              <a:t/>
            </a:r>
            <a:br>
              <a:rPr lang="ru-RU" altLang="ru-RU" sz="3200" b="1" dirty="0" smtClean="0"/>
            </a:br>
            <a:r>
              <a:rPr lang="ru-RU" altLang="ru-RU" sz="3200" b="1" dirty="0" smtClean="0"/>
              <a:t>Формы работы педагога-психолога с родителями</a:t>
            </a:r>
            <a:r>
              <a:rPr lang="ru-RU" altLang="ru-RU" sz="4000" dirty="0" smtClean="0"/>
              <a:t/>
            </a:r>
            <a:br>
              <a:rPr lang="ru-RU" altLang="ru-RU" sz="4000" dirty="0" smtClean="0"/>
            </a:br>
            <a:endParaRPr lang="ru-RU" altLang="ru-RU" sz="4000" dirty="0" smtClean="0"/>
          </a:p>
        </p:txBody>
      </p:sp>
      <p:sp>
        <p:nvSpPr>
          <p:cNvPr id="56323" name="Rectangle 3"/>
          <p:cNvSpPr>
            <a:spLocks noGrp="1"/>
          </p:cNvSpPr>
          <p:nvPr>
            <p:ph type="body" sz="half" idx="1"/>
          </p:nvPr>
        </p:nvSpPr>
        <p:spPr>
          <a:xfrm>
            <a:off x="250825" y="1412875"/>
            <a:ext cx="8497888" cy="4752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000" dirty="0" smtClean="0"/>
              <a:t>Психологическое просвещение через «Уголок психолога», информационные стенды, папки – передвижки.</a:t>
            </a:r>
          </a:p>
          <a:p>
            <a:pPr>
              <a:lnSpc>
                <a:spcPct val="90000"/>
              </a:lnSpc>
            </a:pPr>
            <a:r>
              <a:rPr lang="ru-RU" altLang="ru-RU" sz="2000" dirty="0" smtClean="0"/>
              <a:t>Индивидуальные и семейные консультации для родителей.</a:t>
            </a:r>
          </a:p>
          <a:p>
            <a:pPr>
              <a:lnSpc>
                <a:spcPct val="90000"/>
              </a:lnSpc>
            </a:pPr>
            <a:r>
              <a:rPr lang="ru-RU" altLang="ru-RU" sz="2000" dirty="0" smtClean="0"/>
              <a:t>Выступления на родительских собраниях.</a:t>
            </a:r>
          </a:p>
          <a:p>
            <a:pPr>
              <a:lnSpc>
                <a:spcPct val="90000"/>
              </a:lnSpc>
            </a:pPr>
            <a:r>
              <a:rPr lang="ru-RU" altLang="ru-RU" sz="2000" dirty="0" smtClean="0"/>
              <a:t>Проведение занятия школы «Психология – родителям» совместно с логопедом.</a:t>
            </a:r>
            <a:endParaRPr lang="ru-RU" altLang="ru-RU" sz="2000" i="1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altLang="ru-RU" sz="2000" i="1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altLang="ru-RU" sz="2000" b="1" i="1" dirty="0" smtClean="0">
                <a:solidFill>
                  <a:schemeClr val="hlink"/>
                </a:solidFill>
              </a:rPr>
              <a:t>Рекомендации родителям детей с ОНР.</a:t>
            </a:r>
            <a:endParaRPr lang="ru-RU" altLang="ru-RU" sz="2000" b="1" dirty="0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ru-RU" altLang="ru-RU" sz="2000" dirty="0" smtClean="0"/>
              <a:t>Необходимо сотрудничать с различными специалистами, занимающимися проблемами ОНР у детей (логопед, психолог).</a:t>
            </a:r>
          </a:p>
          <a:p>
            <a:pPr>
              <a:lnSpc>
                <a:spcPct val="90000"/>
              </a:lnSpc>
            </a:pPr>
            <a:r>
              <a:rPr lang="ru-RU" altLang="ru-RU" sz="2000" dirty="0" smtClean="0"/>
              <a:t>Обратить внимание на низкую самооценку ребенка.</a:t>
            </a:r>
          </a:p>
          <a:p>
            <a:pPr>
              <a:lnSpc>
                <a:spcPct val="90000"/>
              </a:lnSpc>
            </a:pPr>
            <a:r>
              <a:rPr lang="ru-RU" altLang="ru-RU" sz="2000" dirty="0" smtClean="0"/>
              <a:t>Необходимо закреплять изученный материал дома.</a:t>
            </a:r>
          </a:p>
          <a:p>
            <a:pPr>
              <a:lnSpc>
                <a:spcPct val="90000"/>
              </a:lnSpc>
            </a:pPr>
            <a:r>
              <a:rPr lang="ru-RU" altLang="ru-RU" sz="2000" dirty="0" smtClean="0"/>
              <a:t>Общаться (по возможности) с родителями, у которых дети с подобными проблемами. </a:t>
            </a:r>
          </a:p>
        </p:txBody>
      </p:sp>
      <p:pic>
        <p:nvPicPr>
          <p:cNvPr id="56325" name="Picture 5" descr="foto_290896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88125" y="5516563"/>
            <a:ext cx="2555875" cy="1341437"/>
          </a:xfrm>
          <a:ln/>
        </p:spPr>
      </p:pic>
    </p:spTree>
    <p:extLst>
      <p:ext uri="{BB962C8B-B14F-4D97-AF65-F5344CB8AC3E}">
        <p14:creationId xmlns="" xmlns:p14="http://schemas.microsoft.com/office/powerpoint/2010/main" val="1926346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83122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Constantia" pitchFamily="18" charset="0"/>
              </a:rPr>
              <a:t>СПАСИБО ЗА ВНИМАНИЕ!</a:t>
            </a:r>
            <a:endParaRPr lang="ru-RU" b="1" dirty="0">
              <a:solidFill>
                <a:srgbClr val="0070C0"/>
              </a:solidFill>
              <a:latin typeface="Constantia" pitchFamily="18" charset="0"/>
            </a:endParaRPr>
          </a:p>
        </p:txBody>
      </p:sp>
      <p:pic>
        <p:nvPicPr>
          <p:cNvPr id="3" name="Picture 5" descr="0_c9217_81fdf4c2_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72264" y="4357695"/>
            <a:ext cx="2571736" cy="2500306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/>
          <a:lstStyle/>
          <a:p>
            <a:r>
              <a:rPr lang="ru-RU" altLang="ru-RU" sz="3200" b="1" dirty="0" err="1" smtClean="0"/>
              <a:t>Психокоррекционные</a:t>
            </a:r>
            <a:r>
              <a:rPr lang="ru-RU" altLang="ru-RU" sz="3200" b="1" dirty="0" smtClean="0"/>
              <a:t> технологии в работе с ограниченными возможностями здоровья</a:t>
            </a:r>
          </a:p>
        </p:txBody>
      </p:sp>
      <p:sp>
        <p:nvSpPr>
          <p:cNvPr id="44035" name="Rectangle 3"/>
          <p:cNvSpPr>
            <a:spLocks noGrp="1"/>
          </p:cNvSpPr>
          <p:nvPr>
            <p:ph type="body" sz="half" idx="1"/>
          </p:nvPr>
        </p:nvSpPr>
        <p:spPr>
          <a:xfrm>
            <a:off x="395288" y="1700213"/>
            <a:ext cx="8064500" cy="47529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altLang="ru-RU" b="1" i="1" dirty="0" smtClean="0">
                <a:solidFill>
                  <a:schemeClr val="hlink"/>
                </a:solidFill>
              </a:rPr>
              <a:t>Психологическая коррекция</a:t>
            </a:r>
            <a:r>
              <a:rPr lang="ru-RU" altLang="ru-RU" dirty="0" smtClean="0"/>
              <a:t> - это систематическая работа психолога с ребенком с нарушениями речи.</a:t>
            </a:r>
          </a:p>
          <a:p>
            <a:pPr>
              <a:buFont typeface="Arial" charset="0"/>
              <a:buNone/>
            </a:pPr>
            <a:endParaRPr lang="ru-RU" altLang="ru-RU" dirty="0" smtClean="0"/>
          </a:p>
          <a:p>
            <a:pPr>
              <a:buFont typeface="Arial" charset="0"/>
              <a:buNone/>
            </a:pPr>
            <a:r>
              <a:rPr lang="ru-RU" altLang="ru-RU" dirty="0" smtClean="0"/>
              <a:t>Работа ведется по согласованию с родителями и администрацией  в  форме индивидуальных </a:t>
            </a:r>
            <a:r>
              <a:rPr lang="ru-RU" altLang="ru-RU" dirty="0" err="1" smtClean="0"/>
              <a:t>психокоррекционных</a:t>
            </a:r>
            <a:r>
              <a:rPr lang="ru-RU" altLang="ru-RU" dirty="0" smtClean="0"/>
              <a:t> занятий.</a:t>
            </a:r>
          </a:p>
        </p:txBody>
      </p:sp>
      <p:pic>
        <p:nvPicPr>
          <p:cNvPr id="44037" name="Picture 5" descr="68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86512" y="4929198"/>
            <a:ext cx="2700337" cy="1557337"/>
          </a:xfrm>
          <a:ln/>
        </p:spPr>
      </p:pic>
      <p:pic>
        <p:nvPicPr>
          <p:cNvPr id="6" name="Picture 5" descr="6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912" y="5081598"/>
            <a:ext cx="2700337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4887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1" dirty="0" smtClean="0"/>
              <a:t>Примерные задачи индивидуального  психологического сопровождения ребенка с ОНР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sz="half" idx="1"/>
          </p:nvPr>
        </p:nvSpPr>
        <p:spPr>
          <a:xfrm>
            <a:off x="250825" y="1600200"/>
            <a:ext cx="8424863" cy="4492625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sz="2000" dirty="0" smtClean="0"/>
          </a:p>
          <a:p>
            <a:pPr>
              <a:lnSpc>
                <a:spcPct val="80000"/>
              </a:lnSpc>
            </a:pPr>
            <a:r>
              <a:rPr lang="ru-RU" altLang="ru-RU" sz="2000" b="1" dirty="0" smtClean="0">
                <a:solidFill>
                  <a:schemeClr val="hlink"/>
                </a:solidFill>
              </a:rPr>
              <a:t>познавательное развитие ребёнка:</a:t>
            </a:r>
            <a:r>
              <a:rPr lang="ru-RU" altLang="ru-RU" sz="2000" dirty="0" smtClean="0"/>
              <a:t> сенсорное развитие, ознакомление с окружающим миром, развитие психических функций (внимания, памяти, мышления, воображения, речи); </a:t>
            </a:r>
          </a:p>
          <a:p>
            <a:pPr>
              <a:lnSpc>
                <a:spcPct val="80000"/>
              </a:lnSpc>
            </a:pPr>
            <a:r>
              <a:rPr lang="ru-RU" altLang="ru-RU" sz="2000" b="1" dirty="0" smtClean="0">
                <a:solidFill>
                  <a:schemeClr val="hlink"/>
                </a:solidFill>
              </a:rPr>
              <a:t>социально-эмоциональное развитие:</a:t>
            </a:r>
            <a:r>
              <a:rPr lang="ru-RU" altLang="ru-RU" sz="2000" dirty="0" smtClean="0"/>
              <a:t> развитие личности, умений взаимодействовать с окружающими людьми, эмоциональное развитие и соблюдение норм поведения в обществе;</a:t>
            </a:r>
          </a:p>
          <a:p>
            <a:pPr>
              <a:lnSpc>
                <a:spcPct val="80000"/>
              </a:lnSpc>
            </a:pPr>
            <a:r>
              <a:rPr lang="ru-RU" altLang="ru-RU" sz="2000" b="1" dirty="0" smtClean="0">
                <a:solidFill>
                  <a:schemeClr val="hlink"/>
                </a:solidFill>
              </a:rPr>
              <a:t>развитие деятельности</a:t>
            </a:r>
            <a:r>
              <a:rPr lang="ru-RU" altLang="ru-RU" sz="2000" b="1" dirty="0" smtClean="0"/>
              <a:t>:</a:t>
            </a:r>
            <a:r>
              <a:rPr lang="ru-RU" altLang="ru-RU" sz="2000" dirty="0" smtClean="0"/>
              <a:t> формирование навыков </a:t>
            </a:r>
            <a:r>
              <a:rPr lang="ru-RU" altLang="ru-RU" sz="2000" dirty="0" err="1" smtClean="0"/>
              <a:t>предметно-манипулятивной</a:t>
            </a:r>
            <a:r>
              <a:rPr lang="ru-RU" altLang="ru-RU" sz="2000" dirty="0" smtClean="0"/>
              <a:t> и игровой деятельности, развитие мелкой моторики, формирование элементов продуктивных видов детской деятельности (рисование, конструирование и пр.);</a:t>
            </a:r>
          </a:p>
          <a:p>
            <a:pPr>
              <a:lnSpc>
                <a:spcPct val="80000"/>
              </a:lnSpc>
            </a:pPr>
            <a:r>
              <a:rPr lang="ru-RU" altLang="ru-RU" sz="2000" b="1" dirty="0" smtClean="0">
                <a:solidFill>
                  <a:schemeClr val="hlink"/>
                </a:solidFill>
              </a:rPr>
              <a:t>создание для ребенка эмоционально благоприятного микроклимата в социуме</a:t>
            </a:r>
            <a:r>
              <a:rPr lang="ru-RU" altLang="ru-RU" sz="2000" dirty="0" smtClean="0"/>
              <a:t>, при общении с детьми, педагогическим персоналом;</a:t>
            </a:r>
          </a:p>
          <a:p>
            <a:pPr>
              <a:lnSpc>
                <a:spcPct val="80000"/>
              </a:lnSpc>
            </a:pPr>
            <a:r>
              <a:rPr lang="ru-RU" altLang="ru-RU" sz="2000" b="1" dirty="0" smtClean="0">
                <a:solidFill>
                  <a:schemeClr val="hlink"/>
                </a:solidFill>
              </a:rPr>
              <a:t>повышение психологической компетентности</a:t>
            </a:r>
            <a:r>
              <a:rPr lang="ru-RU" altLang="ru-RU" sz="2000" dirty="0" smtClean="0"/>
              <a:t> педагогов, родителей по вопросам воспитания и развития ребенка с ОНР  и др.</a:t>
            </a:r>
          </a:p>
        </p:txBody>
      </p:sp>
      <p:pic>
        <p:nvPicPr>
          <p:cNvPr id="27653" name="Picture 5" descr="0_6f490_a523c43c_L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19925" y="5357826"/>
            <a:ext cx="2124075" cy="1500174"/>
          </a:xfrm>
          <a:ln/>
        </p:spPr>
      </p:pic>
      <p:pic>
        <p:nvPicPr>
          <p:cNvPr id="5" name="Picture 5" descr="0_6f490_a523c43c_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389" y="5376360"/>
            <a:ext cx="2124075" cy="1500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26591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1" y="928670"/>
          <a:ext cx="8715438" cy="5429288"/>
        </p:xfrm>
        <a:graphic>
          <a:graphicData uri="http://schemas.openxmlformats.org/drawingml/2006/table">
            <a:tbl>
              <a:tblPr/>
              <a:tblGrid>
                <a:gridCol w="2178860"/>
                <a:gridCol w="2681397"/>
                <a:gridCol w="2056814"/>
                <a:gridCol w="1798367"/>
              </a:tblGrid>
              <a:tr h="6665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коррекционной развивающей работы</a:t>
                      </a:r>
                      <a:endParaRPr lang="ru-RU" sz="105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Times New Roman"/>
                          <a:cs typeface="Times New Roman"/>
                        </a:rPr>
                        <a:t>«Проблемные зоны» ребенка</a:t>
                      </a:r>
                      <a:endParaRPr lang="ru-RU" sz="105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15" marR="23015" marT="23015" marB="23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Определение содержания коррекционной развивающей работы</a:t>
                      </a:r>
                      <a:endParaRPr lang="ru-RU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15" marR="23015" marT="23015" marB="230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Планируемый результат</a:t>
                      </a:r>
                      <a:endParaRPr lang="ru-RU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15" marR="23015" marT="23015" marB="230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Форма проведения</a:t>
                      </a:r>
                      <a:endParaRPr lang="ru-RU" sz="11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(индивидуальная работа)</a:t>
                      </a:r>
                      <a:endParaRPr lang="ru-RU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15" marR="23015" marT="23015" marB="230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8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1. Развитие зрительного восприятия и узнавания.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015" marR="23015" marT="23015" marB="23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Узнавание хорошо знакомых предметов, изображений, букв и цифр, находящихся в непривычном ракурсе.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-Нахождение сходств и различий в предметах, изображениях, сюжетных картинках, явлениях.</a:t>
                      </a:r>
                    </a:p>
                  </a:txBody>
                  <a:tcPr marL="23015" marR="23015" marT="23015" marB="230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Умеет находить сходство и различие в предметах, сюжетных картинках. 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Умеет  анализировать, классифицировать предметы по их основным признакам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15" marR="23015" marT="23015" marB="230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Игровые  задания  на 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восстановление по неполным изображениям целого  и раскрашивание по образцу, на нахождение сходства и различия 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15" marR="23015" marT="23015" marB="230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8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2. Развитие способности концентрировать и распределять внимание.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015" marR="23015" marT="23015" marB="23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Умение осуществлять актуальный контроль на уровне произвольного внимания: длительность сосредоточения,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стойкость, переключение.</a:t>
                      </a:r>
                    </a:p>
                  </a:txBody>
                  <a:tcPr marL="23015" marR="23015" marT="23015" marB="230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 Внимание достаточно устойчивое. Длительность сосредоточения и переключения внимания удовлетворительная.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15" marR="23015" marT="23015" marB="230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Задания на концентрацию внимания: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 Лабиринты.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-Зрительные диктанты.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 Различные варианты  «корректурных проб».</a:t>
                      </a:r>
                    </a:p>
                  </a:txBody>
                  <a:tcPr marL="23015" marR="23015" marT="23015" marB="230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4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3. Совершенствование наглядно-образного и формирование элементов словесно-логического  мышления.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015" marR="23015" marT="23015" marB="23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Развитие способности обобщать. - Развитие способности устанавливать связи между предметами и явлениями, творчески мыслить.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 Развитие логических операций ( анализ, обобщение, синтез).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 Умение логически выстраивать высказывание, составлять рассказы по картинке.</a:t>
                      </a:r>
                    </a:p>
                  </a:txBody>
                  <a:tcPr marL="23015" marR="23015" marT="23015" marB="230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Умеет  составлять рассказы по картинке, анализировать  и выделять   элементы  из целого; обобщать и сравнивать, в том числе самостоятельно достраивая, восполняя недостающие компоненты; </a:t>
                      </a:r>
                    </a:p>
                  </a:txBody>
                  <a:tcPr marL="23015" marR="23015" marT="23015" marB="230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Игровые задания на составление целого из частей, в том числе самостоятельно достраивая, восполняя недостающие компоненты (разрезные картинки), выполнение логических операций </a:t>
                      </a:r>
                      <a:endParaRPr lang="ru-RU" sz="10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( анализ, синтез, обобщение « Четвертый лишний», « Логический поезд»)</a:t>
                      </a:r>
                      <a:endParaRPr lang="ru-RU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15" marR="23015" marT="23015" marB="230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294620"/>
            <a:ext cx="9417963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Индивидуальный образовательный маршрут ( второй год обучения)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Фамилия, имя ребенка: </a:t>
            </a:r>
            <a:r>
              <a:rPr kumimoji="0" lang="ru-RU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П-1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Число, месяц год рождения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ru-RU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24.09.2010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Учреждение образования: </a:t>
            </a:r>
            <a:r>
              <a:rPr kumimoji="0" lang="ru-RU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ГБОУ ООШ №9 структурное подразделение « Детский сад « Родничок» группа Смородинка»	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928670"/>
          <a:ext cx="8858313" cy="4214842"/>
        </p:xfrm>
        <a:graphic>
          <a:graphicData uri="http://schemas.openxmlformats.org/drawingml/2006/table">
            <a:tbl>
              <a:tblPr/>
              <a:tblGrid>
                <a:gridCol w="2214578"/>
                <a:gridCol w="2725354"/>
                <a:gridCol w="2090533"/>
                <a:gridCol w="1827848"/>
              </a:tblGrid>
              <a:tr h="1698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4. Развитие навыков самоконтроля и самооценки.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015" marR="23015" marT="23015" marB="23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- Развитие умения работать по словесной и письменной инструкции.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i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 Развитие умения работать в коллективе и  самостоятельно.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-Формирование умений действовать по правилу, инструкции, плану, алгоритму.</a:t>
                      </a:r>
                    </a:p>
                  </a:txBody>
                  <a:tcPr marL="23015" marR="23015" marT="23015" marB="230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Ребенок способен планировать свои действия, направленные на достижение конкретной цели, овладевший универсальными предпосылками учебной деятельности – умениями работать по правилу и по образцу, слушать взрослого и выполнять его инструкции; </a:t>
                      </a:r>
                    </a:p>
                  </a:txBody>
                  <a:tcPr marL="23015" marR="23015" marT="23015" marB="230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Дидактические игры на выполнение многошаговых инструкций: по памяти, по опорным значкам.</a:t>
                      </a:r>
                      <a:endParaRPr lang="ru-RU" sz="105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Работа по словесной инструкции, слуховые диктанты</a:t>
                      </a:r>
                      <a:endParaRPr lang="ru-RU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15" marR="23015" marT="23015" marB="230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5.Развитие эмоционально- волевой  сферы.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015" marR="23015" marT="23015" marB="23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- Снижение психоэмоционального  напряжения, агрессивности и тревожности: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- Совершенствование коммуникативных навыков, развитие эмпатии, установление межличностного доверия;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- развитие эмоционально-выразительных движений </a:t>
                      </a:r>
                    </a:p>
                  </a:txBody>
                  <a:tcPr marL="23015" marR="23015" marT="23015" marB="230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Ребенок адекватно использует вербальные и невербальные средства общения, владеет диалогической речью и конструктивными способами взаимодействия с детьми и взрослыми (договаривается, обменивается предметами, распределяет действия при сотрудничестве). Эмоционально отзывчивый. Откликается на эмоции близких людей и друзей. Сопереживает персонажам сказок, историй, рассказов. </a:t>
                      </a:r>
                      <a:endParaRPr lang="ru-RU" sz="105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15" marR="23015" marT="23015" marB="230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Комплекс упражнений на снятие напряжения и  совершенствования коммуникативных навыков, развитие </a:t>
                      </a:r>
                      <a:r>
                        <a:rPr lang="ru-RU" sz="1050" dirty="0" err="1">
                          <a:latin typeface="Times New Roman"/>
                          <a:ea typeface="Times New Roman"/>
                          <a:cs typeface="Times New Roman"/>
                        </a:rPr>
                        <a:t>эмпатии</a:t>
                      </a: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, установление межличностного доверия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( « </a:t>
                      </a:r>
                      <a:r>
                        <a:rPr lang="ru-RU" sz="1050" dirty="0" err="1">
                          <a:latin typeface="Times New Roman"/>
                          <a:ea typeface="Times New Roman"/>
                          <a:cs typeface="Times New Roman"/>
                        </a:rPr>
                        <a:t>Шалтай</a:t>
                      </a: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- болтай», « Огонь и лед»).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( « </a:t>
                      </a:r>
                      <a:r>
                        <a:rPr lang="ru-RU" sz="1050" dirty="0" err="1">
                          <a:latin typeface="Times New Roman"/>
                          <a:ea typeface="Times New Roman"/>
                          <a:cs typeface="Times New Roman"/>
                        </a:rPr>
                        <a:t>Давайтепоздороваемся</a:t>
                      </a: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», « Это я, узнай меня»,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« Доброе животное» и т.д.)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( «Пантомимические сценки»)</a:t>
                      </a:r>
                      <a:endParaRPr lang="ru-RU" sz="105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15" marR="23015" marT="23015" marB="2301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/>
          <a:lstStyle/>
          <a:p>
            <a:r>
              <a:rPr lang="ru-RU" altLang="ru-RU" sz="3600" b="1" dirty="0" smtClean="0"/>
              <a:t>Ожидаемые результаты индивидуального  психологического  сопровождения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sz="half" idx="1"/>
          </p:nvPr>
        </p:nvSpPr>
        <p:spPr>
          <a:xfrm>
            <a:off x="250825" y="1785926"/>
            <a:ext cx="8569325" cy="4522799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sz="2400" dirty="0" smtClean="0"/>
          </a:p>
          <a:p>
            <a:pPr>
              <a:lnSpc>
                <a:spcPct val="80000"/>
              </a:lnSpc>
            </a:pPr>
            <a:r>
              <a:rPr lang="ru-RU" altLang="ru-RU" sz="2400" b="1" dirty="0" smtClean="0">
                <a:solidFill>
                  <a:schemeClr val="hlink"/>
                </a:solidFill>
              </a:rPr>
              <a:t>стабилизация эмоционального состояния ребёнка</a:t>
            </a:r>
            <a:r>
              <a:rPr lang="ru-RU" altLang="ru-RU" sz="2400" dirty="0" smtClean="0"/>
              <a:t>: снятие эмоциональной напряженности, снижение агрессивности и деструктивных форм поведения, негативизма, тревожности, депрессивности, беспокойства, расторможенности и пр.;</a:t>
            </a:r>
          </a:p>
          <a:p>
            <a:pPr>
              <a:lnSpc>
                <a:spcPct val="80000"/>
              </a:lnSpc>
            </a:pPr>
            <a:r>
              <a:rPr lang="ru-RU" altLang="ru-RU" sz="2400" b="1" dirty="0" smtClean="0">
                <a:solidFill>
                  <a:schemeClr val="hlink"/>
                </a:solidFill>
              </a:rPr>
              <a:t>достижение ребёнком норм познавательного развития</a:t>
            </a:r>
            <a:r>
              <a:rPr lang="ru-RU" altLang="ru-RU" sz="2400" dirty="0" smtClean="0"/>
              <a:t>;</a:t>
            </a:r>
          </a:p>
          <a:p>
            <a:pPr>
              <a:lnSpc>
                <a:spcPct val="80000"/>
              </a:lnSpc>
            </a:pPr>
            <a:r>
              <a:rPr lang="ru-RU" altLang="ru-RU" sz="2400" b="1" dirty="0" smtClean="0">
                <a:solidFill>
                  <a:schemeClr val="hlink"/>
                </a:solidFill>
              </a:rPr>
              <a:t>развитие личности ребенка</a:t>
            </a:r>
            <a:r>
              <a:rPr lang="ru-RU" altLang="ru-RU" sz="2400" dirty="0" smtClean="0"/>
              <a:t>, способности осознавать и выражать словами собственные действия, мысли, чувства;  </a:t>
            </a:r>
          </a:p>
          <a:p>
            <a:pPr>
              <a:lnSpc>
                <a:spcPct val="80000"/>
              </a:lnSpc>
            </a:pPr>
            <a:r>
              <a:rPr lang="ru-RU" altLang="ru-RU" sz="2400" b="1" dirty="0" smtClean="0">
                <a:solidFill>
                  <a:schemeClr val="hlink"/>
                </a:solidFill>
              </a:rPr>
              <a:t>развитие коммуникативных</a:t>
            </a:r>
            <a:r>
              <a:rPr lang="ru-RU" altLang="ru-RU" sz="2400" dirty="0" smtClean="0"/>
              <a:t> </a:t>
            </a:r>
            <a:r>
              <a:rPr lang="ru-RU" altLang="ru-RU" sz="2400" b="1" dirty="0" smtClean="0">
                <a:solidFill>
                  <a:schemeClr val="hlink"/>
                </a:solidFill>
              </a:rPr>
              <a:t>навыков</a:t>
            </a:r>
            <a:r>
              <a:rPr lang="ru-RU" altLang="ru-RU" sz="2400" dirty="0" smtClean="0"/>
              <a:t>, успешная интеграция в группу сверстников;</a:t>
            </a:r>
          </a:p>
          <a:p>
            <a:pPr>
              <a:lnSpc>
                <a:spcPct val="80000"/>
              </a:lnSpc>
            </a:pPr>
            <a:r>
              <a:rPr lang="ru-RU" altLang="ru-RU" sz="2400" b="1" dirty="0" smtClean="0">
                <a:solidFill>
                  <a:schemeClr val="hlink"/>
                </a:solidFill>
              </a:rPr>
              <a:t>профилактика неврозов</a:t>
            </a:r>
            <a:r>
              <a:rPr lang="ru-RU" altLang="ru-RU" sz="2400" dirty="0" smtClean="0"/>
              <a:t> и невротических реакций, </a:t>
            </a:r>
          </a:p>
          <a:p>
            <a:pPr>
              <a:lnSpc>
                <a:spcPct val="80000"/>
              </a:lnSpc>
            </a:pPr>
            <a:r>
              <a:rPr lang="ru-RU" altLang="ru-RU" sz="2400" b="1" dirty="0" smtClean="0">
                <a:solidFill>
                  <a:schemeClr val="hlink"/>
                </a:solidFill>
              </a:rPr>
              <a:t>профилактика поведенческих нарушений</a:t>
            </a:r>
            <a:r>
              <a:rPr lang="ru-RU" altLang="ru-RU" sz="2400" dirty="0" smtClean="0"/>
              <a:t>,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/>
              <a:t>      последующей школьной </a:t>
            </a:r>
            <a:r>
              <a:rPr lang="ru-RU" altLang="ru-RU" sz="2400" dirty="0" err="1" smtClean="0"/>
              <a:t>дезадаптации</a:t>
            </a:r>
            <a:r>
              <a:rPr lang="ru-RU" altLang="ru-RU" sz="2400" dirty="0" smtClean="0"/>
              <a:t>.</a:t>
            </a:r>
          </a:p>
          <a:p>
            <a:pPr>
              <a:lnSpc>
                <a:spcPct val="80000"/>
              </a:lnSpc>
            </a:pPr>
            <a:endParaRPr lang="ru-RU" altLang="ru-RU" sz="2400" dirty="0" smtClean="0"/>
          </a:p>
        </p:txBody>
      </p:sp>
      <p:pic>
        <p:nvPicPr>
          <p:cNvPr id="29701" name="Picture 5" descr="a_Home33_2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51725" y="4941888"/>
            <a:ext cx="1692275" cy="1916112"/>
          </a:xfrm>
          <a:ln/>
        </p:spPr>
      </p:pic>
    </p:spTree>
    <p:extLst>
      <p:ext uri="{BB962C8B-B14F-4D97-AF65-F5344CB8AC3E}">
        <p14:creationId xmlns="" xmlns:p14="http://schemas.microsoft.com/office/powerpoint/2010/main" val="4203639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785817"/>
          </a:xfrm>
        </p:spPr>
        <p:txBody>
          <a:bodyPr/>
          <a:lstStyle/>
          <a:p>
            <a:r>
              <a:rPr lang="ru-RU" sz="3200" b="1" dirty="0" err="1" smtClean="0"/>
              <a:t>Арт-терапия</a:t>
            </a:r>
            <a:r>
              <a:rPr lang="ru-RU" sz="3200" b="1" dirty="0" smtClean="0"/>
              <a:t> и ее виды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1428736"/>
            <a:ext cx="7429552" cy="4210064"/>
          </a:xfrm>
        </p:spPr>
        <p:txBody>
          <a:bodyPr/>
          <a:lstStyle/>
          <a:p>
            <a:pPr algn="l"/>
            <a:r>
              <a:rPr lang="ru-RU" sz="2000" dirty="0" err="1" smtClean="0">
                <a:solidFill>
                  <a:schemeClr val="tx1"/>
                </a:solidFill>
              </a:rPr>
              <a:t>Арт-терапия</a:t>
            </a:r>
            <a:r>
              <a:rPr lang="ru-RU" sz="2000" dirty="0" smtClean="0">
                <a:solidFill>
                  <a:schemeClr val="tx1"/>
                </a:solidFill>
              </a:rPr>
              <a:t> – лечение эмоциональных проблем искусством. </a:t>
            </a:r>
          </a:p>
          <a:p>
            <a:pPr algn="l"/>
            <a:r>
              <a:rPr lang="ru-RU" sz="2000" dirty="0" err="1" smtClean="0">
                <a:solidFill>
                  <a:schemeClr val="tx1"/>
                </a:solidFill>
              </a:rPr>
              <a:t>Арт-терапия</a:t>
            </a:r>
            <a:r>
              <a:rPr lang="ru-RU" sz="2000" dirty="0" smtClean="0">
                <a:solidFill>
                  <a:schemeClr val="tx1"/>
                </a:solidFill>
              </a:rPr>
              <a:t> раскрывает творческий потенциал личности.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Виды </a:t>
            </a:r>
            <a:r>
              <a:rPr lang="ru-RU" sz="2000" b="1" dirty="0" err="1" smtClean="0">
                <a:solidFill>
                  <a:schemeClr val="tx1"/>
                </a:solidFill>
              </a:rPr>
              <a:t>арт-терапии</a:t>
            </a:r>
            <a:r>
              <a:rPr lang="ru-RU" sz="2000" b="1" dirty="0" smtClean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Рисуночная терапия, лепка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Музыкотерапия</a:t>
            </a:r>
          </a:p>
          <a:p>
            <a:pPr algn="l"/>
            <a:r>
              <a:rPr lang="ru-RU" sz="2000" dirty="0" err="1" smtClean="0">
                <a:solidFill>
                  <a:schemeClr val="tx1"/>
                </a:solidFill>
              </a:rPr>
              <a:t>Библиотерапия</a:t>
            </a:r>
            <a:r>
              <a:rPr lang="ru-RU" sz="2000" dirty="0" smtClean="0">
                <a:solidFill>
                  <a:schemeClr val="tx1"/>
                </a:solidFill>
              </a:rPr>
              <a:t> (терапия чтением)</a:t>
            </a:r>
          </a:p>
          <a:p>
            <a:pPr algn="l"/>
            <a:r>
              <a:rPr lang="ru-RU" sz="2000" dirty="0" err="1" smtClean="0">
                <a:solidFill>
                  <a:schemeClr val="tx1"/>
                </a:solidFill>
              </a:rPr>
              <a:t>Имаготерапия</a:t>
            </a:r>
            <a:r>
              <a:rPr lang="ru-RU" sz="2000" dirty="0" smtClean="0">
                <a:solidFill>
                  <a:schemeClr val="tx1"/>
                </a:solidFill>
              </a:rPr>
              <a:t> (терапия образами)</a:t>
            </a:r>
          </a:p>
          <a:p>
            <a:pPr algn="l"/>
            <a:r>
              <a:rPr lang="ru-RU" sz="2000" dirty="0" err="1" smtClean="0">
                <a:solidFill>
                  <a:schemeClr val="tx1"/>
                </a:solidFill>
              </a:rPr>
              <a:t>Сказкотерапия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Игровая терапия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Песочная терапия</a:t>
            </a:r>
          </a:p>
        </p:txBody>
      </p:sp>
      <p:pic>
        <p:nvPicPr>
          <p:cNvPr id="6" name="Picture 5" descr="l_067943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00892" y="4572008"/>
            <a:ext cx="2143108" cy="1643073"/>
          </a:xfrm>
          <a:prstGeom prst="rect">
            <a:avLst/>
          </a:prstGeom>
          <a:ln/>
        </p:spPr>
      </p:pic>
      <p:pic>
        <p:nvPicPr>
          <p:cNvPr id="5" name="Picture 5" descr="l_067943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43702" y="4572008"/>
            <a:ext cx="2143108" cy="1643073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143007"/>
          </a:xfrm>
        </p:spPr>
        <p:txBody>
          <a:bodyPr/>
          <a:lstStyle/>
          <a:p>
            <a:r>
              <a:rPr lang="ru-RU" dirty="0" smtClean="0"/>
              <a:t>Проект «Моё настроение»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2071678"/>
            <a:ext cx="7429552" cy="2928958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Цель и направление деятельности проекта: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Расширение и обогащение представлений детей об эмоциях, чувствах, способах их выражения, помощь в решение психологических проблем развития, возникающих у воспитанников в различных ситуациях их жизнедеятельности, создание положительного эмоционального фона в процессе общения детей ОНР со сверстниками с нормой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" name="Picture 5" descr="0_6f49b_2f276ba4_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0163" y="5000637"/>
            <a:ext cx="2263803" cy="1428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28760"/>
          </a:xfrm>
        </p:spPr>
        <p:txBody>
          <a:bodyPr/>
          <a:lstStyle/>
          <a:p>
            <a:r>
              <a:rPr lang="ru-RU" dirty="0" smtClean="0"/>
              <a:t>Задачи проекта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71612"/>
            <a:ext cx="6400800" cy="3357586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</a:rPr>
              <a:t> познакомить с базывами эмоциями и эмоциональными состояниями;</a:t>
            </a:r>
          </a:p>
          <a:p>
            <a:pPr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</a:rPr>
              <a:t> поддерживать интерес к своему эмоциональному состоянию и состоянию других людей</a:t>
            </a:r>
          </a:p>
          <a:p>
            <a:pPr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</a:rPr>
              <a:t> развивать способы взаимодействия на основе понимания эмоционального состояния другого человека</a:t>
            </a:r>
          </a:p>
          <a:p>
            <a:pPr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</a:rPr>
              <a:t> коррекция агрессивных проявлений и негативных черт характера, препятствующих общению</a:t>
            </a:r>
          </a:p>
          <a:p>
            <a:pPr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</a:rPr>
              <a:t> снижение </a:t>
            </a:r>
            <a:r>
              <a:rPr lang="ru-RU" sz="1800" dirty="0" err="1" smtClean="0">
                <a:solidFill>
                  <a:schemeClr val="tx1"/>
                </a:solidFill>
              </a:rPr>
              <a:t>психоэмоционального</a:t>
            </a:r>
            <a:r>
              <a:rPr lang="ru-RU" sz="1800" dirty="0" smtClean="0">
                <a:solidFill>
                  <a:schemeClr val="tx1"/>
                </a:solidFill>
              </a:rPr>
              <a:t> напряжения,  тревожности</a:t>
            </a:r>
          </a:p>
          <a:p>
            <a:pPr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</a:rPr>
              <a:t> отработка коммуникативных навыков, развитие навыков сотрудничества, взаимной </a:t>
            </a:r>
            <a:r>
              <a:rPr lang="ru-RU" sz="1800" dirty="0" err="1" smtClean="0">
                <a:solidFill>
                  <a:schemeClr val="tx1"/>
                </a:solidFill>
              </a:rPr>
              <a:t>эмпатии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7" name="Picture 6" descr="29_8b8bc097566cc63fc89b97586f0e77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15" y="4714883"/>
            <a:ext cx="1857389" cy="1643075"/>
          </a:xfrm>
          <a:prstGeom prst="rect">
            <a:avLst/>
          </a:prstGeom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2600</TotalTime>
  <Words>1113</Words>
  <Application>Microsoft Office PowerPoint</Application>
  <PresentationFormat>Экран (4:3)</PresentationFormat>
  <Paragraphs>124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1_Тема Office</vt:lpstr>
      <vt:lpstr>  Индивидуальное психологическое сопровождение ребенка с общим недоразвитием речи </vt:lpstr>
      <vt:lpstr>Психокоррекционные технологии в работе с ограниченными возможностями здоровья</vt:lpstr>
      <vt:lpstr>Примерные задачи индивидуального  психологического сопровождения ребенка с ОНР</vt:lpstr>
      <vt:lpstr>Слайд 4</vt:lpstr>
      <vt:lpstr>Слайд 5</vt:lpstr>
      <vt:lpstr>Ожидаемые результаты индивидуального  психологического  сопровождения</vt:lpstr>
      <vt:lpstr>Арт-терапия и ее виды</vt:lpstr>
      <vt:lpstr>Проект «Моё настроение»</vt:lpstr>
      <vt:lpstr>Задачи проекта</vt:lpstr>
      <vt:lpstr>Формы работы с педагогами</vt:lpstr>
      <vt:lpstr>Консультационно-просветительское направление</vt:lpstr>
      <vt:lpstr>Формы работы с педагогами</vt:lpstr>
      <vt:lpstr> Формы работы педагога-психолога с родителями 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Детский сад</cp:lastModifiedBy>
  <cp:revision>424</cp:revision>
  <dcterms:created xsi:type="dcterms:W3CDTF">2014-03-01T13:42:30Z</dcterms:created>
  <dcterms:modified xsi:type="dcterms:W3CDTF">2017-06-22T05:40:58Z</dcterms:modified>
</cp:coreProperties>
</file>